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25"/>
    <p:sldMasterId id="2147483661" r:id="rId26"/>
    <p:sldMasterId id="2147483753" r:id="rId27"/>
    <p:sldMasterId id="2147483737" r:id="rId28"/>
    <p:sldMasterId id="2147483673" r:id="rId29"/>
    <p:sldMasterId id="2147483679" r:id="rId30"/>
    <p:sldMasterId id="2147483685" r:id="rId31"/>
    <p:sldMasterId id="2147483691" r:id="rId32"/>
    <p:sldMasterId id="2147483697" r:id="rId33"/>
    <p:sldMasterId id="2147483703" r:id="rId34"/>
    <p:sldMasterId id="2147483709" r:id="rId35"/>
    <p:sldMasterId id="2147483715" r:id="rId36"/>
    <p:sldMasterId id="2147483721" r:id="rId37"/>
  </p:sldMasterIdLst>
  <p:notesMasterIdLst>
    <p:notesMasterId r:id="rId66"/>
  </p:notesMasterIdLst>
  <p:sldIdLst>
    <p:sldId id="256" r:id="rId38"/>
    <p:sldId id="258" r:id="rId39"/>
    <p:sldId id="365" r:id="rId40"/>
    <p:sldId id="276" r:id="rId41"/>
    <p:sldId id="361" r:id="rId42"/>
    <p:sldId id="824" r:id="rId43"/>
    <p:sldId id="277" r:id="rId44"/>
    <p:sldId id="817" r:id="rId45"/>
    <p:sldId id="264" r:id="rId46"/>
    <p:sldId id="362" r:id="rId47"/>
    <p:sldId id="364" r:id="rId48"/>
    <p:sldId id="363" r:id="rId49"/>
    <p:sldId id="366" r:id="rId50"/>
    <p:sldId id="818" r:id="rId51"/>
    <p:sldId id="821" r:id="rId52"/>
    <p:sldId id="820" r:id="rId53"/>
    <p:sldId id="819" r:id="rId54"/>
    <p:sldId id="822" r:id="rId55"/>
    <p:sldId id="367" r:id="rId56"/>
    <p:sldId id="427" r:id="rId57"/>
    <p:sldId id="707" r:id="rId58"/>
    <p:sldId id="816" r:id="rId59"/>
    <p:sldId id="825" r:id="rId60"/>
    <p:sldId id="826" r:id="rId61"/>
    <p:sldId id="490" r:id="rId62"/>
    <p:sldId id="491" r:id="rId63"/>
    <p:sldId id="828" r:id="rId64"/>
    <p:sldId id="290" r:id="rId65"/>
  </p:sldIdLst>
  <p:sldSz cx="12192000" cy="6858000"/>
  <p:notesSz cx="6858000" cy="9144000"/>
  <p:embeddedFontLst>
    <p:embeddedFont>
      <p:font typeface="Franklin Gothic Book" panose="020B0503020102020204" pitchFamily="34" charset="0"/>
      <p:regular r:id="rId67"/>
      <p:italic r:id="rId68"/>
    </p:embeddedFont>
    <p:embeddedFont>
      <p:font typeface="Haffer" panose="020B0604020202020204" charset="0"/>
      <p:regular r:id="rId69"/>
    </p:embeddedFont>
    <p:embeddedFont>
      <p:font typeface="Haffer Light" panose="020B0604020202020204" charset="0"/>
      <p:regular r:id="rId70"/>
    </p:embeddedFont>
    <p:embeddedFont>
      <p:font typeface="PT Sans" panose="020B0503020203020204" pitchFamily="34" charset="0"/>
      <p:regular r:id="rId71"/>
      <p:bold r:id="rId72"/>
      <p:italic r:id="rId73"/>
      <p:boldItalic r:id="rId74"/>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4ED"/>
    <a:srgbClr val="022E33"/>
    <a:srgbClr val="C0B5F9"/>
    <a:srgbClr val="E5E3F1"/>
    <a:srgbClr val="DAD8FB"/>
    <a:srgbClr val="F2F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BA4C6-981F-4B6F-B9ED-C752627C6F02}" v="1" dt="2024-09-18T10:34:59.348"/>
    <p1510:client id="{89E0B564-2DC3-4985-B9E1-EF77C6DD0E13}" v="215" dt="2024-09-18T07:49:46.891"/>
  </p1510:revLst>
</p1510:revInfo>
</file>

<file path=ppt/tableStyles.xml><?xml version="1.0" encoding="utf-8"?>
<a:tblStyleLst xmlns:a="http://schemas.openxmlformats.org/drawingml/2006/main" def="{5C22544A-7EE6-4342-B048-85BDC9FD1C3A}">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48" autoAdjust="0"/>
  </p:normalViewPr>
  <p:slideViewPr>
    <p:cSldViewPr snapToGrid="0">
      <p:cViewPr varScale="1">
        <p:scale>
          <a:sx n="83" d="100"/>
          <a:sy n="83" d="100"/>
        </p:scale>
        <p:origin x="658" y="72"/>
      </p:cViewPr>
      <p:guideLst/>
    </p:cSldViewPr>
  </p:slideViewPr>
  <p:notesTextViewPr>
    <p:cViewPr>
      <p:scale>
        <a:sx n="3" d="2"/>
        <a:sy n="3" d="2"/>
      </p:scale>
      <p:origin x="0" y="0"/>
    </p:cViewPr>
  </p:notesTextViewPr>
  <p:sorterViewPr>
    <p:cViewPr varScale="1">
      <p:scale>
        <a:sx n="100" d="100"/>
        <a:sy n="100" d="100"/>
      </p:scale>
      <p:origin x="0" y="-274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font" Target="fonts/font2.fntdata"/><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8.xml"/><Relationship Id="rId37" Type="http://schemas.openxmlformats.org/officeDocument/2006/relationships/slideMaster" Target="slideMasters/slideMaster13.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slide" Target="slides/slide24.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Master" Target="slideMasters/slideMaster6.xml"/><Relationship Id="rId35" Type="http://schemas.openxmlformats.org/officeDocument/2006/relationships/slideMaster" Target="slideMasters/slideMaster11.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font" Target="fonts/font3.fntdata"/><Relationship Id="rId77"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14.xml"/><Relationship Id="rId72"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Master" Target="slideMasters/slideMaster9.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font" Target="fonts/font1.fntdata"/><Relationship Id="rId20" Type="http://schemas.openxmlformats.org/officeDocument/2006/relationships/customXml" Target="../customXml/item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font" Target="fonts/font4.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Master" Target="slideMasters/slideMaster12.xml"/><Relationship Id="rId49" Type="http://schemas.openxmlformats.org/officeDocument/2006/relationships/slide" Target="slides/slide12.xml"/><Relationship Id="rId57" Type="http://schemas.openxmlformats.org/officeDocument/2006/relationships/slide" Target="slides/slide20.xml"/><Relationship Id="rId10" Type="http://schemas.openxmlformats.org/officeDocument/2006/relationships/customXml" Target="../customXml/item10.xml"/><Relationship Id="rId31" Type="http://schemas.openxmlformats.org/officeDocument/2006/relationships/slideMaster" Target="slideMasters/slideMaster7.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font" Target="fonts/font7.fntdata"/><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2.xml"/><Relationship Id="rId34" Type="http://schemas.openxmlformats.org/officeDocument/2006/relationships/slideMaster" Target="slideMasters/slideMaster10.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oleObject" Target="https://montelno.sharepoint.com/sites/EBPTeam/Shared%20Documents/General/projects_internal/EB%20(Vortr&#228;ge%20-%20eigene)/2024-09-18_Webinar-Flexibility-in-Scenarios_MaB/SEE_electrolyzer_G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ontelno.sharepoint.com/sites/EBPTeam/Shared%20Documents/General/projects_internal/EB%20(Vortr&#228;ge%20-%20eigene)/2024-09-18_Webinar-Flexibility-in-Scenarios_MaB/SEE_electrolyzer_G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ontelno.sharepoint.com/sites/EBPTeam/Shared%20Documents/General/projects_internal/EB%20(Vortr&#228;ge%20-%20eigene)/2024-09-18_Webinar-Flexibility-in-Scenarios_MaB/SEE_electrolyzer_G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ontelno-my.sharepoint.com/personal/matthis_brinkhaus_montelgroup_com/Documents/Desktop/2024-09-18_Webinar-Flexibility-in-Scenarios_MaB/SEE_electrolyzer_GE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ontelno.sharepoint.com/sites/EBPTeam/Shared%20Documents/General/projects_internal/EB%20(Vortr&#228;ge%20-%20eigene)/2024-09-18_Webinar-Flexibility-in-Scenarios_MaB/SEE_demand.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ontelno-my.sharepoint.com/personal/matthis_brinkhaus_montelgroup_com/Documents/Desktop/2024-09-18_Webinar-Flexibility-in-Scenarios_MaB/flex-scenarios_bas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https://montelno-my.sharepoint.com/personal/matthis_brinkhaus_montelgroup_com/Documents/Desktop/2024-09-18_Webinar-Flexibility-in-Scenarios_MaB/flex-scenarios_monthl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ontelno-my.sharepoint.com/personal/matthis_brinkhaus_montelgroup_com/Documents/Desktop/2024-09-18_Webinar-Flexibility-in-Scenarios_MaB/flex-scenarios_monthl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20505866114696E-2"/>
          <c:y val="3.4823906200300528E-2"/>
          <c:w val="0.51463034818766673"/>
          <c:h val="0.84057132145381963"/>
        </c:manualLayout>
      </c:layout>
      <c:barChart>
        <c:barDir val="col"/>
        <c:grouping val="clustered"/>
        <c:varyColors val="0"/>
        <c:ser>
          <c:idx val="0"/>
          <c:order val="0"/>
          <c:tx>
            <c:strRef>
              <c:f>batt!$B$3</c:f>
              <c:strCache>
                <c:ptCount val="1"/>
                <c:pt idx="0">
                  <c:v>germany | nep_2023_c | battery | GW</c:v>
                </c:pt>
              </c:strCache>
            </c:strRef>
          </c:tx>
          <c:spPr>
            <a:solidFill>
              <a:schemeClr val="accent1"/>
            </a:solidFill>
            <a:ln>
              <a:noFill/>
            </a:ln>
            <a:effectLst/>
          </c:spPr>
          <c:invertIfNegative val="0"/>
          <c:cat>
            <c:numRef>
              <c:f>batt!$A$4:$A$9</c:f>
              <c:numCache>
                <c:formatCode>m/d/yyyy</c:formatCode>
                <c:ptCount val="6"/>
                <c:pt idx="0">
                  <c:v>47484</c:v>
                </c:pt>
                <c:pt idx="1">
                  <c:v>49310</c:v>
                </c:pt>
                <c:pt idx="2">
                  <c:v>50041</c:v>
                </c:pt>
                <c:pt idx="3">
                  <c:v>51136</c:v>
                </c:pt>
                <c:pt idx="4">
                  <c:v>52963</c:v>
                </c:pt>
                <c:pt idx="5">
                  <c:v>54789</c:v>
                </c:pt>
              </c:numCache>
            </c:numRef>
          </c:cat>
          <c:val>
            <c:numRef>
              <c:f>batt!$B$4:$B$9</c:f>
              <c:numCache>
                <c:formatCode>General</c:formatCode>
                <c:ptCount val="6"/>
                <c:pt idx="2">
                  <c:v>91.6</c:v>
                </c:pt>
                <c:pt idx="4">
                  <c:v>167.9</c:v>
                </c:pt>
              </c:numCache>
            </c:numRef>
          </c:val>
          <c:extLst>
            <c:ext xmlns:c16="http://schemas.microsoft.com/office/drawing/2014/chart" uri="{C3380CC4-5D6E-409C-BE32-E72D297353CC}">
              <c16:uniqueId val="{00000000-FEA3-4E6F-BE36-CFDA7685F7A3}"/>
            </c:ext>
          </c:extLst>
        </c:ser>
        <c:ser>
          <c:idx val="1"/>
          <c:order val="1"/>
          <c:tx>
            <c:strRef>
              <c:f>batt!$C$3</c:f>
              <c:strCache>
                <c:ptCount val="1"/>
                <c:pt idx="0">
                  <c:v>germany | tyndp2024(final) nt40 | battery | GW</c:v>
                </c:pt>
              </c:strCache>
            </c:strRef>
          </c:tx>
          <c:spPr>
            <a:solidFill>
              <a:schemeClr val="accent2"/>
            </a:solidFill>
            <a:ln>
              <a:noFill/>
            </a:ln>
            <a:effectLst/>
          </c:spPr>
          <c:invertIfNegative val="0"/>
          <c:cat>
            <c:numRef>
              <c:f>batt!$A$4:$A$9</c:f>
              <c:numCache>
                <c:formatCode>m/d/yyyy</c:formatCode>
                <c:ptCount val="6"/>
                <c:pt idx="0">
                  <c:v>47484</c:v>
                </c:pt>
                <c:pt idx="1">
                  <c:v>49310</c:v>
                </c:pt>
                <c:pt idx="2">
                  <c:v>50041</c:v>
                </c:pt>
                <c:pt idx="3">
                  <c:v>51136</c:v>
                </c:pt>
                <c:pt idx="4">
                  <c:v>52963</c:v>
                </c:pt>
                <c:pt idx="5">
                  <c:v>54789</c:v>
                </c:pt>
              </c:numCache>
            </c:numRef>
          </c:cat>
          <c:val>
            <c:numRef>
              <c:f>batt!$C$4:$C$9</c:f>
              <c:numCache>
                <c:formatCode>General</c:formatCode>
                <c:ptCount val="6"/>
                <c:pt idx="3">
                  <c:v>109.81202999999999</c:v>
                </c:pt>
              </c:numCache>
            </c:numRef>
          </c:val>
          <c:extLst>
            <c:ext xmlns:c16="http://schemas.microsoft.com/office/drawing/2014/chart" uri="{C3380CC4-5D6E-409C-BE32-E72D297353CC}">
              <c16:uniqueId val="{00000001-FEA3-4E6F-BE36-CFDA7685F7A3}"/>
            </c:ext>
          </c:extLst>
        </c:ser>
        <c:ser>
          <c:idx val="2"/>
          <c:order val="2"/>
          <c:tx>
            <c:strRef>
              <c:f>batt!$D$3</c:f>
              <c:strCache>
                <c:ptCount val="1"/>
                <c:pt idx="0">
                  <c:v>germany | tyndp2024(final) ga | battery(prosumer) | GW</c:v>
                </c:pt>
              </c:strCache>
            </c:strRef>
          </c:tx>
          <c:spPr>
            <a:solidFill>
              <a:schemeClr val="accent3"/>
            </a:solidFill>
            <a:ln>
              <a:noFill/>
            </a:ln>
            <a:effectLst/>
          </c:spPr>
          <c:invertIfNegative val="0"/>
          <c:cat>
            <c:numRef>
              <c:f>batt!$A$4:$A$9</c:f>
              <c:numCache>
                <c:formatCode>m/d/yyyy</c:formatCode>
                <c:ptCount val="6"/>
                <c:pt idx="0">
                  <c:v>47484</c:v>
                </c:pt>
                <c:pt idx="1">
                  <c:v>49310</c:v>
                </c:pt>
                <c:pt idx="2">
                  <c:v>50041</c:v>
                </c:pt>
                <c:pt idx="3">
                  <c:v>51136</c:v>
                </c:pt>
                <c:pt idx="4">
                  <c:v>52963</c:v>
                </c:pt>
                <c:pt idx="5">
                  <c:v>54789</c:v>
                </c:pt>
              </c:numCache>
            </c:numRef>
          </c:cat>
          <c:val>
            <c:numRef>
              <c:f>batt!$D$4:$D$9</c:f>
              <c:numCache>
                <c:formatCode>General</c:formatCode>
                <c:ptCount val="6"/>
                <c:pt idx="1">
                  <c:v>104.032</c:v>
                </c:pt>
                <c:pt idx="3">
                  <c:v>157.52500000000001</c:v>
                </c:pt>
                <c:pt idx="5">
                  <c:v>233.27199999999999</c:v>
                </c:pt>
              </c:numCache>
            </c:numRef>
          </c:val>
          <c:extLst>
            <c:ext xmlns:c16="http://schemas.microsoft.com/office/drawing/2014/chart" uri="{C3380CC4-5D6E-409C-BE32-E72D297353CC}">
              <c16:uniqueId val="{00000002-FEA3-4E6F-BE36-CFDA7685F7A3}"/>
            </c:ext>
          </c:extLst>
        </c:ser>
        <c:ser>
          <c:idx val="3"/>
          <c:order val="3"/>
          <c:tx>
            <c:strRef>
              <c:f>batt!$E$3</c:f>
              <c:strCache>
                <c:ptCount val="1"/>
                <c:pt idx="0">
                  <c:v>germany | nep_2023_b | battery | GW</c:v>
                </c:pt>
              </c:strCache>
            </c:strRef>
          </c:tx>
          <c:spPr>
            <a:solidFill>
              <a:schemeClr val="accent4"/>
            </a:solidFill>
            <a:ln>
              <a:noFill/>
            </a:ln>
            <a:effectLst/>
          </c:spPr>
          <c:invertIfNegative val="0"/>
          <c:cat>
            <c:numRef>
              <c:f>batt!$A$4:$A$9</c:f>
              <c:numCache>
                <c:formatCode>m/d/yyyy</c:formatCode>
                <c:ptCount val="6"/>
                <c:pt idx="0">
                  <c:v>47484</c:v>
                </c:pt>
                <c:pt idx="1">
                  <c:v>49310</c:v>
                </c:pt>
                <c:pt idx="2">
                  <c:v>50041</c:v>
                </c:pt>
                <c:pt idx="3">
                  <c:v>51136</c:v>
                </c:pt>
                <c:pt idx="4">
                  <c:v>52963</c:v>
                </c:pt>
                <c:pt idx="5">
                  <c:v>54789</c:v>
                </c:pt>
              </c:numCache>
            </c:numRef>
          </c:cat>
          <c:val>
            <c:numRef>
              <c:f>batt!$E$4:$E$9</c:f>
              <c:numCache>
                <c:formatCode>General</c:formatCode>
                <c:ptCount val="6"/>
                <c:pt idx="2">
                  <c:v>91.1</c:v>
                </c:pt>
                <c:pt idx="4">
                  <c:v>141</c:v>
                </c:pt>
              </c:numCache>
            </c:numRef>
          </c:val>
          <c:extLst>
            <c:ext xmlns:c16="http://schemas.microsoft.com/office/drawing/2014/chart" uri="{C3380CC4-5D6E-409C-BE32-E72D297353CC}">
              <c16:uniqueId val="{00000003-FEA3-4E6F-BE36-CFDA7685F7A3}"/>
            </c:ext>
          </c:extLst>
        </c:ser>
        <c:ser>
          <c:idx val="5"/>
          <c:order val="4"/>
          <c:tx>
            <c:strRef>
              <c:f>batt!$G$3</c:f>
              <c:strCache>
                <c:ptCount val="1"/>
                <c:pt idx="0">
                  <c:v>germany | nep_2023_a | battery | GW</c:v>
                </c:pt>
              </c:strCache>
            </c:strRef>
          </c:tx>
          <c:spPr>
            <a:solidFill>
              <a:schemeClr val="accent6"/>
            </a:solidFill>
            <a:ln>
              <a:noFill/>
            </a:ln>
            <a:effectLst/>
          </c:spPr>
          <c:invertIfNegative val="0"/>
          <c:cat>
            <c:numRef>
              <c:f>batt!$A$4:$A$9</c:f>
              <c:numCache>
                <c:formatCode>m/d/yyyy</c:formatCode>
                <c:ptCount val="6"/>
                <c:pt idx="0">
                  <c:v>47484</c:v>
                </c:pt>
                <c:pt idx="1">
                  <c:v>49310</c:v>
                </c:pt>
                <c:pt idx="2">
                  <c:v>50041</c:v>
                </c:pt>
                <c:pt idx="3">
                  <c:v>51136</c:v>
                </c:pt>
                <c:pt idx="4">
                  <c:v>52963</c:v>
                </c:pt>
                <c:pt idx="5">
                  <c:v>54789</c:v>
                </c:pt>
              </c:numCache>
            </c:numRef>
          </c:cat>
          <c:val>
            <c:numRef>
              <c:f>batt!$G$4:$G$9</c:f>
              <c:numCache>
                <c:formatCode>General</c:formatCode>
                <c:ptCount val="6"/>
                <c:pt idx="2">
                  <c:v>91.1</c:v>
                </c:pt>
                <c:pt idx="4">
                  <c:v>141</c:v>
                </c:pt>
              </c:numCache>
            </c:numRef>
          </c:val>
          <c:extLst>
            <c:ext xmlns:c16="http://schemas.microsoft.com/office/drawing/2014/chart" uri="{C3380CC4-5D6E-409C-BE32-E72D297353CC}">
              <c16:uniqueId val="{00000005-FEA3-4E6F-BE36-CFDA7685F7A3}"/>
            </c:ext>
          </c:extLst>
        </c:ser>
        <c:ser>
          <c:idx val="6"/>
          <c:order val="5"/>
          <c:tx>
            <c:strRef>
              <c:f>batt!$H$3</c:f>
              <c:strCache>
                <c:ptCount val="1"/>
                <c:pt idx="0">
                  <c:v>germany | tyndp2024(final) nt30 | battery | GW</c:v>
                </c:pt>
              </c:strCache>
            </c:strRef>
          </c:tx>
          <c:spPr>
            <a:solidFill>
              <a:schemeClr val="accent1">
                <a:lumMod val="60000"/>
              </a:schemeClr>
            </a:solidFill>
            <a:ln>
              <a:noFill/>
            </a:ln>
            <a:effectLst/>
          </c:spPr>
          <c:invertIfNegative val="0"/>
          <c:cat>
            <c:numRef>
              <c:f>batt!$A$4:$A$9</c:f>
              <c:numCache>
                <c:formatCode>m/d/yyyy</c:formatCode>
                <c:ptCount val="6"/>
                <c:pt idx="0">
                  <c:v>47484</c:v>
                </c:pt>
                <c:pt idx="1">
                  <c:v>49310</c:v>
                </c:pt>
                <c:pt idx="2">
                  <c:v>50041</c:v>
                </c:pt>
                <c:pt idx="3">
                  <c:v>51136</c:v>
                </c:pt>
                <c:pt idx="4">
                  <c:v>52963</c:v>
                </c:pt>
                <c:pt idx="5">
                  <c:v>54789</c:v>
                </c:pt>
              </c:numCache>
            </c:numRef>
          </c:cat>
          <c:val>
            <c:numRef>
              <c:f>batt!$H$4:$H$9</c:f>
              <c:numCache>
                <c:formatCode>General</c:formatCode>
                <c:ptCount val="6"/>
                <c:pt idx="0">
                  <c:v>3.2004000000000001</c:v>
                </c:pt>
              </c:numCache>
            </c:numRef>
          </c:val>
          <c:extLst>
            <c:ext xmlns:c16="http://schemas.microsoft.com/office/drawing/2014/chart" uri="{C3380CC4-5D6E-409C-BE32-E72D297353CC}">
              <c16:uniqueId val="{00000006-FEA3-4E6F-BE36-CFDA7685F7A3}"/>
            </c:ext>
          </c:extLst>
        </c:ser>
        <c:ser>
          <c:idx val="7"/>
          <c:order val="6"/>
          <c:tx>
            <c:strRef>
              <c:f>batt!$I$3</c:f>
              <c:strCache>
                <c:ptCount val="1"/>
                <c:pt idx="0">
                  <c:v>germany | tyndp2024(final) de | battery(prosumer) | GW</c:v>
                </c:pt>
              </c:strCache>
            </c:strRef>
          </c:tx>
          <c:spPr>
            <a:solidFill>
              <a:schemeClr val="accent2">
                <a:lumMod val="60000"/>
              </a:schemeClr>
            </a:solidFill>
            <a:ln>
              <a:noFill/>
            </a:ln>
            <a:effectLst/>
          </c:spPr>
          <c:invertIfNegative val="0"/>
          <c:cat>
            <c:numRef>
              <c:f>batt!$A$4:$A$9</c:f>
              <c:numCache>
                <c:formatCode>m/d/yyyy</c:formatCode>
                <c:ptCount val="6"/>
                <c:pt idx="0">
                  <c:v>47484</c:v>
                </c:pt>
                <c:pt idx="1">
                  <c:v>49310</c:v>
                </c:pt>
                <c:pt idx="2">
                  <c:v>50041</c:v>
                </c:pt>
                <c:pt idx="3">
                  <c:v>51136</c:v>
                </c:pt>
                <c:pt idx="4">
                  <c:v>52963</c:v>
                </c:pt>
                <c:pt idx="5">
                  <c:v>54789</c:v>
                </c:pt>
              </c:numCache>
            </c:numRef>
          </c:cat>
          <c:val>
            <c:numRef>
              <c:f>batt!$I$4:$I$9</c:f>
              <c:numCache>
                <c:formatCode>General</c:formatCode>
                <c:ptCount val="6"/>
                <c:pt idx="1">
                  <c:v>104.032</c:v>
                </c:pt>
                <c:pt idx="3">
                  <c:v>157.52500000000001</c:v>
                </c:pt>
                <c:pt idx="5">
                  <c:v>233.27199999999999</c:v>
                </c:pt>
              </c:numCache>
            </c:numRef>
          </c:val>
          <c:extLst>
            <c:ext xmlns:c16="http://schemas.microsoft.com/office/drawing/2014/chart" uri="{C3380CC4-5D6E-409C-BE32-E72D297353CC}">
              <c16:uniqueId val="{00000007-FEA3-4E6F-BE36-CFDA7685F7A3}"/>
            </c:ext>
          </c:extLst>
        </c:ser>
        <c:ser>
          <c:idx val="11"/>
          <c:order val="7"/>
          <c:tx>
            <c:strRef>
              <c:f>batt!$M$3</c:f>
              <c:strCache>
                <c:ptCount val="1"/>
                <c:pt idx="0">
                  <c:v>germany | tyndp2024(final) nt | battery | GW</c:v>
                </c:pt>
              </c:strCache>
            </c:strRef>
          </c:tx>
          <c:spPr>
            <a:solidFill>
              <a:schemeClr val="accent6">
                <a:lumMod val="60000"/>
              </a:schemeClr>
            </a:solidFill>
            <a:ln>
              <a:noFill/>
            </a:ln>
            <a:effectLst/>
          </c:spPr>
          <c:invertIfNegative val="0"/>
          <c:cat>
            <c:numRef>
              <c:f>batt!$A$4:$A$9</c:f>
              <c:numCache>
                <c:formatCode>m/d/yyyy</c:formatCode>
                <c:ptCount val="6"/>
                <c:pt idx="0">
                  <c:v>47484</c:v>
                </c:pt>
                <c:pt idx="1">
                  <c:v>49310</c:v>
                </c:pt>
                <c:pt idx="2">
                  <c:v>50041</c:v>
                </c:pt>
                <c:pt idx="3">
                  <c:v>51136</c:v>
                </c:pt>
                <c:pt idx="4">
                  <c:v>52963</c:v>
                </c:pt>
                <c:pt idx="5">
                  <c:v>54789</c:v>
                </c:pt>
              </c:numCache>
            </c:numRef>
          </c:cat>
          <c:val>
            <c:numRef>
              <c:f>batt!$M$4:$M$9</c:f>
              <c:numCache>
                <c:formatCode>General</c:formatCode>
                <c:ptCount val="6"/>
                <c:pt idx="0">
                  <c:v>3.2004000000000001</c:v>
                </c:pt>
                <c:pt idx="3">
                  <c:v>109.81202999999999</c:v>
                </c:pt>
              </c:numCache>
            </c:numRef>
          </c:val>
          <c:extLst>
            <c:ext xmlns:c16="http://schemas.microsoft.com/office/drawing/2014/chart" uri="{C3380CC4-5D6E-409C-BE32-E72D297353CC}">
              <c16:uniqueId val="{0000000B-FEA3-4E6F-BE36-CFDA7685F7A3}"/>
            </c:ext>
          </c:extLst>
        </c:ser>
        <c:dLbls>
          <c:showLegendKey val="0"/>
          <c:showVal val="0"/>
          <c:showCatName val="0"/>
          <c:showSerName val="0"/>
          <c:showPercent val="0"/>
          <c:showBubbleSize val="0"/>
        </c:dLbls>
        <c:gapWidth val="219"/>
        <c:axId val="1946850592"/>
        <c:axId val="1946852032"/>
      </c:barChart>
      <c:dateAx>
        <c:axId val="1946850592"/>
        <c:scaling>
          <c:orientation val="minMax"/>
        </c:scaling>
        <c:delete val="0"/>
        <c:axPos val="b"/>
        <c:numFmt formatCode="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6852032"/>
        <c:crosses val="autoZero"/>
        <c:auto val="1"/>
        <c:lblOffset val="100"/>
        <c:baseTimeUnit val="years"/>
      </c:dateAx>
      <c:valAx>
        <c:axId val="1946852032"/>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6850592"/>
        <c:crosses val="autoZero"/>
        <c:crossBetween val="between"/>
      </c:valAx>
      <c:spPr>
        <a:noFill/>
        <a:ln>
          <a:noFill/>
        </a:ln>
        <a:effectLst/>
      </c:spPr>
    </c:plotArea>
    <c:legend>
      <c:legendPos val="r"/>
      <c:layout>
        <c:manualLayout>
          <c:xMode val="edge"/>
          <c:yMode val="edge"/>
          <c:x val="0.61070047439770592"/>
          <c:y val="5.8978784588339733E-4"/>
          <c:w val="0.37901754710587493"/>
          <c:h val="0.9766597567262238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44855426075775E-2"/>
          <c:y val="3.5525577653013014E-2"/>
          <c:w val="0.90225511061769004"/>
          <c:h val="0.52045505289674587"/>
        </c:manualLayout>
      </c:layout>
      <c:barChart>
        <c:barDir val="col"/>
        <c:grouping val="clustered"/>
        <c:varyColors val="0"/>
        <c:ser>
          <c:idx val="0"/>
          <c:order val="0"/>
          <c:tx>
            <c:strRef>
              <c:f>SEE_electrolyzer_GER!$B$13</c:f>
              <c:strCache>
                <c:ptCount val="1"/>
                <c:pt idx="0">
                  <c:v>germany | tyndp2024(final) nt | electrolyser | GW</c:v>
                </c:pt>
              </c:strCache>
            </c:strRef>
          </c:tx>
          <c:spPr>
            <a:solidFill>
              <a:schemeClr val="accent1"/>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SEE_electrolyzer_GER!$B$14:$B$19</c:f>
              <c:numCache>
                <c:formatCode>General</c:formatCode>
                <c:ptCount val="6"/>
                <c:pt idx="0">
                  <c:v>12.789</c:v>
                </c:pt>
                <c:pt idx="3">
                  <c:v>35.0441</c:v>
                </c:pt>
              </c:numCache>
            </c:numRef>
          </c:val>
          <c:extLst>
            <c:ext xmlns:c16="http://schemas.microsoft.com/office/drawing/2014/chart" uri="{C3380CC4-5D6E-409C-BE32-E72D297353CC}">
              <c16:uniqueId val="{00000000-C188-408C-9BAB-B5D58599E793}"/>
            </c:ext>
          </c:extLst>
        </c:ser>
        <c:ser>
          <c:idx val="1"/>
          <c:order val="1"/>
          <c:tx>
            <c:strRef>
              <c:f>SEE_electrolyzer_GER!$C$13</c:f>
              <c:strCache>
                <c:ptCount val="1"/>
                <c:pt idx="0">
                  <c:v>germany | nep_2023_c | electrolyser | GW</c:v>
                </c:pt>
              </c:strCache>
            </c:strRef>
          </c:tx>
          <c:spPr>
            <a:solidFill>
              <a:schemeClr val="accent2"/>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SEE_electrolyzer_GER!$C$14:$C$19</c:f>
              <c:numCache>
                <c:formatCode>General</c:formatCode>
                <c:ptCount val="6"/>
                <c:pt idx="2">
                  <c:v>28</c:v>
                </c:pt>
                <c:pt idx="4">
                  <c:v>55</c:v>
                </c:pt>
              </c:numCache>
            </c:numRef>
          </c:val>
          <c:extLst>
            <c:ext xmlns:c16="http://schemas.microsoft.com/office/drawing/2014/chart" uri="{C3380CC4-5D6E-409C-BE32-E72D297353CC}">
              <c16:uniqueId val="{00000001-C188-408C-9BAB-B5D58599E793}"/>
            </c:ext>
          </c:extLst>
        </c:ser>
        <c:ser>
          <c:idx val="2"/>
          <c:order val="2"/>
          <c:tx>
            <c:strRef>
              <c:f>SEE_electrolyzer_GER!$D$13</c:f>
              <c:strCache>
                <c:ptCount val="1"/>
                <c:pt idx="0">
                  <c:v>germany | nep_2023_b | electrolyser | GW</c:v>
                </c:pt>
              </c:strCache>
            </c:strRef>
          </c:tx>
          <c:spPr>
            <a:solidFill>
              <a:schemeClr val="accent3"/>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SEE_electrolyzer_GER!$D$14:$D$19</c:f>
              <c:numCache>
                <c:formatCode>General</c:formatCode>
                <c:ptCount val="6"/>
                <c:pt idx="2">
                  <c:v>26</c:v>
                </c:pt>
                <c:pt idx="4">
                  <c:v>50</c:v>
                </c:pt>
              </c:numCache>
            </c:numRef>
          </c:val>
          <c:extLst>
            <c:ext xmlns:c16="http://schemas.microsoft.com/office/drawing/2014/chart" uri="{C3380CC4-5D6E-409C-BE32-E72D297353CC}">
              <c16:uniqueId val="{00000002-C188-408C-9BAB-B5D58599E793}"/>
            </c:ext>
          </c:extLst>
        </c:ser>
        <c:ser>
          <c:idx val="3"/>
          <c:order val="3"/>
          <c:tx>
            <c:strRef>
              <c:f>SEE_electrolyzer_GER!$E$13</c:f>
              <c:strCache>
                <c:ptCount val="1"/>
                <c:pt idx="0">
                  <c:v>germany | nep_2023_a | electrolyser | GW</c:v>
                </c:pt>
              </c:strCache>
            </c:strRef>
          </c:tx>
          <c:spPr>
            <a:solidFill>
              <a:schemeClr val="accent4"/>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SEE_electrolyzer_GER!$E$14:$E$19</c:f>
              <c:numCache>
                <c:formatCode>General</c:formatCode>
                <c:ptCount val="6"/>
                <c:pt idx="2">
                  <c:v>40</c:v>
                </c:pt>
                <c:pt idx="4">
                  <c:v>80</c:v>
                </c:pt>
              </c:numCache>
            </c:numRef>
          </c:val>
          <c:extLst>
            <c:ext xmlns:c16="http://schemas.microsoft.com/office/drawing/2014/chart" uri="{C3380CC4-5D6E-409C-BE32-E72D297353CC}">
              <c16:uniqueId val="{00000003-C188-408C-9BAB-B5D58599E793}"/>
            </c:ext>
          </c:extLst>
        </c:ser>
        <c:ser>
          <c:idx val="4"/>
          <c:order val="4"/>
          <c:tx>
            <c:strRef>
              <c:f>SEE_electrolyzer_GER!$F$13</c:f>
              <c:strCache>
                <c:ptCount val="1"/>
                <c:pt idx="0">
                  <c:v>germany | tyndp2024(final) ga | electrolyser | GW</c:v>
                </c:pt>
              </c:strCache>
            </c:strRef>
          </c:tx>
          <c:spPr>
            <a:solidFill>
              <a:schemeClr val="accent5"/>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SEE_electrolyzer_GER!$F$14:$F$19</c:f>
              <c:numCache>
                <c:formatCode>#,##0</c:formatCode>
                <c:ptCount val="6"/>
                <c:pt idx="1">
                  <c:v>22.711801000000001</c:v>
                </c:pt>
                <c:pt idx="3">
                  <c:v>36.788994000000002</c:v>
                </c:pt>
                <c:pt idx="5">
                  <c:v>83.699462999999994</c:v>
                </c:pt>
              </c:numCache>
            </c:numRef>
          </c:val>
          <c:extLst>
            <c:ext xmlns:c16="http://schemas.microsoft.com/office/drawing/2014/chart" uri="{C3380CC4-5D6E-409C-BE32-E72D297353CC}">
              <c16:uniqueId val="{00000004-C188-408C-9BAB-B5D58599E793}"/>
            </c:ext>
          </c:extLst>
        </c:ser>
        <c:ser>
          <c:idx val="5"/>
          <c:order val="5"/>
          <c:tx>
            <c:strRef>
              <c:f>SEE_electrolyzer_GER!$G$13</c:f>
              <c:strCache>
                <c:ptCount val="1"/>
                <c:pt idx="0">
                  <c:v>germany | tyndp2024(final) de35 | electrolyser | GW</c:v>
                </c:pt>
              </c:strCache>
            </c:strRef>
          </c:tx>
          <c:spPr>
            <a:solidFill>
              <a:schemeClr val="accent6"/>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SEE_electrolyzer_GER!$G$14:$G$19</c:f>
              <c:numCache>
                <c:formatCode>#,##0</c:formatCode>
                <c:ptCount val="6"/>
                <c:pt idx="1">
                  <c:v>21.026427999999999</c:v>
                </c:pt>
              </c:numCache>
            </c:numRef>
          </c:val>
          <c:extLst>
            <c:ext xmlns:c16="http://schemas.microsoft.com/office/drawing/2014/chart" uri="{C3380CC4-5D6E-409C-BE32-E72D297353CC}">
              <c16:uniqueId val="{00000005-C188-408C-9BAB-B5D58599E793}"/>
            </c:ext>
          </c:extLst>
        </c:ser>
        <c:ser>
          <c:idx val="6"/>
          <c:order val="6"/>
          <c:tx>
            <c:strRef>
              <c:f>SEE_electrolyzer_GER!$H$13</c:f>
              <c:strCache>
                <c:ptCount val="1"/>
                <c:pt idx="0">
                  <c:v>germany | tyndp2024(final) de | electrolyser | GW</c:v>
                </c:pt>
              </c:strCache>
            </c:strRef>
          </c:tx>
          <c:spPr>
            <a:solidFill>
              <a:schemeClr val="accent1">
                <a:lumMod val="60000"/>
              </a:schemeClr>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SEE_electrolyzer_GER!$H$14:$H$19</c:f>
              <c:numCache>
                <c:formatCode>#,##0</c:formatCode>
                <c:ptCount val="6"/>
                <c:pt idx="1">
                  <c:v>21.026427999999999</c:v>
                </c:pt>
                <c:pt idx="3" formatCode="General">
                  <c:v>36.788739999999997</c:v>
                </c:pt>
                <c:pt idx="5">
                  <c:v>78.928498000000005</c:v>
                </c:pt>
              </c:numCache>
            </c:numRef>
          </c:val>
          <c:extLst>
            <c:ext xmlns:c16="http://schemas.microsoft.com/office/drawing/2014/chart" uri="{C3380CC4-5D6E-409C-BE32-E72D297353CC}">
              <c16:uniqueId val="{00000006-C188-408C-9BAB-B5D58599E793}"/>
            </c:ext>
          </c:extLst>
        </c:ser>
        <c:ser>
          <c:idx val="7"/>
          <c:order val="7"/>
          <c:tx>
            <c:strRef>
              <c:f>SEE_electrolyzer_GER!$I$13</c:f>
              <c:strCache>
                <c:ptCount val="1"/>
                <c:pt idx="0">
                  <c:v>germany | tyndp2024(final) nt30 | electrolyser | GW</c:v>
                </c:pt>
              </c:strCache>
            </c:strRef>
          </c:tx>
          <c:spPr>
            <a:solidFill>
              <a:schemeClr val="accent2">
                <a:lumMod val="60000"/>
              </a:schemeClr>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SEE_electrolyzer_GER!$I$14:$I$19</c:f>
              <c:numCache>
                <c:formatCode>General</c:formatCode>
                <c:ptCount val="6"/>
                <c:pt idx="0">
                  <c:v>12.789</c:v>
                </c:pt>
              </c:numCache>
            </c:numRef>
          </c:val>
          <c:extLst>
            <c:ext xmlns:c16="http://schemas.microsoft.com/office/drawing/2014/chart" uri="{C3380CC4-5D6E-409C-BE32-E72D297353CC}">
              <c16:uniqueId val="{00000007-C188-408C-9BAB-B5D58599E793}"/>
            </c:ext>
          </c:extLst>
        </c:ser>
        <c:ser>
          <c:idx val="8"/>
          <c:order val="8"/>
          <c:tx>
            <c:strRef>
              <c:f>SEE_electrolyzer_GER!$J$13</c:f>
              <c:strCache>
                <c:ptCount val="1"/>
                <c:pt idx="0">
                  <c:v>germany | tyndp2024(final) nt40 | electrolyser | GW</c:v>
                </c:pt>
              </c:strCache>
            </c:strRef>
          </c:tx>
          <c:spPr>
            <a:solidFill>
              <a:schemeClr val="accent3">
                <a:lumMod val="60000"/>
              </a:schemeClr>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SEE_electrolyzer_GER!$J$14:$J$19</c:f>
              <c:numCache>
                <c:formatCode>General</c:formatCode>
                <c:ptCount val="6"/>
                <c:pt idx="3">
                  <c:v>35.0441</c:v>
                </c:pt>
              </c:numCache>
            </c:numRef>
          </c:val>
          <c:extLst>
            <c:ext xmlns:c16="http://schemas.microsoft.com/office/drawing/2014/chart" uri="{C3380CC4-5D6E-409C-BE32-E72D297353CC}">
              <c16:uniqueId val="{00000008-C188-408C-9BAB-B5D58599E793}"/>
            </c:ext>
          </c:extLst>
        </c:ser>
        <c:ser>
          <c:idx val="9"/>
          <c:order val="9"/>
          <c:tx>
            <c:strRef>
              <c:f>SEE_electrolyzer_GER!$K$13</c:f>
              <c:strCache>
                <c:ptCount val="1"/>
                <c:pt idx="0">
                  <c:v>germany | tyndp2024(final) de50 | electrolyser | GW</c:v>
                </c:pt>
              </c:strCache>
            </c:strRef>
          </c:tx>
          <c:spPr>
            <a:solidFill>
              <a:schemeClr val="accent4">
                <a:lumMod val="60000"/>
              </a:schemeClr>
            </a:solidFill>
            <a:ln>
              <a:noFill/>
            </a:ln>
            <a:effectLst/>
          </c:spPr>
          <c:invertIfNegative val="0"/>
          <c:cat>
            <c:numRef>
              <c:f>SEE_electrolyzer_GER!$A$14:$A$19</c:f>
              <c:numCache>
                <c:formatCode>m/d/yyyy</c:formatCode>
                <c:ptCount val="6"/>
                <c:pt idx="0">
                  <c:v>47484</c:v>
                </c:pt>
                <c:pt idx="1">
                  <c:v>49310</c:v>
                </c:pt>
                <c:pt idx="2">
                  <c:v>50041</c:v>
                </c:pt>
                <c:pt idx="3">
                  <c:v>51136</c:v>
                </c:pt>
                <c:pt idx="4">
                  <c:v>52963</c:v>
                </c:pt>
                <c:pt idx="5">
                  <c:v>54789</c:v>
                </c:pt>
              </c:numCache>
            </c:numRef>
          </c:cat>
          <c:val>
            <c:numRef>
              <c:f>SEE_electrolyzer_GER!$K$14:$K$19</c:f>
              <c:numCache>
                <c:formatCode>General</c:formatCode>
                <c:ptCount val="6"/>
                <c:pt idx="5" formatCode="#,##0">
                  <c:v>78.928498000000005</c:v>
                </c:pt>
              </c:numCache>
            </c:numRef>
          </c:val>
          <c:extLst>
            <c:ext xmlns:c16="http://schemas.microsoft.com/office/drawing/2014/chart" uri="{C3380CC4-5D6E-409C-BE32-E72D297353CC}">
              <c16:uniqueId val="{00000009-C188-408C-9BAB-B5D58599E793}"/>
            </c:ext>
          </c:extLst>
        </c:ser>
        <c:dLbls>
          <c:showLegendKey val="0"/>
          <c:showVal val="0"/>
          <c:showCatName val="0"/>
          <c:showSerName val="0"/>
          <c:showPercent val="0"/>
          <c:showBubbleSize val="0"/>
        </c:dLbls>
        <c:gapWidth val="219"/>
        <c:overlap val="-27"/>
        <c:axId val="1946904832"/>
        <c:axId val="1946881312"/>
      </c:barChart>
      <c:dateAx>
        <c:axId val="1946904832"/>
        <c:scaling>
          <c:orientation val="minMax"/>
        </c:scaling>
        <c:delete val="0"/>
        <c:axPos val="b"/>
        <c:numFmt formatCode="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6881312"/>
        <c:crosses val="autoZero"/>
        <c:auto val="1"/>
        <c:lblOffset val="100"/>
        <c:baseTimeUnit val="years"/>
      </c:dateAx>
      <c:valAx>
        <c:axId val="1946881312"/>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6904832"/>
        <c:crosses val="autoZero"/>
        <c:crossBetween val="between"/>
      </c:valAx>
      <c:spPr>
        <a:noFill/>
        <a:ln>
          <a:noFill/>
        </a:ln>
        <a:effectLst/>
      </c:spPr>
    </c:plotArea>
    <c:legend>
      <c:legendPos val="b"/>
      <c:layout>
        <c:manualLayout>
          <c:xMode val="edge"/>
          <c:yMode val="edge"/>
          <c:x val="0"/>
          <c:y val="0.71498416479799243"/>
          <c:w val="0.99811137917411952"/>
          <c:h val="0.265638247391273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'e-mob'!$B$2</c:f>
              <c:strCache>
                <c:ptCount val="1"/>
                <c:pt idx="0">
                  <c:v>germany | tyndp2024(final) de | battery(ev) | GW</c:v>
                </c:pt>
              </c:strCache>
            </c:strRef>
          </c:tx>
          <c:spPr>
            <a:solidFill>
              <a:schemeClr val="accent1"/>
            </a:solidFill>
            <a:ln>
              <a:noFill/>
            </a:ln>
            <a:effectLst/>
          </c:spPr>
          <c:invertIfNegative val="0"/>
          <c:cat>
            <c:numRef>
              <c:f>'e-mob'!$A$3:$A$5</c:f>
              <c:numCache>
                <c:formatCode>m/d/yyyy\ h:mm</c:formatCode>
                <c:ptCount val="3"/>
                <c:pt idx="0">
                  <c:v>49310</c:v>
                </c:pt>
                <c:pt idx="1">
                  <c:v>51136</c:v>
                </c:pt>
                <c:pt idx="2">
                  <c:v>54789</c:v>
                </c:pt>
              </c:numCache>
            </c:numRef>
          </c:cat>
          <c:val>
            <c:numRef>
              <c:f>'e-mob'!$B$3:$B$5</c:f>
              <c:numCache>
                <c:formatCode>General</c:formatCode>
                <c:ptCount val="3"/>
                <c:pt idx="0">
                  <c:v>1615.694</c:v>
                </c:pt>
                <c:pt idx="1">
                  <c:v>3163.1010000000001</c:v>
                </c:pt>
                <c:pt idx="2">
                  <c:v>4110.8130000000001</c:v>
                </c:pt>
              </c:numCache>
            </c:numRef>
          </c:val>
          <c:extLst>
            <c:ext xmlns:c16="http://schemas.microsoft.com/office/drawing/2014/chart" uri="{C3380CC4-5D6E-409C-BE32-E72D297353CC}">
              <c16:uniqueId val="{00000000-A863-4890-B04A-DE74E0C73DD2}"/>
            </c:ext>
          </c:extLst>
        </c:ser>
        <c:ser>
          <c:idx val="1"/>
          <c:order val="1"/>
          <c:tx>
            <c:strRef>
              <c:f>'e-mob'!$C$2</c:f>
              <c:strCache>
                <c:ptCount val="1"/>
                <c:pt idx="0">
                  <c:v>germany | tyndp2024(final) ga | battery(ev) | GW</c:v>
                </c:pt>
              </c:strCache>
            </c:strRef>
          </c:tx>
          <c:spPr>
            <a:solidFill>
              <a:schemeClr val="accent3"/>
            </a:solidFill>
            <a:ln>
              <a:noFill/>
            </a:ln>
            <a:effectLst/>
          </c:spPr>
          <c:invertIfNegative val="0"/>
          <c:cat>
            <c:numRef>
              <c:f>'e-mob'!$A$3:$A$5</c:f>
              <c:numCache>
                <c:formatCode>m/d/yyyy\ h:mm</c:formatCode>
                <c:ptCount val="3"/>
                <c:pt idx="0">
                  <c:v>49310</c:v>
                </c:pt>
                <c:pt idx="1">
                  <c:v>51136</c:v>
                </c:pt>
                <c:pt idx="2">
                  <c:v>54789</c:v>
                </c:pt>
              </c:numCache>
            </c:numRef>
          </c:cat>
          <c:val>
            <c:numRef>
              <c:f>'e-mob'!$C$3:$C$5</c:f>
              <c:numCache>
                <c:formatCode>General</c:formatCode>
                <c:ptCount val="3"/>
                <c:pt idx="0">
                  <c:v>1202.2919999999999</c:v>
                </c:pt>
                <c:pt idx="1">
                  <c:v>2437.4699999999998</c:v>
                </c:pt>
                <c:pt idx="2">
                  <c:v>3046.8380000000002</c:v>
                </c:pt>
              </c:numCache>
            </c:numRef>
          </c:val>
          <c:extLst>
            <c:ext xmlns:c16="http://schemas.microsoft.com/office/drawing/2014/chart" uri="{C3380CC4-5D6E-409C-BE32-E72D297353CC}">
              <c16:uniqueId val="{00000001-A863-4890-B04A-DE74E0C73DD2}"/>
            </c:ext>
          </c:extLst>
        </c:ser>
        <c:dLbls>
          <c:showLegendKey val="0"/>
          <c:showVal val="0"/>
          <c:showCatName val="0"/>
          <c:showSerName val="0"/>
          <c:showPercent val="0"/>
          <c:showBubbleSize val="0"/>
        </c:dLbls>
        <c:gapWidth val="219"/>
        <c:overlap val="-27"/>
        <c:axId val="2004637872"/>
        <c:axId val="2004631632"/>
      </c:barChart>
      <c:dateAx>
        <c:axId val="2004637872"/>
        <c:scaling>
          <c:orientation val="minMax"/>
        </c:scaling>
        <c:delete val="0"/>
        <c:axPos val="b"/>
        <c:numFmt formatCode="yyyy"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04631632"/>
        <c:crosses val="autoZero"/>
        <c:auto val="1"/>
        <c:lblOffset val="100"/>
        <c:baseTimeUnit val="years"/>
      </c:dateAx>
      <c:valAx>
        <c:axId val="2004631632"/>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0463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heatpumpts!$B$2</c:f>
              <c:strCache>
                <c:ptCount val="1"/>
                <c:pt idx="0">
                  <c:v>annual installations</c:v>
                </c:pt>
              </c:strCache>
            </c:strRef>
          </c:tx>
          <c:spPr>
            <a:solidFill>
              <a:schemeClr val="accent4"/>
            </a:solidFill>
            <a:ln>
              <a:noFill/>
            </a:ln>
            <a:effectLst/>
          </c:spPr>
          <c:invertIfNegative val="0"/>
          <c:cat>
            <c:numRef>
              <c:f>heatpumpts!$A$6:$A$27</c:f>
              <c:numCache>
                <c:formatCode>General</c:formatCod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numCache>
            </c:numRef>
          </c:cat>
          <c:val>
            <c:numRef>
              <c:f>heatpumpts!$B$6:$B$27</c:f>
              <c:numCache>
                <c:formatCode>General</c:formatCode>
                <c:ptCount val="22"/>
                <c:pt idx="0">
                  <c:v>500000</c:v>
                </c:pt>
                <c:pt idx="1">
                  <c:v>500000</c:v>
                </c:pt>
                <c:pt idx="2">
                  <c:v>500000</c:v>
                </c:pt>
                <c:pt idx="3">
                  <c:v>500000</c:v>
                </c:pt>
                <c:pt idx="4">
                  <c:v>500000</c:v>
                </c:pt>
                <c:pt idx="5">
                  <c:v>500000</c:v>
                </c:pt>
                <c:pt idx="6">
                  <c:v>500000</c:v>
                </c:pt>
                <c:pt idx="7">
                  <c:v>500000</c:v>
                </c:pt>
                <c:pt idx="8">
                  <c:v>500000</c:v>
                </c:pt>
                <c:pt idx="9">
                  <c:v>500000</c:v>
                </c:pt>
                <c:pt idx="10">
                  <c:v>500000</c:v>
                </c:pt>
                <c:pt idx="11">
                  <c:v>500000</c:v>
                </c:pt>
                <c:pt idx="12">
                  <c:v>500000</c:v>
                </c:pt>
                <c:pt idx="13">
                  <c:v>500000</c:v>
                </c:pt>
                <c:pt idx="14">
                  <c:v>500000</c:v>
                </c:pt>
                <c:pt idx="15">
                  <c:v>500000</c:v>
                </c:pt>
                <c:pt idx="16">
                  <c:v>500000</c:v>
                </c:pt>
                <c:pt idx="17">
                  <c:v>500000</c:v>
                </c:pt>
                <c:pt idx="18">
                  <c:v>500000</c:v>
                </c:pt>
                <c:pt idx="19">
                  <c:v>500000</c:v>
                </c:pt>
                <c:pt idx="20">
                  <c:v>500000</c:v>
                </c:pt>
                <c:pt idx="21">
                  <c:v>500000</c:v>
                </c:pt>
              </c:numCache>
            </c:numRef>
          </c:val>
          <c:extLst>
            <c:ext xmlns:c16="http://schemas.microsoft.com/office/drawing/2014/chart" uri="{C3380CC4-5D6E-409C-BE32-E72D297353CC}">
              <c16:uniqueId val="{00000000-F320-43DF-A180-230313A32616}"/>
            </c:ext>
          </c:extLst>
        </c:ser>
        <c:ser>
          <c:idx val="1"/>
          <c:order val="1"/>
          <c:tx>
            <c:strRef>
              <c:f>heatpumpts!$C$2</c:f>
              <c:strCache>
                <c:ptCount val="1"/>
                <c:pt idx="0">
                  <c:v>total no. of heat pumps</c:v>
                </c:pt>
              </c:strCache>
            </c:strRef>
          </c:tx>
          <c:spPr>
            <a:solidFill>
              <a:schemeClr val="tx2"/>
            </a:solidFill>
            <a:ln>
              <a:noFill/>
            </a:ln>
            <a:effectLst/>
          </c:spPr>
          <c:invertIfNegative val="0"/>
          <c:cat>
            <c:numRef>
              <c:f>heatpumpts!$A$6:$A$27</c:f>
              <c:numCache>
                <c:formatCode>General</c:formatCod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numCache>
            </c:numRef>
          </c:cat>
          <c:val>
            <c:numRef>
              <c:f>heatpumpts!$C$6:$C$27</c:f>
              <c:numCache>
                <c:formatCode>General</c:formatCode>
                <c:ptCount val="22"/>
                <c:pt idx="0">
                  <c:v>500000</c:v>
                </c:pt>
                <c:pt idx="1">
                  <c:v>1000000</c:v>
                </c:pt>
                <c:pt idx="2">
                  <c:v>1500000</c:v>
                </c:pt>
                <c:pt idx="3">
                  <c:v>2000000</c:v>
                </c:pt>
                <c:pt idx="4">
                  <c:v>2500000</c:v>
                </c:pt>
                <c:pt idx="5">
                  <c:v>3000000</c:v>
                </c:pt>
                <c:pt idx="6">
                  <c:v>3500000</c:v>
                </c:pt>
                <c:pt idx="7">
                  <c:v>4000000</c:v>
                </c:pt>
                <c:pt idx="8">
                  <c:v>4500000</c:v>
                </c:pt>
                <c:pt idx="9">
                  <c:v>5000000</c:v>
                </c:pt>
                <c:pt idx="10">
                  <c:v>5500000</c:v>
                </c:pt>
                <c:pt idx="11">
                  <c:v>6000000</c:v>
                </c:pt>
                <c:pt idx="12">
                  <c:v>6500000</c:v>
                </c:pt>
                <c:pt idx="13">
                  <c:v>7000000</c:v>
                </c:pt>
                <c:pt idx="14">
                  <c:v>7500000</c:v>
                </c:pt>
                <c:pt idx="15">
                  <c:v>8000000</c:v>
                </c:pt>
                <c:pt idx="16">
                  <c:v>8500000</c:v>
                </c:pt>
                <c:pt idx="17">
                  <c:v>9000000</c:v>
                </c:pt>
                <c:pt idx="18">
                  <c:v>9500000</c:v>
                </c:pt>
                <c:pt idx="19">
                  <c:v>10000000</c:v>
                </c:pt>
                <c:pt idx="20">
                  <c:v>10500000</c:v>
                </c:pt>
                <c:pt idx="21" formatCode="_-* #,##0_-;\-* #,##0_-;_-* &quot;-&quot;??_-;_-@_-">
                  <c:v>11000000</c:v>
                </c:pt>
              </c:numCache>
            </c:numRef>
          </c:val>
          <c:extLst>
            <c:ext xmlns:c16="http://schemas.microsoft.com/office/drawing/2014/chart" uri="{C3380CC4-5D6E-409C-BE32-E72D297353CC}">
              <c16:uniqueId val="{00000001-F320-43DF-A180-230313A32616}"/>
            </c:ext>
          </c:extLst>
        </c:ser>
        <c:dLbls>
          <c:showLegendKey val="0"/>
          <c:showVal val="0"/>
          <c:showCatName val="0"/>
          <c:showSerName val="0"/>
          <c:showPercent val="0"/>
          <c:showBubbleSize val="0"/>
        </c:dLbls>
        <c:gapWidth val="219"/>
        <c:overlap val="-27"/>
        <c:axId val="446413007"/>
        <c:axId val="446418287"/>
      </c:barChart>
      <c:barChart>
        <c:barDir val="col"/>
        <c:grouping val="clustered"/>
        <c:varyColors val="0"/>
        <c:ser>
          <c:idx val="2"/>
          <c:order val="2"/>
          <c:tx>
            <c:strRef>
              <c:f>heatpumpts!$D$2</c:f>
              <c:strCache>
                <c:ptCount val="1"/>
                <c:pt idx="0">
                  <c:v>capacity in GW</c:v>
                </c:pt>
              </c:strCache>
            </c:strRef>
          </c:tx>
          <c:spPr>
            <a:solidFill>
              <a:schemeClr val="accent3"/>
            </a:solidFill>
            <a:ln>
              <a:noFill/>
            </a:ln>
            <a:effectLst/>
          </c:spPr>
          <c:invertIfNegative val="0"/>
          <c:cat>
            <c:numRef>
              <c:f>heatpumpts!$A$6:$A$27</c:f>
              <c:numCache>
                <c:formatCode>General</c:formatCode>
                <c:ptCount val="2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numCache>
            </c:numRef>
          </c:cat>
          <c:val>
            <c:numRef>
              <c:f>heatpumpts!$D$6:$D$27</c:f>
              <c:numCache>
                <c:formatCode>General</c:formatCode>
                <c:ptCount val="22"/>
                <c:pt idx="0">
                  <c:v>24</c:v>
                </c:pt>
                <c:pt idx="1">
                  <c:v>29</c:v>
                </c:pt>
                <c:pt idx="2">
                  <c:v>34</c:v>
                </c:pt>
                <c:pt idx="3">
                  <c:v>39</c:v>
                </c:pt>
                <c:pt idx="4">
                  <c:v>44</c:v>
                </c:pt>
                <c:pt idx="5">
                  <c:v>49</c:v>
                </c:pt>
                <c:pt idx="6">
                  <c:v>54</c:v>
                </c:pt>
                <c:pt idx="7">
                  <c:v>59</c:v>
                </c:pt>
                <c:pt idx="8">
                  <c:v>64</c:v>
                </c:pt>
                <c:pt idx="9">
                  <c:v>69</c:v>
                </c:pt>
                <c:pt idx="10">
                  <c:v>74</c:v>
                </c:pt>
                <c:pt idx="11">
                  <c:v>79</c:v>
                </c:pt>
                <c:pt idx="12">
                  <c:v>84</c:v>
                </c:pt>
                <c:pt idx="13">
                  <c:v>89</c:v>
                </c:pt>
                <c:pt idx="14">
                  <c:v>94</c:v>
                </c:pt>
                <c:pt idx="15">
                  <c:v>99</c:v>
                </c:pt>
                <c:pt idx="16">
                  <c:v>104</c:v>
                </c:pt>
                <c:pt idx="17">
                  <c:v>109</c:v>
                </c:pt>
                <c:pt idx="18">
                  <c:v>114</c:v>
                </c:pt>
                <c:pt idx="19">
                  <c:v>119</c:v>
                </c:pt>
                <c:pt idx="20">
                  <c:v>124</c:v>
                </c:pt>
                <c:pt idx="21">
                  <c:v>129</c:v>
                </c:pt>
              </c:numCache>
            </c:numRef>
          </c:val>
          <c:extLst>
            <c:ext xmlns:c16="http://schemas.microsoft.com/office/drawing/2014/chart" uri="{C3380CC4-5D6E-409C-BE32-E72D297353CC}">
              <c16:uniqueId val="{00000002-F320-43DF-A180-230313A32616}"/>
            </c:ext>
          </c:extLst>
        </c:ser>
        <c:dLbls>
          <c:showLegendKey val="0"/>
          <c:showVal val="0"/>
          <c:showCatName val="0"/>
          <c:showSerName val="0"/>
          <c:showPercent val="0"/>
          <c:showBubbleSize val="0"/>
        </c:dLbls>
        <c:gapWidth val="387"/>
        <c:overlap val="31"/>
        <c:axId val="657633359"/>
        <c:axId val="657617519"/>
      </c:barChart>
      <c:dateAx>
        <c:axId val="446413007"/>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6418287"/>
        <c:crosses val="autoZero"/>
        <c:auto val="0"/>
        <c:lblOffset val="100"/>
        <c:baseTimeUnit val="days"/>
      </c:dateAx>
      <c:valAx>
        <c:axId val="446418287"/>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dirty="0" err="1"/>
                  <a:t>Installations</a:t>
                </a:r>
                <a:endParaRPr lang="de-DE"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6413007"/>
        <c:crosses val="autoZero"/>
        <c:crossBetween val="between"/>
      </c:valAx>
      <c:valAx>
        <c:axId val="657617519"/>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dirty="0" err="1"/>
                  <a:t>Installed</a:t>
                </a:r>
                <a:r>
                  <a:rPr lang="de-DE" dirty="0"/>
                  <a:t> </a:t>
                </a:r>
                <a:r>
                  <a:rPr lang="de-DE" dirty="0" err="1"/>
                  <a:t>capacity</a:t>
                </a:r>
                <a:r>
                  <a:rPr lang="de-DE" baseline="0" dirty="0"/>
                  <a:t> (</a:t>
                </a:r>
                <a:r>
                  <a:rPr lang="de-DE" baseline="0" dirty="0" err="1"/>
                  <a:t>load</a:t>
                </a:r>
                <a:r>
                  <a:rPr lang="de-DE" baseline="0" dirty="0"/>
                  <a:t>) in GW</a:t>
                </a:r>
                <a:endParaRPr lang="de-DE"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7633359"/>
        <c:crosses val="max"/>
        <c:crossBetween val="between"/>
      </c:valAx>
      <c:catAx>
        <c:axId val="657633359"/>
        <c:scaling>
          <c:orientation val="minMax"/>
        </c:scaling>
        <c:delete val="1"/>
        <c:axPos val="b"/>
        <c:numFmt formatCode="General" sourceLinked="1"/>
        <c:majorTickMark val="out"/>
        <c:minorTickMark val="none"/>
        <c:tickLblPos val="nextTo"/>
        <c:crossAx val="6576175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43942501815127E-2"/>
          <c:y val="4.0157172455619512E-2"/>
          <c:w val="0.4831382180336809"/>
          <c:h val="0.83460923926930608"/>
        </c:manualLayout>
      </c:layout>
      <c:lineChart>
        <c:grouping val="standard"/>
        <c:varyColors val="0"/>
        <c:ser>
          <c:idx val="0"/>
          <c:order val="0"/>
          <c:tx>
            <c:strRef>
              <c:f>SEE_demand!$B$1</c:f>
              <c:strCache>
                <c:ptCount val="1"/>
                <c:pt idx="0">
                  <c:v>germany | cen_q3-2024_final | Demand_total | GWh</c:v>
                </c:pt>
              </c:strCache>
            </c:strRef>
          </c:tx>
          <c:spPr>
            <a:ln w="28575" cap="rnd">
              <a:solidFill>
                <a:srgbClr val="7030A0"/>
              </a:solidFill>
              <a:round/>
            </a:ln>
            <a:effectLst/>
          </c:spPr>
          <c:marker>
            <c:symbol val="none"/>
          </c:marker>
          <c:cat>
            <c:numRef>
              <c:f>SEE_demand!$A$2:$A$42</c:f>
              <c:numCache>
                <c:formatCode>m/d/yyyy</c:formatCode>
                <c:ptCount val="41"/>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pt idx="26">
                  <c:v>53328</c:v>
                </c:pt>
                <c:pt idx="27">
                  <c:v>53693</c:v>
                </c:pt>
                <c:pt idx="28">
                  <c:v>54058</c:v>
                </c:pt>
                <c:pt idx="29">
                  <c:v>54424</c:v>
                </c:pt>
                <c:pt idx="30">
                  <c:v>54789</c:v>
                </c:pt>
                <c:pt idx="31">
                  <c:v>55154</c:v>
                </c:pt>
                <c:pt idx="32">
                  <c:v>55519</c:v>
                </c:pt>
                <c:pt idx="33">
                  <c:v>55885</c:v>
                </c:pt>
                <c:pt idx="34">
                  <c:v>56250</c:v>
                </c:pt>
                <c:pt idx="35">
                  <c:v>56615</c:v>
                </c:pt>
                <c:pt idx="36">
                  <c:v>56980</c:v>
                </c:pt>
                <c:pt idx="37">
                  <c:v>57346</c:v>
                </c:pt>
                <c:pt idx="38">
                  <c:v>57711</c:v>
                </c:pt>
                <c:pt idx="39">
                  <c:v>58076</c:v>
                </c:pt>
                <c:pt idx="40">
                  <c:v>58441</c:v>
                </c:pt>
              </c:numCache>
            </c:numRef>
          </c:cat>
          <c:val>
            <c:numRef>
              <c:f>SEE_demand!$B$2:$B$42</c:f>
              <c:numCache>
                <c:formatCode>General</c:formatCode>
                <c:ptCount val="41"/>
                <c:pt idx="0">
                  <c:v>552468.98899999994</c:v>
                </c:pt>
                <c:pt idx="1">
                  <c:v>565260.2389</c:v>
                </c:pt>
                <c:pt idx="2">
                  <c:v>547765.42290000001</c:v>
                </c:pt>
                <c:pt idx="3">
                  <c:v>521456.73959999997</c:v>
                </c:pt>
                <c:pt idx="4">
                  <c:v>520647.64449999999</c:v>
                </c:pt>
                <c:pt idx="5">
                  <c:v>548574.52260000003</c:v>
                </c:pt>
                <c:pt idx="6">
                  <c:v>578844.25749999995</c:v>
                </c:pt>
                <c:pt idx="7">
                  <c:v>607458.60290000006</c:v>
                </c:pt>
                <c:pt idx="8">
                  <c:v>635859.30689999997</c:v>
                </c:pt>
                <c:pt idx="9">
                  <c:v>663057.77439999999</c:v>
                </c:pt>
                <c:pt idx="10">
                  <c:v>683151.29489999998</c:v>
                </c:pt>
                <c:pt idx="11">
                  <c:v>685380.76379999996</c:v>
                </c:pt>
                <c:pt idx="12">
                  <c:v>689396.60629999998</c:v>
                </c:pt>
                <c:pt idx="13">
                  <c:v>688714.66680000001</c:v>
                </c:pt>
                <c:pt idx="14">
                  <c:v>691804.27300000004</c:v>
                </c:pt>
                <c:pt idx="15">
                  <c:v>698213.94550000003</c:v>
                </c:pt>
                <c:pt idx="16">
                  <c:v>710792.07570000004</c:v>
                </c:pt>
                <c:pt idx="17">
                  <c:v>719424.54110000003</c:v>
                </c:pt>
                <c:pt idx="18">
                  <c:v>730298.66029999999</c:v>
                </c:pt>
                <c:pt idx="19">
                  <c:v>740298.47790000006</c:v>
                </c:pt>
                <c:pt idx="20">
                  <c:v>749735.71909999999</c:v>
                </c:pt>
                <c:pt idx="21">
                  <c:v>754920.45830000006</c:v>
                </c:pt>
                <c:pt idx="22">
                  <c:v>762948.7415</c:v>
                </c:pt>
                <c:pt idx="23">
                  <c:v>771623.80070000002</c:v>
                </c:pt>
                <c:pt idx="24">
                  <c:v>781782.70510000002</c:v>
                </c:pt>
                <c:pt idx="25">
                  <c:v>786675.72080000001</c:v>
                </c:pt>
                <c:pt idx="26">
                  <c:v>794191.70680000004</c:v>
                </c:pt>
                <c:pt idx="27">
                  <c:v>803084.65049999999</c:v>
                </c:pt>
                <c:pt idx="28">
                  <c:v>814443.91429999995</c:v>
                </c:pt>
                <c:pt idx="29">
                  <c:v>820990.03040000005</c:v>
                </c:pt>
                <c:pt idx="30">
                  <c:v>827883.51320000004</c:v>
                </c:pt>
                <c:pt idx="31">
                  <c:v>829863.0307</c:v>
                </c:pt>
                <c:pt idx="32">
                  <c:v>834842.01049999997</c:v>
                </c:pt>
                <c:pt idx="33">
                  <c:v>834727.54879999999</c:v>
                </c:pt>
                <c:pt idx="34">
                  <c:v>838019.98259999999</c:v>
                </c:pt>
                <c:pt idx="35">
                  <c:v>841331.76580000005</c:v>
                </c:pt>
                <c:pt idx="36">
                  <c:v>845109.0821</c:v>
                </c:pt>
                <c:pt idx="37">
                  <c:v>845758.84959999996</c:v>
                </c:pt>
                <c:pt idx="38">
                  <c:v>848836.36010000005</c:v>
                </c:pt>
                <c:pt idx="39">
                  <c:v>852075.76459999999</c:v>
                </c:pt>
                <c:pt idx="40">
                  <c:v>856625.72739999997</c:v>
                </c:pt>
              </c:numCache>
            </c:numRef>
          </c:val>
          <c:smooth val="0"/>
          <c:extLst>
            <c:ext xmlns:c16="http://schemas.microsoft.com/office/drawing/2014/chart" uri="{C3380CC4-5D6E-409C-BE32-E72D297353CC}">
              <c16:uniqueId val="{00000000-138D-4579-B3C1-F33D0E41A107}"/>
            </c:ext>
          </c:extLst>
        </c:ser>
        <c:ser>
          <c:idx val="1"/>
          <c:order val="1"/>
          <c:tx>
            <c:strRef>
              <c:f>SEE_demand!$C$1</c:f>
              <c:strCache>
                <c:ptCount val="1"/>
                <c:pt idx="0">
                  <c:v>germany | cen_q3-2024_final | Demand_Heatpump | GWh</c:v>
                </c:pt>
              </c:strCache>
            </c:strRef>
          </c:tx>
          <c:spPr>
            <a:ln w="28575" cap="rnd">
              <a:solidFill>
                <a:schemeClr val="accent5">
                  <a:lumMod val="75000"/>
                </a:schemeClr>
              </a:solidFill>
              <a:round/>
            </a:ln>
            <a:effectLst/>
          </c:spPr>
          <c:marker>
            <c:symbol val="none"/>
          </c:marker>
          <c:cat>
            <c:numRef>
              <c:f>SEE_demand!$A$2:$A$42</c:f>
              <c:numCache>
                <c:formatCode>m/d/yyyy</c:formatCode>
                <c:ptCount val="41"/>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pt idx="26">
                  <c:v>53328</c:v>
                </c:pt>
                <c:pt idx="27">
                  <c:v>53693</c:v>
                </c:pt>
                <c:pt idx="28">
                  <c:v>54058</c:v>
                </c:pt>
                <c:pt idx="29">
                  <c:v>54424</c:v>
                </c:pt>
                <c:pt idx="30">
                  <c:v>54789</c:v>
                </c:pt>
                <c:pt idx="31">
                  <c:v>55154</c:v>
                </c:pt>
                <c:pt idx="32">
                  <c:v>55519</c:v>
                </c:pt>
                <c:pt idx="33">
                  <c:v>55885</c:v>
                </c:pt>
                <c:pt idx="34">
                  <c:v>56250</c:v>
                </c:pt>
                <c:pt idx="35">
                  <c:v>56615</c:v>
                </c:pt>
                <c:pt idx="36">
                  <c:v>56980</c:v>
                </c:pt>
                <c:pt idx="37">
                  <c:v>57346</c:v>
                </c:pt>
                <c:pt idx="38">
                  <c:v>57711</c:v>
                </c:pt>
                <c:pt idx="39">
                  <c:v>58076</c:v>
                </c:pt>
                <c:pt idx="40">
                  <c:v>58441</c:v>
                </c:pt>
              </c:numCache>
            </c:numRef>
          </c:cat>
          <c:val>
            <c:numRef>
              <c:f>SEE_demand!$C$2:$C$42</c:f>
              <c:numCache>
                <c:formatCode>General</c:formatCode>
                <c:ptCount val="41"/>
                <c:pt idx="0">
                  <c:v>0</c:v>
                </c:pt>
                <c:pt idx="1">
                  <c:v>0</c:v>
                </c:pt>
                <c:pt idx="2">
                  <c:v>0</c:v>
                </c:pt>
                <c:pt idx="3">
                  <c:v>0</c:v>
                </c:pt>
                <c:pt idx="4">
                  <c:v>0</c:v>
                </c:pt>
                <c:pt idx="5">
                  <c:v>2332.9072999999999</c:v>
                </c:pt>
                <c:pt idx="6">
                  <c:v>7516.8226000000004</c:v>
                </c:pt>
                <c:pt idx="7">
                  <c:v>12700.7379</c:v>
                </c:pt>
                <c:pt idx="8">
                  <c:v>17951.908500000001</c:v>
                </c:pt>
                <c:pt idx="9">
                  <c:v>23082.7709</c:v>
                </c:pt>
                <c:pt idx="10">
                  <c:v>26858.8655</c:v>
                </c:pt>
                <c:pt idx="11">
                  <c:v>28914.4869</c:v>
                </c:pt>
                <c:pt idx="12">
                  <c:v>31080.681700000001</c:v>
                </c:pt>
                <c:pt idx="13">
                  <c:v>33031.361100000002</c:v>
                </c:pt>
                <c:pt idx="14">
                  <c:v>35086.982499999998</c:v>
                </c:pt>
                <c:pt idx="15">
                  <c:v>37506.999600000003</c:v>
                </c:pt>
                <c:pt idx="16">
                  <c:v>40516.6391</c:v>
                </c:pt>
                <c:pt idx="17">
                  <c:v>43245.527499999997</c:v>
                </c:pt>
                <c:pt idx="18">
                  <c:v>46110.866300000002</c:v>
                </c:pt>
                <c:pt idx="19">
                  <c:v>48976.205000000002</c:v>
                </c:pt>
                <c:pt idx="20">
                  <c:v>52050.474900000001</c:v>
                </c:pt>
                <c:pt idx="21">
                  <c:v>54792.849699999999</c:v>
                </c:pt>
                <c:pt idx="22">
                  <c:v>57711.959000000003</c:v>
                </c:pt>
                <c:pt idx="23">
                  <c:v>60631.068700000003</c:v>
                </c:pt>
                <c:pt idx="24">
                  <c:v>63775.968200000003</c:v>
                </c:pt>
                <c:pt idx="25">
                  <c:v>66465.546000000002</c:v>
                </c:pt>
                <c:pt idx="26">
                  <c:v>69358.569199999998</c:v>
                </c:pt>
                <c:pt idx="27">
                  <c:v>72251.592600000004</c:v>
                </c:pt>
                <c:pt idx="28">
                  <c:v>75411.124599999996</c:v>
                </c:pt>
                <c:pt idx="29">
                  <c:v>78045.565000000002</c:v>
                </c:pt>
                <c:pt idx="30">
                  <c:v>80938.587799999994</c:v>
                </c:pt>
                <c:pt idx="31">
                  <c:v>83831.611000000004</c:v>
                </c:pt>
                <c:pt idx="32">
                  <c:v>87031.833700000003</c:v>
                </c:pt>
                <c:pt idx="33">
                  <c:v>89625.583700000003</c:v>
                </c:pt>
                <c:pt idx="34">
                  <c:v>92518.606799999994</c:v>
                </c:pt>
                <c:pt idx="35">
                  <c:v>95384.047099999996</c:v>
                </c:pt>
                <c:pt idx="36">
                  <c:v>98563.304999999993</c:v>
                </c:pt>
                <c:pt idx="37">
                  <c:v>101055.2702</c:v>
                </c:pt>
                <c:pt idx="38">
                  <c:v>103887.00290000001</c:v>
                </c:pt>
                <c:pt idx="39">
                  <c:v>106718.7355</c:v>
                </c:pt>
                <c:pt idx="40">
                  <c:v>108656.57490000001</c:v>
                </c:pt>
              </c:numCache>
            </c:numRef>
          </c:val>
          <c:smooth val="0"/>
          <c:extLst>
            <c:ext xmlns:c16="http://schemas.microsoft.com/office/drawing/2014/chart" uri="{C3380CC4-5D6E-409C-BE32-E72D297353CC}">
              <c16:uniqueId val="{00000001-138D-4579-B3C1-F33D0E41A107}"/>
            </c:ext>
          </c:extLst>
        </c:ser>
        <c:ser>
          <c:idx val="2"/>
          <c:order val="2"/>
          <c:tx>
            <c:strRef>
              <c:f>SEE_demand!$D$1</c:f>
              <c:strCache>
                <c:ptCount val="1"/>
                <c:pt idx="0">
                  <c:v>germany | cen_q3-2024_final | Demand_Ely | GWh</c:v>
                </c:pt>
              </c:strCache>
            </c:strRef>
          </c:tx>
          <c:spPr>
            <a:ln w="28575" cap="rnd">
              <a:solidFill>
                <a:schemeClr val="accent3"/>
              </a:solidFill>
              <a:round/>
            </a:ln>
            <a:effectLst/>
          </c:spPr>
          <c:marker>
            <c:symbol val="none"/>
          </c:marker>
          <c:cat>
            <c:numRef>
              <c:f>SEE_demand!$A$2:$A$42</c:f>
              <c:numCache>
                <c:formatCode>m/d/yyyy</c:formatCode>
                <c:ptCount val="41"/>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pt idx="26">
                  <c:v>53328</c:v>
                </c:pt>
                <c:pt idx="27">
                  <c:v>53693</c:v>
                </c:pt>
                <c:pt idx="28">
                  <c:v>54058</c:v>
                </c:pt>
                <c:pt idx="29">
                  <c:v>54424</c:v>
                </c:pt>
                <c:pt idx="30">
                  <c:v>54789</c:v>
                </c:pt>
                <c:pt idx="31">
                  <c:v>55154</c:v>
                </c:pt>
                <c:pt idx="32">
                  <c:v>55519</c:v>
                </c:pt>
                <c:pt idx="33">
                  <c:v>55885</c:v>
                </c:pt>
                <c:pt idx="34">
                  <c:v>56250</c:v>
                </c:pt>
                <c:pt idx="35">
                  <c:v>56615</c:v>
                </c:pt>
                <c:pt idx="36">
                  <c:v>56980</c:v>
                </c:pt>
                <c:pt idx="37">
                  <c:v>57346</c:v>
                </c:pt>
                <c:pt idx="38">
                  <c:v>57711</c:v>
                </c:pt>
                <c:pt idx="39">
                  <c:v>58076</c:v>
                </c:pt>
                <c:pt idx="40">
                  <c:v>58441</c:v>
                </c:pt>
              </c:numCache>
            </c:numRef>
          </c:cat>
          <c:val>
            <c:numRef>
              <c:f>SEE_demand!$D$2:$D$42</c:f>
              <c:numCache>
                <c:formatCode>General</c:formatCode>
                <c:ptCount val="41"/>
                <c:pt idx="0">
                  <c:v>0</c:v>
                </c:pt>
                <c:pt idx="1">
                  <c:v>0</c:v>
                </c:pt>
                <c:pt idx="2">
                  <c:v>0</c:v>
                </c:pt>
                <c:pt idx="3">
                  <c:v>0</c:v>
                </c:pt>
                <c:pt idx="4">
                  <c:v>0</c:v>
                </c:pt>
                <c:pt idx="5">
                  <c:v>3995.7161999999998</c:v>
                </c:pt>
                <c:pt idx="6">
                  <c:v>11837.8586</c:v>
                </c:pt>
                <c:pt idx="7">
                  <c:v>19664.1836</c:v>
                </c:pt>
                <c:pt idx="8">
                  <c:v>27538.886699999999</c:v>
                </c:pt>
                <c:pt idx="9">
                  <c:v>35364.2019</c:v>
                </c:pt>
                <c:pt idx="10">
                  <c:v>39727.529399999999</c:v>
                </c:pt>
                <c:pt idx="11">
                  <c:v>40843.497199999998</c:v>
                </c:pt>
                <c:pt idx="12">
                  <c:v>41951.427799999998</c:v>
                </c:pt>
                <c:pt idx="13">
                  <c:v>43077.300300000003</c:v>
                </c:pt>
                <c:pt idx="14">
                  <c:v>44190.414100000002</c:v>
                </c:pt>
                <c:pt idx="15">
                  <c:v>45261.8462</c:v>
                </c:pt>
                <c:pt idx="16">
                  <c:v>46290.080099999999</c:v>
                </c:pt>
                <c:pt idx="17">
                  <c:v>47322.928999999996</c:v>
                </c:pt>
                <c:pt idx="18">
                  <c:v>48359.874199999998</c:v>
                </c:pt>
                <c:pt idx="19">
                  <c:v>49392.345000000001</c:v>
                </c:pt>
                <c:pt idx="20">
                  <c:v>51041.4908</c:v>
                </c:pt>
                <c:pt idx="21">
                  <c:v>53267.004800000002</c:v>
                </c:pt>
                <c:pt idx="22">
                  <c:v>55498.054400000001</c:v>
                </c:pt>
                <c:pt idx="23">
                  <c:v>57717.953500000003</c:v>
                </c:pt>
                <c:pt idx="24">
                  <c:v>59943.072699999997</c:v>
                </c:pt>
                <c:pt idx="25">
                  <c:v>61692.748399999997</c:v>
                </c:pt>
                <c:pt idx="26">
                  <c:v>62982.410100000001</c:v>
                </c:pt>
                <c:pt idx="27">
                  <c:v>64265.282200000001</c:v>
                </c:pt>
                <c:pt idx="28">
                  <c:v>65556.064499999993</c:v>
                </c:pt>
                <c:pt idx="29">
                  <c:v>66848.301300000006</c:v>
                </c:pt>
                <c:pt idx="30">
                  <c:v>67916.977499999994</c:v>
                </c:pt>
                <c:pt idx="31">
                  <c:v>68775.223599999998</c:v>
                </c:pt>
                <c:pt idx="32">
                  <c:v>69632.390199999994</c:v>
                </c:pt>
                <c:pt idx="33">
                  <c:v>70495.619399999996</c:v>
                </c:pt>
                <c:pt idx="34">
                  <c:v>71351.158100000001</c:v>
                </c:pt>
                <c:pt idx="35">
                  <c:v>72653.803400000004</c:v>
                </c:pt>
                <c:pt idx="36">
                  <c:v>74369.601800000004</c:v>
                </c:pt>
                <c:pt idx="37">
                  <c:v>76082.785699999993</c:v>
                </c:pt>
                <c:pt idx="38">
                  <c:v>77792.951000000001</c:v>
                </c:pt>
                <c:pt idx="39">
                  <c:v>79504.954100000003</c:v>
                </c:pt>
                <c:pt idx="40">
                  <c:v>80335.007299999997</c:v>
                </c:pt>
              </c:numCache>
            </c:numRef>
          </c:val>
          <c:smooth val="0"/>
          <c:extLst>
            <c:ext xmlns:c16="http://schemas.microsoft.com/office/drawing/2014/chart" uri="{C3380CC4-5D6E-409C-BE32-E72D297353CC}">
              <c16:uniqueId val="{00000002-138D-4579-B3C1-F33D0E41A107}"/>
            </c:ext>
          </c:extLst>
        </c:ser>
        <c:ser>
          <c:idx val="3"/>
          <c:order val="3"/>
          <c:tx>
            <c:strRef>
              <c:f>SEE_demand!$E$1</c:f>
              <c:strCache>
                <c:ptCount val="1"/>
                <c:pt idx="0">
                  <c:v>germany | cen_q3-2024_final | Demand_Emob | GWh</c:v>
                </c:pt>
              </c:strCache>
            </c:strRef>
          </c:tx>
          <c:spPr>
            <a:ln w="28575" cap="rnd">
              <a:solidFill>
                <a:schemeClr val="accent4"/>
              </a:solidFill>
              <a:round/>
            </a:ln>
            <a:effectLst/>
          </c:spPr>
          <c:marker>
            <c:symbol val="none"/>
          </c:marker>
          <c:cat>
            <c:numRef>
              <c:f>SEE_demand!$A$2:$A$42</c:f>
              <c:numCache>
                <c:formatCode>m/d/yyyy</c:formatCode>
                <c:ptCount val="41"/>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pt idx="26">
                  <c:v>53328</c:v>
                </c:pt>
                <c:pt idx="27">
                  <c:v>53693</c:v>
                </c:pt>
                <c:pt idx="28">
                  <c:v>54058</c:v>
                </c:pt>
                <c:pt idx="29">
                  <c:v>54424</c:v>
                </c:pt>
                <c:pt idx="30">
                  <c:v>54789</c:v>
                </c:pt>
                <c:pt idx="31">
                  <c:v>55154</c:v>
                </c:pt>
                <c:pt idx="32">
                  <c:v>55519</c:v>
                </c:pt>
                <c:pt idx="33">
                  <c:v>55885</c:v>
                </c:pt>
                <c:pt idx="34">
                  <c:v>56250</c:v>
                </c:pt>
                <c:pt idx="35">
                  <c:v>56615</c:v>
                </c:pt>
                <c:pt idx="36">
                  <c:v>56980</c:v>
                </c:pt>
                <c:pt idx="37">
                  <c:v>57346</c:v>
                </c:pt>
                <c:pt idx="38">
                  <c:v>57711</c:v>
                </c:pt>
                <c:pt idx="39">
                  <c:v>58076</c:v>
                </c:pt>
                <c:pt idx="40">
                  <c:v>58441</c:v>
                </c:pt>
              </c:numCache>
            </c:numRef>
          </c:cat>
          <c:val>
            <c:numRef>
              <c:f>SEE_demand!$E$2:$E$42</c:f>
              <c:numCache>
                <c:formatCode>General</c:formatCode>
                <c:ptCount val="41"/>
                <c:pt idx="0">
                  <c:v>0</c:v>
                </c:pt>
                <c:pt idx="1">
                  <c:v>0</c:v>
                </c:pt>
                <c:pt idx="2">
                  <c:v>0</c:v>
                </c:pt>
                <c:pt idx="3">
                  <c:v>0</c:v>
                </c:pt>
                <c:pt idx="4">
                  <c:v>0</c:v>
                </c:pt>
                <c:pt idx="5">
                  <c:v>21972.741399999999</c:v>
                </c:pt>
                <c:pt idx="6">
                  <c:v>31213.123</c:v>
                </c:pt>
                <c:pt idx="7">
                  <c:v>40488.0861</c:v>
                </c:pt>
                <c:pt idx="8">
                  <c:v>49888.562400000003</c:v>
                </c:pt>
                <c:pt idx="9">
                  <c:v>58973.23</c:v>
                </c:pt>
                <c:pt idx="10">
                  <c:v>65591.543399999995</c:v>
                </c:pt>
                <c:pt idx="11">
                  <c:v>69575.395199999999</c:v>
                </c:pt>
                <c:pt idx="12">
                  <c:v>73805.650899999993</c:v>
                </c:pt>
                <c:pt idx="13">
                  <c:v>77601.862999999998</c:v>
                </c:pt>
                <c:pt idx="14">
                  <c:v>81574.272500000006</c:v>
                </c:pt>
                <c:pt idx="15">
                  <c:v>86286.949800000002</c:v>
                </c:pt>
                <c:pt idx="16">
                  <c:v>92028.126199999999</c:v>
                </c:pt>
                <c:pt idx="17">
                  <c:v>97311.449600000007</c:v>
                </c:pt>
                <c:pt idx="18">
                  <c:v>102897.8355</c:v>
                </c:pt>
                <c:pt idx="19">
                  <c:v>108390.3512</c:v>
                </c:pt>
                <c:pt idx="20">
                  <c:v>111806.0665</c:v>
                </c:pt>
                <c:pt idx="21">
                  <c:v>112280.0439</c:v>
                </c:pt>
                <c:pt idx="22">
                  <c:v>113073.66869999999</c:v>
                </c:pt>
                <c:pt idx="23">
                  <c:v>113867.2933</c:v>
                </c:pt>
                <c:pt idx="24">
                  <c:v>115102.3492</c:v>
                </c:pt>
                <c:pt idx="25">
                  <c:v>115471.8805</c:v>
                </c:pt>
                <c:pt idx="26">
                  <c:v>116160.9728</c:v>
                </c:pt>
                <c:pt idx="27">
                  <c:v>116894.20819999999</c:v>
                </c:pt>
                <c:pt idx="28">
                  <c:v>117921.6963</c:v>
                </c:pt>
                <c:pt idx="29">
                  <c:v>118453.611</c:v>
                </c:pt>
                <c:pt idx="30">
                  <c:v>119165.0554</c:v>
                </c:pt>
                <c:pt idx="31">
                  <c:v>119876.0785</c:v>
                </c:pt>
                <c:pt idx="32">
                  <c:v>120865.0567</c:v>
                </c:pt>
                <c:pt idx="33">
                  <c:v>121298.54979999999</c:v>
                </c:pt>
                <c:pt idx="34">
                  <c:v>122031.7871</c:v>
                </c:pt>
                <c:pt idx="35">
                  <c:v>122825.16559999999</c:v>
                </c:pt>
                <c:pt idx="36">
                  <c:v>123822.8713</c:v>
                </c:pt>
                <c:pt idx="37">
                  <c:v>124062.342</c:v>
                </c:pt>
                <c:pt idx="38">
                  <c:v>124726.7432</c:v>
                </c:pt>
                <c:pt idx="39">
                  <c:v>125391.1443</c:v>
                </c:pt>
                <c:pt idx="40">
                  <c:v>126134.4535</c:v>
                </c:pt>
              </c:numCache>
            </c:numRef>
          </c:val>
          <c:smooth val="0"/>
          <c:extLst>
            <c:ext xmlns:c16="http://schemas.microsoft.com/office/drawing/2014/chart" uri="{C3380CC4-5D6E-409C-BE32-E72D297353CC}">
              <c16:uniqueId val="{00000003-138D-4579-B3C1-F33D0E41A107}"/>
            </c:ext>
          </c:extLst>
        </c:ser>
        <c:ser>
          <c:idx val="4"/>
          <c:order val="4"/>
          <c:tx>
            <c:strRef>
              <c:f>SEE_demand!$F$1</c:f>
              <c:strCache>
                <c:ptCount val="1"/>
                <c:pt idx="0">
                  <c:v>germany | cen_q3-2024_final | Demand_applied | GWh</c:v>
                </c:pt>
              </c:strCache>
            </c:strRef>
          </c:tx>
          <c:spPr>
            <a:ln w="28575" cap="rnd">
              <a:solidFill>
                <a:schemeClr val="tx2"/>
              </a:solidFill>
              <a:round/>
            </a:ln>
            <a:effectLst/>
          </c:spPr>
          <c:marker>
            <c:symbol val="none"/>
          </c:marker>
          <c:cat>
            <c:numRef>
              <c:f>SEE_demand!$A$2:$A$42</c:f>
              <c:numCache>
                <c:formatCode>m/d/yyyy</c:formatCode>
                <c:ptCount val="41"/>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pt idx="26">
                  <c:v>53328</c:v>
                </c:pt>
                <c:pt idx="27">
                  <c:v>53693</c:v>
                </c:pt>
                <c:pt idx="28">
                  <c:v>54058</c:v>
                </c:pt>
                <c:pt idx="29">
                  <c:v>54424</c:v>
                </c:pt>
                <c:pt idx="30">
                  <c:v>54789</c:v>
                </c:pt>
                <c:pt idx="31">
                  <c:v>55154</c:v>
                </c:pt>
                <c:pt idx="32">
                  <c:v>55519</c:v>
                </c:pt>
                <c:pt idx="33">
                  <c:v>55885</c:v>
                </c:pt>
                <c:pt idx="34">
                  <c:v>56250</c:v>
                </c:pt>
                <c:pt idx="35">
                  <c:v>56615</c:v>
                </c:pt>
                <c:pt idx="36">
                  <c:v>56980</c:v>
                </c:pt>
                <c:pt idx="37">
                  <c:v>57346</c:v>
                </c:pt>
                <c:pt idx="38">
                  <c:v>57711</c:v>
                </c:pt>
                <c:pt idx="39">
                  <c:v>58076</c:v>
                </c:pt>
                <c:pt idx="40">
                  <c:v>58441</c:v>
                </c:pt>
              </c:numCache>
            </c:numRef>
          </c:cat>
          <c:val>
            <c:numRef>
              <c:f>SEE_demand!$F$2:$F$42</c:f>
              <c:numCache>
                <c:formatCode>General</c:formatCode>
                <c:ptCount val="41"/>
                <c:pt idx="0">
                  <c:v>552468.98899999994</c:v>
                </c:pt>
                <c:pt idx="1">
                  <c:v>565260.2389</c:v>
                </c:pt>
                <c:pt idx="2">
                  <c:v>547765.42290000001</c:v>
                </c:pt>
                <c:pt idx="3">
                  <c:v>521456.73959999997</c:v>
                </c:pt>
                <c:pt idx="4">
                  <c:v>520647.64449999999</c:v>
                </c:pt>
                <c:pt idx="5">
                  <c:v>520273.15769999998</c:v>
                </c:pt>
                <c:pt idx="6">
                  <c:v>528276.4534</c:v>
                </c:pt>
                <c:pt idx="7">
                  <c:v>534605.59530000004</c:v>
                </c:pt>
                <c:pt idx="8">
                  <c:v>540479.94929999998</c:v>
                </c:pt>
                <c:pt idx="9">
                  <c:v>545637.57169999997</c:v>
                </c:pt>
                <c:pt idx="10">
                  <c:v>550973.3567</c:v>
                </c:pt>
                <c:pt idx="11">
                  <c:v>546047.38450000004</c:v>
                </c:pt>
                <c:pt idx="12">
                  <c:v>542558.84600000002</c:v>
                </c:pt>
                <c:pt idx="13">
                  <c:v>535004.14240000001</c:v>
                </c:pt>
                <c:pt idx="14">
                  <c:v>530952.60389999999</c:v>
                </c:pt>
                <c:pt idx="15">
                  <c:v>529158.15</c:v>
                </c:pt>
                <c:pt idx="16">
                  <c:v>531957.23030000005</c:v>
                </c:pt>
                <c:pt idx="17">
                  <c:v>531544.63489999995</c:v>
                </c:pt>
                <c:pt idx="18">
                  <c:v>532930.08429999999</c:v>
                </c:pt>
                <c:pt idx="19">
                  <c:v>533539.57660000003</c:v>
                </c:pt>
                <c:pt idx="20">
                  <c:v>534837.68700000003</c:v>
                </c:pt>
                <c:pt idx="21">
                  <c:v>534580.55989999999</c:v>
                </c:pt>
                <c:pt idx="22">
                  <c:v>536665.05929999996</c:v>
                </c:pt>
                <c:pt idx="23">
                  <c:v>539407.48510000005</c:v>
                </c:pt>
                <c:pt idx="24">
                  <c:v>542961.31510000001</c:v>
                </c:pt>
                <c:pt idx="25">
                  <c:v>543045.54579999996</c:v>
                </c:pt>
                <c:pt idx="26">
                  <c:v>545689.75470000005</c:v>
                </c:pt>
                <c:pt idx="27">
                  <c:v>549673.5675</c:v>
                </c:pt>
                <c:pt idx="28">
                  <c:v>555555.02890000003</c:v>
                </c:pt>
                <c:pt idx="29">
                  <c:v>557642.55310000002</c:v>
                </c:pt>
                <c:pt idx="30">
                  <c:v>559862.89249999996</c:v>
                </c:pt>
                <c:pt idx="31">
                  <c:v>557380.11750000005</c:v>
                </c:pt>
                <c:pt idx="32">
                  <c:v>557312.73</c:v>
                </c:pt>
                <c:pt idx="33">
                  <c:v>553307.79579999996</c:v>
                </c:pt>
                <c:pt idx="34">
                  <c:v>552118.43059999996</c:v>
                </c:pt>
                <c:pt idx="35">
                  <c:v>550468.74959999998</c:v>
                </c:pt>
                <c:pt idx="36">
                  <c:v>548353.30409999995</c:v>
                </c:pt>
                <c:pt idx="37">
                  <c:v>544558.45180000004</c:v>
                </c:pt>
                <c:pt idx="38">
                  <c:v>542429.66310000001</c:v>
                </c:pt>
                <c:pt idx="39">
                  <c:v>540460.93070000003</c:v>
                </c:pt>
                <c:pt idx="40">
                  <c:v>541499.69169999997</c:v>
                </c:pt>
              </c:numCache>
            </c:numRef>
          </c:val>
          <c:smooth val="0"/>
          <c:extLst>
            <c:ext xmlns:c16="http://schemas.microsoft.com/office/drawing/2014/chart" uri="{C3380CC4-5D6E-409C-BE32-E72D297353CC}">
              <c16:uniqueId val="{00000004-138D-4579-B3C1-F33D0E41A107}"/>
            </c:ext>
          </c:extLst>
        </c:ser>
        <c:dLbls>
          <c:showLegendKey val="0"/>
          <c:showVal val="0"/>
          <c:showCatName val="0"/>
          <c:showSerName val="0"/>
          <c:showPercent val="0"/>
          <c:showBubbleSize val="0"/>
        </c:dLbls>
        <c:smooth val="0"/>
        <c:axId val="1946901952"/>
        <c:axId val="1946893312"/>
      </c:lineChart>
      <c:dateAx>
        <c:axId val="1946901952"/>
        <c:scaling>
          <c:orientation val="minMax"/>
        </c:scaling>
        <c:delete val="0"/>
        <c:axPos val="b"/>
        <c:numFmt formatCode="yyyy"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6893312"/>
        <c:crosses val="autoZero"/>
        <c:auto val="1"/>
        <c:lblOffset val="100"/>
        <c:baseTimeUnit val="years"/>
      </c:dateAx>
      <c:valAx>
        <c:axId val="194689331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Demand - GWh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6901952"/>
        <c:crosses val="autoZero"/>
        <c:crossBetween val="midCat"/>
      </c:valAx>
      <c:spPr>
        <a:noFill/>
        <a:ln>
          <a:noFill/>
        </a:ln>
        <a:effectLst/>
      </c:spPr>
    </c:plotArea>
    <c:legend>
      <c:legendPos val="r"/>
      <c:layout>
        <c:manualLayout>
          <c:xMode val="edge"/>
          <c:yMode val="edge"/>
          <c:x val="0.59782763823292839"/>
          <c:y val="0.52763678960174287"/>
          <c:w val="0.40093599658724272"/>
          <c:h val="0.439969480877317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'flex-scenarios_base'!$B$3</c:f>
              <c:strCache>
                <c:ptCount val="1"/>
                <c:pt idx="0">
                  <c:v>Cental</c:v>
                </c:pt>
              </c:strCache>
            </c:strRef>
          </c:tx>
          <c:spPr>
            <a:ln w="28575" cap="rnd">
              <a:solidFill>
                <a:schemeClr val="accent4"/>
              </a:solidFill>
              <a:round/>
            </a:ln>
            <a:effectLst/>
          </c:spPr>
          <c:marker>
            <c:symbol val="none"/>
          </c:marker>
          <c:cat>
            <c:numRef>
              <c:f>'flex-scenarios_base'!$A$9:$A$34</c:f>
              <c:numCache>
                <c:formatCode>m/d/yyyy</c:formatCode>
                <c:ptCount val="26"/>
                <c:pt idx="0">
                  <c:v>45658</c:v>
                </c:pt>
                <c:pt idx="1">
                  <c:v>46023</c:v>
                </c:pt>
                <c:pt idx="2">
                  <c:v>46388</c:v>
                </c:pt>
                <c:pt idx="3">
                  <c:v>46753</c:v>
                </c:pt>
                <c:pt idx="4">
                  <c:v>47119</c:v>
                </c:pt>
                <c:pt idx="5">
                  <c:v>47484</c:v>
                </c:pt>
                <c:pt idx="6">
                  <c:v>47849</c:v>
                </c:pt>
                <c:pt idx="7">
                  <c:v>48214</c:v>
                </c:pt>
                <c:pt idx="8">
                  <c:v>48580</c:v>
                </c:pt>
                <c:pt idx="9">
                  <c:v>48945</c:v>
                </c:pt>
                <c:pt idx="10">
                  <c:v>49310</c:v>
                </c:pt>
                <c:pt idx="11">
                  <c:v>49675</c:v>
                </c:pt>
                <c:pt idx="12">
                  <c:v>50041</c:v>
                </c:pt>
                <c:pt idx="13">
                  <c:v>50406</c:v>
                </c:pt>
                <c:pt idx="14">
                  <c:v>50771</c:v>
                </c:pt>
                <c:pt idx="15">
                  <c:v>51136</c:v>
                </c:pt>
                <c:pt idx="16">
                  <c:v>51502</c:v>
                </c:pt>
                <c:pt idx="17">
                  <c:v>51867</c:v>
                </c:pt>
                <c:pt idx="18">
                  <c:v>52232</c:v>
                </c:pt>
                <c:pt idx="19">
                  <c:v>52597</c:v>
                </c:pt>
                <c:pt idx="20">
                  <c:v>52963</c:v>
                </c:pt>
                <c:pt idx="21">
                  <c:v>53328</c:v>
                </c:pt>
                <c:pt idx="22">
                  <c:v>53693</c:v>
                </c:pt>
                <c:pt idx="23">
                  <c:v>54058</c:v>
                </c:pt>
                <c:pt idx="24">
                  <c:v>54424</c:v>
                </c:pt>
                <c:pt idx="25">
                  <c:v>54789</c:v>
                </c:pt>
              </c:numCache>
            </c:numRef>
          </c:cat>
          <c:val>
            <c:numRef>
              <c:f>'flex-scenarios_base'!$B$9:$B$34</c:f>
              <c:numCache>
                <c:formatCode>General</c:formatCode>
                <c:ptCount val="26"/>
                <c:pt idx="0">
                  <c:v>76.219686707677297</c:v>
                </c:pt>
                <c:pt idx="1">
                  <c:v>69.371221920344297</c:v>
                </c:pt>
                <c:pt idx="2">
                  <c:v>62.740619721695701</c:v>
                </c:pt>
                <c:pt idx="3">
                  <c:v>70.305970313607602</c:v>
                </c:pt>
                <c:pt idx="4">
                  <c:v>77.234622549629606</c:v>
                </c:pt>
                <c:pt idx="5">
                  <c:v>78.361062675850505</c:v>
                </c:pt>
                <c:pt idx="6">
                  <c:v>76.215942538328903</c:v>
                </c:pt>
                <c:pt idx="7">
                  <c:v>69.597922836387895</c:v>
                </c:pt>
                <c:pt idx="8">
                  <c:v>69.316597199603294</c:v>
                </c:pt>
                <c:pt idx="9">
                  <c:v>64.055452184807706</c:v>
                </c:pt>
                <c:pt idx="10">
                  <c:v>60.698301461216502</c:v>
                </c:pt>
                <c:pt idx="11">
                  <c:v>57.813035215347803</c:v>
                </c:pt>
                <c:pt idx="12">
                  <c:v>57.003594538038698</c:v>
                </c:pt>
                <c:pt idx="13">
                  <c:v>56.078333909625798</c:v>
                </c:pt>
                <c:pt idx="14">
                  <c:v>56.692307056112298</c:v>
                </c:pt>
                <c:pt idx="15">
                  <c:v>53.496652707837498</c:v>
                </c:pt>
                <c:pt idx="16">
                  <c:v>52.7733746752074</c:v>
                </c:pt>
                <c:pt idx="17">
                  <c:v>54.367872264790698</c:v>
                </c:pt>
                <c:pt idx="18">
                  <c:v>55.216054227934499</c:v>
                </c:pt>
                <c:pt idx="19">
                  <c:v>55.860593709246402</c:v>
                </c:pt>
                <c:pt idx="20">
                  <c:v>56.8157764565454</c:v>
                </c:pt>
                <c:pt idx="21">
                  <c:v>56.4365208743369</c:v>
                </c:pt>
                <c:pt idx="22">
                  <c:v>56.036575948157797</c:v>
                </c:pt>
                <c:pt idx="23">
                  <c:v>57.131106890385098</c:v>
                </c:pt>
                <c:pt idx="24">
                  <c:v>62.288477795975901</c:v>
                </c:pt>
                <c:pt idx="25">
                  <c:v>62.541327389231</c:v>
                </c:pt>
              </c:numCache>
            </c:numRef>
          </c:val>
          <c:smooth val="0"/>
          <c:extLst>
            <c:ext xmlns:c16="http://schemas.microsoft.com/office/drawing/2014/chart" uri="{C3380CC4-5D6E-409C-BE32-E72D297353CC}">
              <c16:uniqueId val="{00000000-D2B1-489B-AE4A-ABB6F46A4EF9}"/>
            </c:ext>
          </c:extLst>
        </c:ser>
        <c:ser>
          <c:idx val="1"/>
          <c:order val="1"/>
          <c:tx>
            <c:strRef>
              <c:f>'flex-scenarios_base'!$C$3</c:f>
              <c:strCache>
                <c:ptCount val="1"/>
                <c:pt idx="0">
                  <c:v>High Flex (+50%)</c:v>
                </c:pt>
              </c:strCache>
            </c:strRef>
          </c:tx>
          <c:spPr>
            <a:ln w="28575" cap="rnd">
              <a:solidFill>
                <a:schemeClr val="tx2"/>
              </a:solidFill>
              <a:round/>
            </a:ln>
            <a:effectLst/>
          </c:spPr>
          <c:marker>
            <c:symbol val="none"/>
          </c:marker>
          <c:cat>
            <c:numRef>
              <c:f>'flex-scenarios_base'!$A$9:$A$34</c:f>
              <c:numCache>
                <c:formatCode>m/d/yyyy</c:formatCode>
                <c:ptCount val="26"/>
                <c:pt idx="0">
                  <c:v>45658</c:v>
                </c:pt>
                <c:pt idx="1">
                  <c:v>46023</c:v>
                </c:pt>
                <c:pt idx="2">
                  <c:v>46388</c:v>
                </c:pt>
                <c:pt idx="3">
                  <c:v>46753</c:v>
                </c:pt>
                <c:pt idx="4">
                  <c:v>47119</c:v>
                </c:pt>
                <c:pt idx="5">
                  <c:v>47484</c:v>
                </c:pt>
                <c:pt idx="6">
                  <c:v>47849</c:v>
                </c:pt>
                <c:pt idx="7">
                  <c:v>48214</c:v>
                </c:pt>
                <c:pt idx="8">
                  <c:v>48580</c:v>
                </c:pt>
                <c:pt idx="9">
                  <c:v>48945</c:v>
                </c:pt>
                <c:pt idx="10">
                  <c:v>49310</c:v>
                </c:pt>
                <c:pt idx="11">
                  <c:v>49675</c:v>
                </c:pt>
                <c:pt idx="12">
                  <c:v>50041</c:v>
                </c:pt>
                <c:pt idx="13">
                  <c:v>50406</c:v>
                </c:pt>
                <c:pt idx="14">
                  <c:v>50771</c:v>
                </c:pt>
                <c:pt idx="15">
                  <c:v>51136</c:v>
                </c:pt>
                <c:pt idx="16">
                  <c:v>51502</c:v>
                </c:pt>
                <c:pt idx="17">
                  <c:v>51867</c:v>
                </c:pt>
                <c:pt idx="18">
                  <c:v>52232</c:v>
                </c:pt>
                <c:pt idx="19">
                  <c:v>52597</c:v>
                </c:pt>
                <c:pt idx="20">
                  <c:v>52963</c:v>
                </c:pt>
                <c:pt idx="21">
                  <c:v>53328</c:v>
                </c:pt>
                <c:pt idx="22">
                  <c:v>53693</c:v>
                </c:pt>
                <c:pt idx="23">
                  <c:v>54058</c:v>
                </c:pt>
                <c:pt idx="24">
                  <c:v>54424</c:v>
                </c:pt>
                <c:pt idx="25">
                  <c:v>54789</c:v>
                </c:pt>
              </c:numCache>
            </c:numRef>
          </c:cat>
          <c:val>
            <c:numRef>
              <c:f>'flex-scenarios_base'!$C$9:$C$34</c:f>
              <c:numCache>
                <c:formatCode>General</c:formatCode>
                <c:ptCount val="26"/>
                <c:pt idx="0">
                  <c:v>77.250610688451204</c:v>
                </c:pt>
                <c:pt idx="1">
                  <c:v>69.840595836291001</c:v>
                </c:pt>
                <c:pt idx="2">
                  <c:v>61.9569766136064</c:v>
                </c:pt>
                <c:pt idx="3">
                  <c:v>64.053582857921</c:v>
                </c:pt>
                <c:pt idx="4">
                  <c:v>73.230413188945207</c:v>
                </c:pt>
                <c:pt idx="5">
                  <c:v>73.193872016695494</c:v>
                </c:pt>
                <c:pt idx="6">
                  <c:v>68.844236987148705</c:v>
                </c:pt>
                <c:pt idx="7">
                  <c:v>64.434991950681507</c:v>
                </c:pt>
                <c:pt idx="8">
                  <c:v>60.853777298290403</c:v>
                </c:pt>
                <c:pt idx="9">
                  <c:v>57.257947099235999</c:v>
                </c:pt>
                <c:pt idx="10">
                  <c:v>56.099217027126301</c:v>
                </c:pt>
                <c:pt idx="11">
                  <c:v>52.812200167655703</c:v>
                </c:pt>
                <c:pt idx="12">
                  <c:v>52.3422792204166</c:v>
                </c:pt>
                <c:pt idx="13">
                  <c:v>51.859228265353501</c:v>
                </c:pt>
                <c:pt idx="14">
                  <c:v>52.604843085419098</c:v>
                </c:pt>
                <c:pt idx="15">
                  <c:v>49.596611849271497</c:v>
                </c:pt>
                <c:pt idx="16">
                  <c:v>48.602145901853</c:v>
                </c:pt>
                <c:pt idx="17">
                  <c:v>50.204490368619297</c:v>
                </c:pt>
                <c:pt idx="18">
                  <c:v>51.932584820544797</c:v>
                </c:pt>
                <c:pt idx="19">
                  <c:v>51.579381061205503</c:v>
                </c:pt>
                <c:pt idx="20">
                  <c:v>52.896788291354099</c:v>
                </c:pt>
                <c:pt idx="21">
                  <c:v>52.195080561044499</c:v>
                </c:pt>
                <c:pt idx="22">
                  <c:v>53.033239274223597</c:v>
                </c:pt>
                <c:pt idx="23">
                  <c:v>53.743528055932998</c:v>
                </c:pt>
                <c:pt idx="24">
                  <c:v>58.893232716721997</c:v>
                </c:pt>
                <c:pt idx="25">
                  <c:v>60.043137039455097</c:v>
                </c:pt>
              </c:numCache>
            </c:numRef>
          </c:val>
          <c:smooth val="0"/>
          <c:extLst>
            <c:ext xmlns:c16="http://schemas.microsoft.com/office/drawing/2014/chart" uri="{C3380CC4-5D6E-409C-BE32-E72D297353CC}">
              <c16:uniqueId val="{00000001-D2B1-489B-AE4A-ABB6F46A4EF9}"/>
            </c:ext>
          </c:extLst>
        </c:ser>
        <c:ser>
          <c:idx val="2"/>
          <c:order val="2"/>
          <c:tx>
            <c:strRef>
              <c:f>'flex-scenarios_base'!$D$3</c:f>
              <c:strCache>
                <c:ptCount val="1"/>
                <c:pt idx="0">
                  <c:v>Low Flex (-50%)</c:v>
                </c:pt>
              </c:strCache>
            </c:strRef>
          </c:tx>
          <c:spPr>
            <a:ln w="28575" cap="rnd">
              <a:solidFill>
                <a:schemeClr val="accent3"/>
              </a:solidFill>
              <a:round/>
            </a:ln>
            <a:effectLst/>
          </c:spPr>
          <c:marker>
            <c:symbol val="none"/>
          </c:marker>
          <c:cat>
            <c:numRef>
              <c:f>'flex-scenarios_base'!$A$9:$A$34</c:f>
              <c:numCache>
                <c:formatCode>m/d/yyyy</c:formatCode>
                <c:ptCount val="26"/>
                <c:pt idx="0">
                  <c:v>45658</c:v>
                </c:pt>
                <c:pt idx="1">
                  <c:v>46023</c:v>
                </c:pt>
                <c:pt idx="2">
                  <c:v>46388</c:v>
                </c:pt>
                <c:pt idx="3">
                  <c:v>46753</c:v>
                </c:pt>
                <c:pt idx="4">
                  <c:v>47119</c:v>
                </c:pt>
                <c:pt idx="5">
                  <c:v>47484</c:v>
                </c:pt>
                <c:pt idx="6">
                  <c:v>47849</c:v>
                </c:pt>
                <c:pt idx="7">
                  <c:v>48214</c:v>
                </c:pt>
                <c:pt idx="8">
                  <c:v>48580</c:v>
                </c:pt>
                <c:pt idx="9">
                  <c:v>48945</c:v>
                </c:pt>
                <c:pt idx="10">
                  <c:v>49310</c:v>
                </c:pt>
                <c:pt idx="11">
                  <c:v>49675</c:v>
                </c:pt>
                <c:pt idx="12">
                  <c:v>50041</c:v>
                </c:pt>
                <c:pt idx="13">
                  <c:v>50406</c:v>
                </c:pt>
                <c:pt idx="14">
                  <c:v>50771</c:v>
                </c:pt>
                <c:pt idx="15">
                  <c:v>51136</c:v>
                </c:pt>
                <c:pt idx="16">
                  <c:v>51502</c:v>
                </c:pt>
                <c:pt idx="17">
                  <c:v>51867</c:v>
                </c:pt>
                <c:pt idx="18">
                  <c:v>52232</c:v>
                </c:pt>
                <c:pt idx="19">
                  <c:v>52597</c:v>
                </c:pt>
                <c:pt idx="20">
                  <c:v>52963</c:v>
                </c:pt>
                <c:pt idx="21">
                  <c:v>53328</c:v>
                </c:pt>
                <c:pt idx="22">
                  <c:v>53693</c:v>
                </c:pt>
                <c:pt idx="23">
                  <c:v>54058</c:v>
                </c:pt>
                <c:pt idx="24">
                  <c:v>54424</c:v>
                </c:pt>
                <c:pt idx="25">
                  <c:v>54789</c:v>
                </c:pt>
              </c:numCache>
            </c:numRef>
          </c:cat>
          <c:val>
            <c:numRef>
              <c:f>'flex-scenarios_base'!$D$9:$D$34</c:f>
              <c:numCache>
                <c:formatCode>General</c:formatCode>
                <c:ptCount val="26"/>
                <c:pt idx="0">
                  <c:v>77.776405736627098</c:v>
                </c:pt>
                <c:pt idx="1">
                  <c:v>71.7177058645579</c:v>
                </c:pt>
                <c:pt idx="2">
                  <c:v>66.0878838230485</c:v>
                </c:pt>
                <c:pt idx="3">
                  <c:v>78.680993183605807</c:v>
                </c:pt>
                <c:pt idx="4">
                  <c:v>85.304224360587895</c:v>
                </c:pt>
                <c:pt idx="5">
                  <c:v>92.676441389458304</c:v>
                </c:pt>
                <c:pt idx="6">
                  <c:v>93.389984522508101</c:v>
                </c:pt>
                <c:pt idx="7">
                  <c:v>78.247258979494603</c:v>
                </c:pt>
                <c:pt idx="8">
                  <c:v>76.157212457264905</c:v>
                </c:pt>
                <c:pt idx="9">
                  <c:v>68.812374291300202</c:v>
                </c:pt>
                <c:pt idx="10">
                  <c:v>60.015109026595297</c:v>
                </c:pt>
                <c:pt idx="11">
                  <c:v>58.1954211934125</c:v>
                </c:pt>
                <c:pt idx="12">
                  <c:v>57.869905945318401</c:v>
                </c:pt>
                <c:pt idx="13">
                  <c:v>57.271934331007699</c:v>
                </c:pt>
                <c:pt idx="14">
                  <c:v>58.827942373736199</c:v>
                </c:pt>
                <c:pt idx="15">
                  <c:v>53.815375357947701</c:v>
                </c:pt>
                <c:pt idx="16">
                  <c:v>53.929188842207303</c:v>
                </c:pt>
                <c:pt idx="17">
                  <c:v>54.909522120157803</c:v>
                </c:pt>
                <c:pt idx="18">
                  <c:v>55.747232409699301</c:v>
                </c:pt>
                <c:pt idx="19">
                  <c:v>55.589714379231303</c:v>
                </c:pt>
                <c:pt idx="20">
                  <c:v>57.4021975107933</c:v>
                </c:pt>
                <c:pt idx="21">
                  <c:v>56.489316283554203</c:v>
                </c:pt>
                <c:pt idx="22">
                  <c:v>57.573791714346001</c:v>
                </c:pt>
                <c:pt idx="23">
                  <c:v>58.167742758215702</c:v>
                </c:pt>
                <c:pt idx="24">
                  <c:v>62.591192504545802</c:v>
                </c:pt>
                <c:pt idx="25">
                  <c:v>63.368565410484401</c:v>
                </c:pt>
              </c:numCache>
            </c:numRef>
          </c:val>
          <c:smooth val="0"/>
          <c:extLst>
            <c:ext xmlns:c16="http://schemas.microsoft.com/office/drawing/2014/chart" uri="{C3380CC4-5D6E-409C-BE32-E72D297353CC}">
              <c16:uniqueId val="{00000002-D2B1-489B-AE4A-ABB6F46A4EF9}"/>
            </c:ext>
          </c:extLst>
        </c:ser>
        <c:dLbls>
          <c:showLegendKey val="0"/>
          <c:showVal val="0"/>
          <c:showCatName val="0"/>
          <c:showSerName val="0"/>
          <c:showPercent val="0"/>
          <c:showBubbleSize val="0"/>
        </c:dLbls>
        <c:smooth val="0"/>
        <c:axId val="452680336"/>
        <c:axId val="452675056"/>
      </c:lineChart>
      <c:dateAx>
        <c:axId val="452680336"/>
        <c:scaling>
          <c:orientation val="minMax"/>
        </c:scaling>
        <c:delete val="0"/>
        <c:axPos val="b"/>
        <c:numFmt formatCode="m/d/yy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2675056"/>
        <c:crosses val="autoZero"/>
        <c:auto val="1"/>
        <c:lblOffset val="100"/>
        <c:baseTimeUnit val="years"/>
      </c:dateAx>
      <c:valAx>
        <c:axId val="452675056"/>
        <c:scaling>
          <c:orientation val="minMax"/>
          <c:min val="30"/>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5268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Cental</c:v>
                </c:pt>
              </c:strCache>
            </c:strRef>
          </c:tx>
          <c:spPr>
            <a:ln w="28575" cap="rnd">
              <a:solidFill>
                <a:schemeClr val="accent4"/>
              </a:solidFill>
              <a:round/>
            </a:ln>
            <a:effectLst/>
          </c:spPr>
          <c:marker>
            <c:symbol val="none"/>
          </c:marker>
          <c:cat>
            <c:numRef>
              <c:f>Tabelle1!$A$2:$A$37</c:f>
              <c:numCache>
                <c:formatCode>m/d/yyyy</c:formatCode>
                <c:ptCount val="36"/>
                <c:pt idx="0">
                  <c:v>47119</c:v>
                </c:pt>
                <c:pt idx="1">
                  <c:v>47150</c:v>
                </c:pt>
                <c:pt idx="2">
                  <c:v>47178</c:v>
                </c:pt>
                <c:pt idx="3">
                  <c:v>47209</c:v>
                </c:pt>
                <c:pt idx="4">
                  <c:v>47239</c:v>
                </c:pt>
                <c:pt idx="5">
                  <c:v>47270</c:v>
                </c:pt>
                <c:pt idx="6">
                  <c:v>47300</c:v>
                </c:pt>
                <c:pt idx="7">
                  <c:v>47331</c:v>
                </c:pt>
                <c:pt idx="8">
                  <c:v>47362</c:v>
                </c:pt>
                <c:pt idx="9">
                  <c:v>47392</c:v>
                </c:pt>
                <c:pt idx="10">
                  <c:v>47423</c:v>
                </c:pt>
                <c:pt idx="11">
                  <c:v>47453</c:v>
                </c:pt>
                <c:pt idx="12">
                  <c:v>47484</c:v>
                </c:pt>
                <c:pt idx="13">
                  <c:v>47515</c:v>
                </c:pt>
                <c:pt idx="14">
                  <c:v>47543</c:v>
                </c:pt>
                <c:pt idx="15">
                  <c:v>47574</c:v>
                </c:pt>
                <c:pt idx="16">
                  <c:v>47604</c:v>
                </c:pt>
                <c:pt idx="17">
                  <c:v>47635</c:v>
                </c:pt>
                <c:pt idx="18">
                  <c:v>47665</c:v>
                </c:pt>
                <c:pt idx="19">
                  <c:v>47696</c:v>
                </c:pt>
                <c:pt idx="20">
                  <c:v>47727</c:v>
                </c:pt>
                <c:pt idx="21">
                  <c:v>47757</c:v>
                </c:pt>
                <c:pt idx="22">
                  <c:v>47788</c:v>
                </c:pt>
                <c:pt idx="23">
                  <c:v>47818</c:v>
                </c:pt>
                <c:pt idx="24">
                  <c:v>47849</c:v>
                </c:pt>
                <c:pt idx="25">
                  <c:v>47880</c:v>
                </c:pt>
                <c:pt idx="26">
                  <c:v>47908</c:v>
                </c:pt>
                <c:pt idx="27">
                  <c:v>47939</c:v>
                </c:pt>
                <c:pt idx="28">
                  <c:v>47969</c:v>
                </c:pt>
                <c:pt idx="29">
                  <c:v>48000</c:v>
                </c:pt>
                <c:pt idx="30">
                  <c:v>48030</c:v>
                </c:pt>
                <c:pt idx="31">
                  <c:v>48061</c:v>
                </c:pt>
                <c:pt idx="32">
                  <c:v>48092</c:v>
                </c:pt>
                <c:pt idx="33">
                  <c:v>48122</c:v>
                </c:pt>
                <c:pt idx="34">
                  <c:v>48153</c:v>
                </c:pt>
                <c:pt idx="35">
                  <c:v>48183</c:v>
                </c:pt>
              </c:numCache>
            </c:numRef>
          </c:cat>
          <c:val>
            <c:numRef>
              <c:f>Tabelle1!$B$2:$B$37</c:f>
              <c:numCache>
                <c:formatCode>General</c:formatCode>
                <c:ptCount val="36"/>
                <c:pt idx="0">
                  <c:v>95.812340562061493</c:v>
                </c:pt>
                <c:pt idx="1">
                  <c:v>91.420355560524101</c:v>
                </c:pt>
                <c:pt idx="2">
                  <c:v>71.515015234229296</c:v>
                </c:pt>
                <c:pt idx="3">
                  <c:v>62.958107759555098</c:v>
                </c:pt>
                <c:pt idx="4">
                  <c:v>43.784011558178896</c:v>
                </c:pt>
                <c:pt idx="5">
                  <c:v>48.488539133469203</c:v>
                </c:pt>
                <c:pt idx="6">
                  <c:v>52.631317088680802</c:v>
                </c:pt>
                <c:pt idx="7">
                  <c:v>63.965998073418902</c:v>
                </c:pt>
                <c:pt idx="8">
                  <c:v>63.381533022721598</c:v>
                </c:pt>
                <c:pt idx="9">
                  <c:v>78.4065969733781</c:v>
                </c:pt>
                <c:pt idx="10">
                  <c:v>70.633071507347907</c:v>
                </c:pt>
                <c:pt idx="11">
                  <c:v>183.14374413028801</c:v>
                </c:pt>
                <c:pt idx="12">
                  <c:v>116.947469449812</c:v>
                </c:pt>
                <c:pt idx="13">
                  <c:v>106.79965672322599</c:v>
                </c:pt>
                <c:pt idx="14">
                  <c:v>75.348443392784304</c:v>
                </c:pt>
                <c:pt idx="15">
                  <c:v>66.7269972860813</c:v>
                </c:pt>
                <c:pt idx="16">
                  <c:v>39.816189584552603</c:v>
                </c:pt>
                <c:pt idx="17">
                  <c:v>45.6223207957214</c:v>
                </c:pt>
                <c:pt idx="18">
                  <c:v>51.238348035402197</c:v>
                </c:pt>
                <c:pt idx="19">
                  <c:v>62.325937622336902</c:v>
                </c:pt>
                <c:pt idx="20">
                  <c:v>63.725877910852397</c:v>
                </c:pt>
                <c:pt idx="21">
                  <c:v>81.388300941836405</c:v>
                </c:pt>
                <c:pt idx="22">
                  <c:v>69.994002450837002</c:v>
                </c:pt>
                <c:pt idx="23">
                  <c:v>160.97794113876901</c:v>
                </c:pt>
                <c:pt idx="24">
                  <c:v>126.604367451001</c:v>
                </c:pt>
                <c:pt idx="25">
                  <c:v>104.47837708961301</c:v>
                </c:pt>
                <c:pt idx="26">
                  <c:v>76.861989125128702</c:v>
                </c:pt>
                <c:pt idx="27">
                  <c:v>65.522201073831894</c:v>
                </c:pt>
                <c:pt idx="28">
                  <c:v>33.9197874601169</c:v>
                </c:pt>
                <c:pt idx="29">
                  <c:v>40.619809771246302</c:v>
                </c:pt>
                <c:pt idx="30">
                  <c:v>44.497742930407099</c:v>
                </c:pt>
                <c:pt idx="31">
                  <c:v>56.780461876623001</c:v>
                </c:pt>
                <c:pt idx="32">
                  <c:v>61.809331377347299</c:v>
                </c:pt>
                <c:pt idx="33">
                  <c:v>79.640994370624497</c:v>
                </c:pt>
                <c:pt idx="34">
                  <c:v>66.992885162432898</c:v>
                </c:pt>
                <c:pt idx="35">
                  <c:v>157.34296796142399</c:v>
                </c:pt>
              </c:numCache>
            </c:numRef>
          </c:val>
          <c:smooth val="0"/>
          <c:extLst>
            <c:ext xmlns:c16="http://schemas.microsoft.com/office/drawing/2014/chart" uri="{C3380CC4-5D6E-409C-BE32-E72D297353CC}">
              <c16:uniqueId val="{00000000-42D4-4A7B-A8DF-19863496317E}"/>
            </c:ext>
          </c:extLst>
        </c:ser>
        <c:ser>
          <c:idx val="1"/>
          <c:order val="1"/>
          <c:tx>
            <c:strRef>
              <c:f>Tabelle1!$C$1</c:f>
              <c:strCache>
                <c:ptCount val="1"/>
                <c:pt idx="0">
                  <c:v>High Flex (+50%)</c:v>
                </c:pt>
              </c:strCache>
            </c:strRef>
          </c:tx>
          <c:spPr>
            <a:ln w="28575" cap="rnd">
              <a:solidFill>
                <a:schemeClr val="tx2"/>
              </a:solidFill>
              <a:round/>
            </a:ln>
            <a:effectLst/>
          </c:spPr>
          <c:marker>
            <c:symbol val="none"/>
          </c:marker>
          <c:cat>
            <c:numRef>
              <c:f>Tabelle1!$A$2:$A$37</c:f>
              <c:numCache>
                <c:formatCode>m/d/yyyy</c:formatCode>
                <c:ptCount val="36"/>
                <c:pt idx="0">
                  <c:v>47119</c:v>
                </c:pt>
                <c:pt idx="1">
                  <c:v>47150</c:v>
                </c:pt>
                <c:pt idx="2">
                  <c:v>47178</c:v>
                </c:pt>
                <c:pt idx="3">
                  <c:v>47209</c:v>
                </c:pt>
                <c:pt idx="4">
                  <c:v>47239</c:v>
                </c:pt>
                <c:pt idx="5">
                  <c:v>47270</c:v>
                </c:pt>
                <c:pt idx="6">
                  <c:v>47300</c:v>
                </c:pt>
                <c:pt idx="7">
                  <c:v>47331</c:v>
                </c:pt>
                <c:pt idx="8">
                  <c:v>47362</c:v>
                </c:pt>
                <c:pt idx="9">
                  <c:v>47392</c:v>
                </c:pt>
                <c:pt idx="10">
                  <c:v>47423</c:v>
                </c:pt>
                <c:pt idx="11">
                  <c:v>47453</c:v>
                </c:pt>
                <c:pt idx="12">
                  <c:v>47484</c:v>
                </c:pt>
                <c:pt idx="13">
                  <c:v>47515</c:v>
                </c:pt>
                <c:pt idx="14">
                  <c:v>47543</c:v>
                </c:pt>
                <c:pt idx="15">
                  <c:v>47574</c:v>
                </c:pt>
                <c:pt idx="16">
                  <c:v>47604</c:v>
                </c:pt>
                <c:pt idx="17">
                  <c:v>47635</c:v>
                </c:pt>
                <c:pt idx="18">
                  <c:v>47665</c:v>
                </c:pt>
                <c:pt idx="19">
                  <c:v>47696</c:v>
                </c:pt>
                <c:pt idx="20">
                  <c:v>47727</c:v>
                </c:pt>
                <c:pt idx="21">
                  <c:v>47757</c:v>
                </c:pt>
                <c:pt idx="22">
                  <c:v>47788</c:v>
                </c:pt>
                <c:pt idx="23">
                  <c:v>47818</c:v>
                </c:pt>
                <c:pt idx="24">
                  <c:v>47849</c:v>
                </c:pt>
                <c:pt idx="25">
                  <c:v>47880</c:v>
                </c:pt>
                <c:pt idx="26">
                  <c:v>47908</c:v>
                </c:pt>
                <c:pt idx="27">
                  <c:v>47939</c:v>
                </c:pt>
                <c:pt idx="28">
                  <c:v>47969</c:v>
                </c:pt>
                <c:pt idx="29">
                  <c:v>48000</c:v>
                </c:pt>
                <c:pt idx="30">
                  <c:v>48030</c:v>
                </c:pt>
                <c:pt idx="31">
                  <c:v>48061</c:v>
                </c:pt>
                <c:pt idx="32">
                  <c:v>48092</c:v>
                </c:pt>
                <c:pt idx="33">
                  <c:v>48122</c:v>
                </c:pt>
                <c:pt idx="34">
                  <c:v>48153</c:v>
                </c:pt>
                <c:pt idx="35">
                  <c:v>48183</c:v>
                </c:pt>
              </c:numCache>
            </c:numRef>
          </c:cat>
          <c:val>
            <c:numRef>
              <c:f>Tabelle1!$C$2:$C$37</c:f>
              <c:numCache>
                <c:formatCode>General</c:formatCode>
                <c:ptCount val="36"/>
                <c:pt idx="0">
                  <c:v>96.871595121198993</c:v>
                </c:pt>
                <c:pt idx="1">
                  <c:v>90.380622215923793</c:v>
                </c:pt>
                <c:pt idx="2">
                  <c:v>71.426961575144006</c:v>
                </c:pt>
                <c:pt idx="3">
                  <c:v>63.024565945731197</c:v>
                </c:pt>
                <c:pt idx="4">
                  <c:v>39.590929714582302</c:v>
                </c:pt>
                <c:pt idx="5">
                  <c:v>46.502960819668203</c:v>
                </c:pt>
                <c:pt idx="6">
                  <c:v>50.401033109234199</c:v>
                </c:pt>
                <c:pt idx="7">
                  <c:v>62.217041648203299</c:v>
                </c:pt>
                <c:pt idx="8">
                  <c:v>62.208855426311402</c:v>
                </c:pt>
                <c:pt idx="9">
                  <c:v>78.671286639346803</c:v>
                </c:pt>
                <c:pt idx="10">
                  <c:v>69.5661103328069</c:v>
                </c:pt>
                <c:pt idx="11">
                  <c:v>147.89755916595399</c:v>
                </c:pt>
                <c:pt idx="12">
                  <c:v>107.76058071403</c:v>
                </c:pt>
                <c:pt idx="13">
                  <c:v>100.786787699375</c:v>
                </c:pt>
                <c:pt idx="14">
                  <c:v>75.411646052073394</c:v>
                </c:pt>
                <c:pt idx="15">
                  <c:v>63.826905406183599</c:v>
                </c:pt>
                <c:pt idx="16">
                  <c:v>35.692609014690497</c:v>
                </c:pt>
                <c:pt idx="17">
                  <c:v>40.700292144218999</c:v>
                </c:pt>
                <c:pt idx="18">
                  <c:v>45.170872956834799</c:v>
                </c:pt>
                <c:pt idx="19">
                  <c:v>58.673240073265497</c:v>
                </c:pt>
                <c:pt idx="20">
                  <c:v>61.788978369368401</c:v>
                </c:pt>
                <c:pt idx="21">
                  <c:v>80.472991092871595</c:v>
                </c:pt>
                <c:pt idx="22">
                  <c:v>68.652313730451795</c:v>
                </c:pt>
                <c:pt idx="23">
                  <c:v>140.19478722541501</c:v>
                </c:pt>
                <c:pt idx="24">
                  <c:v>108.986481517873</c:v>
                </c:pt>
                <c:pt idx="25">
                  <c:v>104.111907453764</c:v>
                </c:pt>
                <c:pt idx="26">
                  <c:v>74.858426443351206</c:v>
                </c:pt>
                <c:pt idx="27">
                  <c:v>63.1023440745141</c:v>
                </c:pt>
                <c:pt idx="28">
                  <c:v>28.125093150523401</c:v>
                </c:pt>
                <c:pt idx="29">
                  <c:v>32.289890080028101</c:v>
                </c:pt>
                <c:pt idx="30">
                  <c:v>38.510610066434303</c:v>
                </c:pt>
                <c:pt idx="31">
                  <c:v>51.508803842529097</c:v>
                </c:pt>
                <c:pt idx="32">
                  <c:v>59.381233426597298</c:v>
                </c:pt>
                <c:pt idx="33">
                  <c:v>78.858260359815304</c:v>
                </c:pt>
                <c:pt idx="34">
                  <c:v>65.822111519177696</c:v>
                </c:pt>
                <c:pt idx="35">
                  <c:v>122.221541348324</c:v>
                </c:pt>
              </c:numCache>
            </c:numRef>
          </c:val>
          <c:smooth val="0"/>
          <c:extLst>
            <c:ext xmlns:c16="http://schemas.microsoft.com/office/drawing/2014/chart" uri="{C3380CC4-5D6E-409C-BE32-E72D297353CC}">
              <c16:uniqueId val="{00000001-42D4-4A7B-A8DF-19863496317E}"/>
            </c:ext>
          </c:extLst>
        </c:ser>
        <c:ser>
          <c:idx val="2"/>
          <c:order val="2"/>
          <c:tx>
            <c:strRef>
              <c:f>Tabelle1!$D$1</c:f>
              <c:strCache>
                <c:ptCount val="1"/>
                <c:pt idx="0">
                  <c:v>Low Flex (-50%)</c:v>
                </c:pt>
              </c:strCache>
            </c:strRef>
          </c:tx>
          <c:spPr>
            <a:ln w="28575" cap="rnd">
              <a:solidFill>
                <a:schemeClr val="accent3"/>
              </a:solidFill>
              <a:round/>
            </a:ln>
            <a:effectLst/>
          </c:spPr>
          <c:marker>
            <c:symbol val="none"/>
          </c:marker>
          <c:cat>
            <c:numRef>
              <c:f>Tabelle1!$A$2:$A$37</c:f>
              <c:numCache>
                <c:formatCode>m/d/yyyy</c:formatCode>
                <c:ptCount val="36"/>
                <c:pt idx="0">
                  <c:v>47119</c:v>
                </c:pt>
                <c:pt idx="1">
                  <c:v>47150</c:v>
                </c:pt>
                <c:pt idx="2">
                  <c:v>47178</c:v>
                </c:pt>
                <c:pt idx="3">
                  <c:v>47209</c:v>
                </c:pt>
                <c:pt idx="4">
                  <c:v>47239</c:v>
                </c:pt>
                <c:pt idx="5">
                  <c:v>47270</c:v>
                </c:pt>
                <c:pt idx="6">
                  <c:v>47300</c:v>
                </c:pt>
                <c:pt idx="7">
                  <c:v>47331</c:v>
                </c:pt>
                <c:pt idx="8">
                  <c:v>47362</c:v>
                </c:pt>
                <c:pt idx="9">
                  <c:v>47392</c:v>
                </c:pt>
                <c:pt idx="10">
                  <c:v>47423</c:v>
                </c:pt>
                <c:pt idx="11">
                  <c:v>47453</c:v>
                </c:pt>
                <c:pt idx="12">
                  <c:v>47484</c:v>
                </c:pt>
                <c:pt idx="13">
                  <c:v>47515</c:v>
                </c:pt>
                <c:pt idx="14">
                  <c:v>47543</c:v>
                </c:pt>
                <c:pt idx="15">
                  <c:v>47574</c:v>
                </c:pt>
                <c:pt idx="16">
                  <c:v>47604</c:v>
                </c:pt>
                <c:pt idx="17">
                  <c:v>47635</c:v>
                </c:pt>
                <c:pt idx="18">
                  <c:v>47665</c:v>
                </c:pt>
                <c:pt idx="19">
                  <c:v>47696</c:v>
                </c:pt>
                <c:pt idx="20">
                  <c:v>47727</c:v>
                </c:pt>
                <c:pt idx="21">
                  <c:v>47757</c:v>
                </c:pt>
                <c:pt idx="22">
                  <c:v>47788</c:v>
                </c:pt>
                <c:pt idx="23">
                  <c:v>47818</c:v>
                </c:pt>
                <c:pt idx="24">
                  <c:v>47849</c:v>
                </c:pt>
                <c:pt idx="25">
                  <c:v>47880</c:v>
                </c:pt>
                <c:pt idx="26">
                  <c:v>47908</c:v>
                </c:pt>
                <c:pt idx="27">
                  <c:v>47939</c:v>
                </c:pt>
                <c:pt idx="28">
                  <c:v>47969</c:v>
                </c:pt>
                <c:pt idx="29">
                  <c:v>48000</c:v>
                </c:pt>
                <c:pt idx="30">
                  <c:v>48030</c:v>
                </c:pt>
                <c:pt idx="31">
                  <c:v>48061</c:v>
                </c:pt>
                <c:pt idx="32">
                  <c:v>48092</c:v>
                </c:pt>
                <c:pt idx="33">
                  <c:v>48122</c:v>
                </c:pt>
                <c:pt idx="34">
                  <c:v>48153</c:v>
                </c:pt>
                <c:pt idx="35">
                  <c:v>48183</c:v>
                </c:pt>
              </c:numCache>
            </c:numRef>
          </c:cat>
          <c:val>
            <c:numRef>
              <c:f>Tabelle1!$D$2:$D$37</c:f>
              <c:numCache>
                <c:formatCode>General</c:formatCode>
                <c:ptCount val="36"/>
                <c:pt idx="0">
                  <c:v>98.906785513765001</c:v>
                </c:pt>
                <c:pt idx="1">
                  <c:v>115.634221380665</c:v>
                </c:pt>
                <c:pt idx="2">
                  <c:v>68.369958129621295</c:v>
                </c:pt>
                <c:pt idx="3">
                  <c:v>60.620977585183198</c:v>
                </c:pt>
                <c:pt idx="4">
                  <c:v>38.7449074464459</c:v>
                </c:pt>
                <c:pt idx="5">
                  <c:v>45.447218309508401</c:v>
                </c:pt>
                <c:pt idx="6">
                  <c:v>49.670177606485197</c:v>
                </c:pt>
                <c:pt idx="7">
                  <c:v>60.823823576973297</c:v>
                </c:pt>
                <c:pt idx="8">
                  <c:v>60.197813828786202</c:v>
                </c:pt>
                <c:pt idx="9">
                  <c:v>96.694155416181005</c:v>
                </c:pt>
                <c:pt idx="10">
                  <c:v>100.723290673229</c:v>
                </c:pt>
                <c:pt idx="11">
                  <c:v>228.35808524777801</c:v>
                </c:pt>
                <c:pt idx="12">
                  <c:v>164.212356464837</c:v>
                </c:pt>
                <c:pt idx="13">
                  <c:v>177.19234980500801</c:v>
                </c:pt>
                <c:pt idx="14">
                  <c:v>72.940188077188296</c:v>
                </c:pt>
                <c:pt idx="15">
                  <c:v>62.958982392152102</c:v>
                </c:pt>
                <c:pt idx="16">
                  <c:v>37.184504437190199</c:v>
                </c:pt>
                <c:pt idx="17">
                  <c:v>41.524150599373698</c:v>
                </c:pt>
                <c:pt idx="18">
                  <c:v>47.769808651298597</c:v>
                </c:pt>
                <c:pt idx="19">
                  <c:v>60.654632026790203</c:v>
                </c:pt>
                <c:pt idx="20">
                  <c:v>60.495495940579303</c:v>
                </c:pt>
                <c:pt idx="21">
                  <c:v>115.929026808789</c:v>
                </c:pt>
                <c:pt idx="22">
                  <c:v>94.620997279220106</c:v>
                </c:pt>
                <c:pt idx="23">
                  <c:v>181.22969405881801</c:v>
                </c:pt>
                <c:pt idx="24">
                  <c:v>198.12073999835599</c:v>
                </c:pt>
                <c:pt idx="25">
                  <c:v>186.44669422649201</c:v>
                </c:pt>
                <c:pt idx="26">
                  <c:v>73.645567449831105</c:v>
                </c:pt>
                <c:pt idx="27">
                  <c:v>62.092097415526702</c:v>
                </c:pt>
                <c:pt idx="28">
                  <c:v>30.3060793536965</c:v>
                </c:pt>
                <c:pt idx="29">
                  <c:v>36.6638083140055</c:v>
                </c:pt>
                <c:pt idx="30">
                  <c:v>42.436505633656601</c:v>
                </c:pt>
                <c:pt idx="31">
                  <c:v>55.175202965736297</c:v>
                </c:pt>
                <c:pt idx="32">
                  <c:v>58.422183852063199</c:v>
                </c:pt>
                <c:pt idx="33">
                  <c:v>86.731334833688607</c:v>
                </c:pt>
                <c:pt idx="34">
                  <c:v>102.422549857033</c:v>
                </c:pt>
                <c:pt idx="35">
                  <c:v>193.54643199776999</c:v>
                </c:pt>
              </c:numCache>
            </c:numRef>
          </c:val>
          <c:smooth val="0"/>
          <c:extLst>
            <c:ext xmlns:c16="http://schemas.microsoft.com/office/drawing/2014/chart" uri="{C3380CC4-5D6E-409C-BE32-E72D297353CC}">
              <c16:uniqueId val="{00000002-42D4-4A7B-A8DF-19863496317E}"/>
            </c:ext>
          </c:extLst>
        </c:ser>
        <c:dLbls>
          <c:showLegendKey val="0"/>
          <c:showVal val="0"/>
          <c:showCatName val="0"/>
          <c:showSerName val="0"/>
          <c:showPercent val="0"/>
          <c:showBubbleSize val="0"/>
        </c:dLbls>
        <c:smooth val="0"/>
        <c:axId val="654889648"/>
        <c:axId val="654890608"/>
      </c:lineChart>
      <c:dateAx>
        <c:axId val="654889648"/>
        <c:scaling>
          <c:orientation val="minMax"/>
        </c:scaling>
        <c:delete val="0"/>
        <c:axPos val="b"/>
        <c:numFmt formatCode="m/d/yy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4890608"/>
        <c:crosses val="autoZero"/>
        <c:auto val="1"/>
        <c:lblOffset val="100"/>
        <c:baseTimeUnit val="months"/>
      </c:dateAx>
      <c:valAx>
        <c:axId val="654890608"/>
        <c:scaling>
          <c:orientation val="minMax"/>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488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53912401574804E-2"/>
          <c:y val="4.0740740740740744E-2"/>
          <c:w val="0.87399934383202105"/>
          <c:h val="0.76347623213764948"/>
        </c:manualLayout>
      </c:layout>
      <c:lineChart>
        <c:grouping val="standard"/>
        <c:varyColors val="0"/>
        <c:ser>
          <c:idx val="0"/>
          <c:order val="0"/>
          <c:tx>
            <c:strRef>
              <c:f>Tabelle2!$B$1</c:f>
              <c:strCache>
                <c:ptCount val="1"/>
                <c:pt idx="0">
                  <c:v>Cental</c:v>
                </c:pt>
              </c:strCache>
            </c:strRef>
          </c:tx>
          <c:spPr>
            <a:ln w="28575" cap="rnd">
              <a:solidFill>
                <a:schemeClr val="accent4"/>
              </a:solidFill>
              <a:round/>
            </a:ln>
            <a:effectLst/>
          </c:spPr>
          <c:marker>
            <c:symbol val="none"/>
          </c:marker>
          <c:cat>
            <c:numRef>
              <c:f>Tabelle2!$A$2:$A$37</c:f>
              <c:numCache>
                <c:formatCode>m/d/yyyy</c:formatCode>
                <c:ptCount val="36"/>
                <c:pt idx="0">
                  <c:v>50771</c:v>
                </c:pt>
                <c:pt idx="1">
                  <c:v>50802</c:v>
                </c:pt>
                <c:pt idx="2">
                  <c:v>50830</c:v>
                </c:pt>
                <c:pt idx="3">
                  <c:v>50861</c:v>
                </c:pt>
                <c:pt idx="4">
                  <c:v>50891</c:v>
                </c:pt>
                <c:pt idx="5">
                  <c:v>50922</c:v>
                </c:pt>
                <c:pt idx="6">
                  <c:v>50952</c:v>
                </c:pt>
                <c:pt idx="7">
                  <c:v>50983</c:v>
                </c:pt>
                <c:pt idx="8">
                  <c:v>51014</c:v>
                </c:pt>
                <c:pt idx="9">
                  <c:v>51044</c:v>
                </c:pt>
                <c:pt idx="10">
                  <c:v>51075</c:v>
                </c:pt>
                <c:pt idx="11">
                  <c:v>51105</c:v>
                </c:pt>
                <c:pt idx="12">
                  <c:v>51136</c:v>
                </c:pt>
                <c:pt idx="13">
                  <c:v>51167</c:v>
                </c:pt>
                <c:pt idx="14">
                  <c:v>51196</c:v>
                </c:pt>
                <c:pt idx="15">
                  <c:v>51227</c:v>
                </c:pt>
                <c:pt idx="16">
                  <c:v>51257</c:v>
                </c:pt>
                <c:pt idx="17">
                  <c:v>51288</c:v>
                </c:pt>
                <c:pt idx="18">
                  <c:v>51318</c:v>
                </c:pt>
                <c:pt idx="19">
                  <c:v>51349</c:v>
                </c:pt>
                <c:pt idx="20">
                  <c:v>51380</c:v>
                </c:pt>
                <c:pt idx="21">
                  <c:v>51410</c:v>
                </c:pt>
                <c:pt idx="22">
                  <c:v>51441</c:v>
                </c:pt>
                <c:pt idx="23">
                  <c:v>51471</c:v>
                </c:pt>
                <c:pt idx="24">
                  <c:v>51502</c:v>
                </c:pt>
                <c:pt idx="25">
                  <c:v>51533</c:v>
                </c:pt>
                <c:pt idx="26">
                  <c:v>51561</c:v>
                </c:pt>
                <c:pt idx="27">
                  <c:v>51592</c:v>
                </c:pt>
                <c:pt idx="28">
                  <c:v>51622</c:v>
                </c:pt>
                <c:pt idx="29">
                  <c:v>51653</c:v>
                </c:pt>
                <c:pt idx="30">
                  <c:v>51683</c:v>
                </c:pt>
                <c:pt idx="31">
                  <c:v>51714</c:v>
                </c:pt>
                <c:pt idx="32">
                  <c:v>51745</c:v>
                </c:pt>
                <c:pt idx="33">
                  <c:v>51775</c:v>
                </c:pt>
                <c:pt idx="34">
                  <c:v>51806</c:v>
                </c:pt>
                <c:pt idx="35">
                  <c:v>51836</c:v>
                </c:pt>
              </c:numCache>
            </c:numRef>
          </c:cat>
          <c:val>
            <c:numRef>
              <c:f>Tabelle2!$B$2:$B$37</c:f>
              <c:numCache>
                <c:formatCode>General</c:formatCode>
                <c:ptCount val="36"/>
                <c:pt idx="0">
                  <c:v>103.02184870678801</c:v>
                </c:pt>
                <c:pt idx="1">
                  <c:v>97.2388664313725</c:v>
                </c:pt>
                <c:pt idx="2">
                  <c:v>69.598851573082698</c:v>
                </c:pt>
                <c:pt idx="3">
                  <c:v>51.986734253168102</c:v>
                </c:pt>
                <c:pt idx="4">
                  <c:v>19.1418469240588</c:v>
                </c:pt>
                <c:pt idx="5">
                  <c:v>20.385319776005201</c:v>
                </c:pt>
                <c:pt idx="6">
                  <c:v>18.2996521319753</c:v>
                </c:pt>
                <c:pt idx="7">
                  <c:v>27.567919268402999</c:v>
                </c:pt>
                <c:pt idx="8">
                  <c:v>28.8211442232131</c:v>
                </c:pt>
                <c:pt idx="9">
                  <c:v>53.116144045065802</c:v>
                </c:pt>
                <c:pt idx="10">
                  <c:v>56.299042982525201</c:v>
                </c:pt>
                <c:pt idx="11">
                  <c:v>136.51943342659999</c:v>
                </c:pt>
                <c:pt idx="12">
                  <c:v>102.549513947579</c:v>
                </c:pt>
                <c:pt idx="13">
                  <c:v>100.029407588914</c:v>
                </c:pt>
                <c:pt idx="14">
                  <c:v>67.320292306202703</c:v>
                </c:pt>
                <c:pt idx="15">
                  <c:v>50.917649223407103</c:v>
                </c:pt>
                <c:pt idx="16">
                  <c:v>15.187333795332099</c:v>
                </c:pt>
                <c:pt idx="17">
                  <c:v>18.707774295740599</c:v>
                </c:pt>
                <c:pt idx="18">
                  <c:v>14.5991842951825</c:v>
                </c:pt>
                <c:pt idx="19">
                  <c:v>22.056220801286798</c:v>
                </c:pt>
                <c:pt idx="20">
                  <c:v>24.960381804572201</c:v>
                </c:pt>
                <c:pt idx="21">
                  <c:v>52.835416445809003</c:v>
                </c:pt>
                <c:pt idx="22">
                  <c:v>61.1608841949039</c:v>
                </c:pt>
                <c:pt idx="23">
                  <c:v>112.759179874133</c:v>
                </c:pt>
                <c:pt idx="24">
                  <c:v>103.02832614221801</c:v>
                </c:pt>
                <c:pt idx="25">
                  <c:v>100.17627121153301</c:v>
                </c:pt>
                <c:pt idx="26">
                  <c:v>67.198713476298906</c:v>
                </c:pt>
                <c:pt idx="27">
                  <c:v>48.786943154864801</c:v>
                </c:pt>
                <c:pt idx="28">
                  <c:v>17.853329266271199</c:v>
                </c:pt>
                <c:pt idx="29">
                  <c:v>13.6103304521905</c:v>
                </c:pt>
                <c:pt idx="30">
                  <c:v>15.077017053160599</c:v>
                </c:pt>
                <c:pt idx="31">
                  <c:v>20.771467548544599</c:v>
                </c:pt>
                <c:pt idx="32">
                  <c:v>25.641922680536901</c:v>
                </c:pt>
                <c:pt idx="33">
                  <c:v>49.945632275394203</c:v>
                </c:pt>
                <c:pt idx="34">
                  <c:v>56.345181233353003</c:v>
                </c:pt>
                <c:pt idx="35">
                  <c:v>117.280831557448</c:v>
                </c:pt>
              </c:numCache>
            </c:numRef>
          </c:val>
          <c:smooth val="0"/>
          <c:extLst>
            <c:ext xmlns:c16="http://schemas.microsoft.com/office/drawing/2014/chart" uri="{C3380CC4-5D6E-409C-BE32-E72D297353CC}">
              <c16:uniqueId val="{00000000-4812-4BBB-9EA8-0CC9222E0F29}"/>
            </c:ext>
          </c:extLst>
        </c:ser>
        <c:ser>
          <c:idx val="1"/>
          <c:order val="1"/>
          <c:tx>
            <c:strRef>
              <c:f>Tabelle2!$C$1</c:f>
              <c:strCache>
                <c:ptCount val="1"/>
                <c:pt idx="0">
                  <c:v>High Flex (+50%)</c:v>
                </c:pt>
              </c:strCache>
            </c:strRef>
          </c:tx>
          <c:spPr>
            <a:ln w="28575" cap="rnd">
              <a:solidFill>
                <a:schemeClr val="tx2"/>
              </a:solidFill>
              <a:round/>
            </a:ln>
            <a:effectLst/>
          </c:spPr>
          <c:marker>
            <c:symbol val="none"/>
          </c:marker>
          <c:cat>
            <c:numRef>
              <c:f>Tabelle2!$A$2:$A$37</c:f>
              <c:numCache>
                <c:formatCode>m/d/yyyy</c:formatCode>
                <c:ptCount val="36"/>
                <c:pt idx="0">
                  <c:v>50771</c:v>
                </c:pt>
                <c:pt idx="1">
                  <c:v>50802</c:v>
                </c:pt>
                <c:pt idx="2">
                  <c:v>50830</c:v>
                </c:pt>
                <c:pt idx="3">
                  <c:v>50861</c:v>
                </c:pt>
                <c:pt idx="4">
                  <c:v>50891</c:v>
                </c:pt>
                <c:pt idx="5">
                  <c:v>50922</c:v>
                </c:pt>
                <c:pt idx="6">
                  <c:v>50952</c:v>
                </c:pt>
                <c:pt idx="7">
                  <c:v>50983</c:v>
                </c:pt>
                <c:pt idx="8">
                  <c:v>51014</c:v>
                </c:pt>
                <c:pt idx="9">
                  <c:v>51044</c:v>
                </c:pt>
                <c:pt idx="10">
                  <c:v>51075</c:v>
                </c:pt>
                <c:pt idx="11">
                  <c:v>51105</c:v>
                </c:pt>
                <c:pt idx="12">
                  <c:v>51136</c:v>
                </c:pt>
                <c:pt idx="13">
                  <c:v>51167</c:v>
                </c:pt>
                <c:pt idx="14">
                  <c:v>51196</c:v>
                </c:pt>
                <c:pt idx="15">
                  <c:v>51227</c:v>
                </c:pt>
                <c:pt idx="16">
                  <c:v>51257</c:v>
                </c:pt>
                <c:pt idx="17">
                  <c:v>51288</c:v>
                </c:pt>
                <c:pt idx="18">
                  <c:v>51318</c:v>
                </c:pt>
                <c:pt idx="19">
                  <c:v>51349</c:v>
                </c:pt>
                <c:pt idx="20">
                  <c:v>51380</c:v>
                </c:pt>
                <c:pt idx="21">
                  <c:v>51410</c:v>
                </c:pt>
                <c:pt idx="22">
                  <c:v>51441</c:v>
                </c:pt>
                <c:pt idx="23">
                  <c:v>51471</c:v>
                </c:pt>
                <c:pt idx="24">
                  <c:v>51502</c:v>
                </c:pt>
                <c:pt idx="25">
                  <c:v>51533</c:v>
                </c:pt>
                <c:pt idx="26">
                  <c:v>51561</c:v>
                </c:pt>
                <c:pt idx="27">
                  <c:v>51592</c:v>
                </c:pt>
                <c:pt idx="28">
                  <c:v>51622</c:v>
                </c:pt>
                <c:pt idx="29">
                  <c:v>51653</c:v>
                </c:pt>
                <c:pt idx="30">
                  <c:v>51683</c:v>
                </c:pt>
                <c:pt idx="31">
                  <c:v>51714</c:v>
                </c:pt>
                <c:pt idx="32">
                  <c:v>51745</c:v>
                </c:pt>
                <c:pt idx="33">
                  <c:v>51775</c:v>
                </c:pt>
                <c:pt idx="34">
                  <c:v>51806</c:v>
                </c:pt>
                <c:pt idx="35">
                  <c:v>51836</c:v>
                </c:pt>
              </c:numCache>
            </c:numRef>
          </c:cat>
          <c:val>
            <c:numRef>
              <c:f>Tabelle2!$C$2:$C$37</c:f>
              <c:numCache>
                <c:formatCode>General</c:formatCode>
                <c:ptCount val="36"/>
                <c:pt idx="0">
                  <c:v>104.368095705586</c:v>
                </c:pt>
                <c:pt idx="1">
                  <c:v>98.855588612102295</c:v>
                </c:pt>
                <c:pt idx="2">
                  <c:v>70.059794802819496</c:v>
                </c:pt>
                <c:pt idx="3">
                  <c:v>47.758406622542203</c:v>
                </c:pt>
                <c:pt idx="4">
                  <c:v>13.2979345805542</c:v>
                </c:pt>
                <c:pt idx="5">
                  <c:v>11.533890877829601</c:v>
                </c:pt>
                <c:pt idx="6">
                  <c:v>9.5246687406493695</c:v>
                </c:pt>
                <c:pt idx="7">
                  <c:v>15.9157637383348</c:v>
                </c:pt>
                <c:pt idx="8">
                  <c:v>21.106324308944998</c:v>
                </c:pt>
                <c:pt idx="9">
                  <c:v>49.371351261933597</c:v>
                </c:pt>
                <c:pt idx="10">
                  <c:v>57.287924649980297</c:v>
                </c:pt>
                <c:pt idx="11">
                  <c:v>134.30803153335401</c:v>
                </c:pt>
                <c:pt idx="12">
                  <c:v>105.527913993404</c:v>
                </c:pt>
                <c:pt idx="13">
                  <c:v>101.12865199713799</c:v>
                </c:pt>
                <c:pt idx="14">
                  <c:v>66.171374354311197</c:v>
                </c:pt>
                <c:pt idx="15">
                  <c:v>44.720898791816502</c:v>
                </c:pt>
                <c:pt idx="16">
                  <c:v>9.6813324077795908</c:v>
                </c:pt>
                <c:pt idx="17">
                  <c:v>9.2530337933037003</c:v>
                </c:pt>
                <c:pt idx="18">
                  <c:v>7.0630342072697099</c:v>
                </c:pt>
                <c:pt idx="19">
                  <c:v>12.7089990127471</c:v>
                </c:pt>
                <c:pt idx="20">
                  <c:v>18.3886184185743</c:v>
                </c:pt>
                <c:pt idx="21">
                  <c:v>49.585218348810699</c:v>
                </c:pt>
                <c:pt idx="22">
                  <c:v>59.355552140871602</c:v>
                </c:pt>
                <c:pt idx="23">
                  <c:v>112.748770726624</c:v>
                </c:pt>
                <c:pt idx="24">
                  <c:v>105.418343984952</c:v>
                </c:pt>
                <c:pt idx="25">
                  <c:v>101.599713087081</c:v>
                </c:pt>
                <c:pt idx="26">
                  <c:v>66.612270320615394</c:v>
                </c:pt>
                <c:pt idx="27">
                  <c:v>43.882734790113197</c:v>
                </c:pt>
                <c:pt idx="28">
                  <c:v>11.9073975486781</c:v>
                </c:pt>
                <c:pt idx="29">
                  <c:v>5.4162784728738904</c:v>
                </c:pt>
                <c:pt idx="30">
                  <c:v>7.1234750097156798</c:v>
                </c:pt>
                <c:pt idx="31">
                  <c:v>8.3840620786912901</c:v>
                </c:pt>
                <c:pt idx="32">
                  <c:v>18.548408411939899</c:v>
                </c:pt>
                <c:pt idx="33">
                  <c:v>45.925798343714803</c:v>
                </c:pt>
                <c:pt idx="34">
                  <c:v>55.208108999994003</c:v>
                </c:pt>
                <c:pt idx="35">
                  <c:v>116.026245213324</c:v>
                </c:pt>
              </c:numCache>
            </c:numRef>
          </c:val>
          <c:smooth val="0"/>
          <c:extLst>
            <c:ext xmlns:c16="http://schemas.microsoft.com/office/drawing/2014/chart" uri="{C3380CC4-5D6E-409C-BE32-E72D297353CC}">
              <c16:uniqueId val="{00000001-4812-4BBB-9EA8-0CC9222E0F29}"/>
            </c:ext>
          </c:extLst>
        </c:ser>
        <c:ser>
          <c:idx val="2"/>
          <c:order val="2"/>
          <c:tx>
            <c:strRef>
              <c:f>Tabelle2!$D$1</c:f>
              <c:strCache>
                <c:ptCount val="1"/>
                <c:pt idx="0">
                  <c:v>Low Flex (-50%)</c:v>
                </c:pt>
              </c:strCache>
            </c:strRef>
          </c:tx>
          <c:spPr>
            <a:ln w="28575" cap="rnd">
              <a:solidFill>
                <a:schemeClr val="accent3"/>
              </a:solidFill>
              <a:round/>
            </a:ln>
            <a:effectLst/>
          </c:spPr>
          <c:marker>
            <c:symbol val="none"/>
          </c:marker>
          <c:cat>
            <c:numRef>
              <c:f>Tabelle2!$A$2:$A$37</c:f>
              <c:numCache>
                <c:formatCode>m/d/yyyy</c:formatCode>
                <c:ptCount val="36"/>
                <c:pt idx="0">
                  <c:v>50771</c:v>
                </c:pt>
                <c:pt idx="1">
                  <c:v>50802</c:v>
                </c:pt>
                <c:pt idx="2">
                  <c:v>50830</c:v>
                </c:pt>
                <c:pt idx="3">
                  <c:v>50861</c:v>
                </c:pt>
                <c:pt idx="4">
                  <c:v>50891</c:v>
                </c:pt>
                <c:pt idx="5">
                  <c:v>50922</c:v>
                </c:pt>
                <c:pt idx="6">
                  <c:v>50952</c:v>
                </c:pt>
                <c:pt idx="7">
                  <c:v>50983</c:v>
                </c:pt>
                <c:pt idx="8">
                  <c:v>51014</c:v>
                </c:pt>
                <c:pt idx="9">
                  <c:v>51044</c:v>
                </c:pt>
                <c:pt idx="10">
                  <c:v>51075</c:v>
                </c:pt>
                <c:pt idx="11">
                  <c:v>51105</c:v>
                </c:pt>
                <c:pt idx="12">
                  <c:v>51136</c:v>
                </c:pt>
                <c:pt idx="13">
                  <c:v>51167</c:v>
                </c:pt>
                <c:pt idx="14">
                  <c:v>51196</c:v>
                </c:pt>
                <c:pt idx="15">
                  <c:v>51227</c:v>
                </c:pt>
                <c:pt idx="16">
                  <c:v>51257</c:v>
                </c:pt>
                <c:pt idx="17">
                  <c:v>51288</c:v>
                </c:pt>
                <c:pt idx="18">
                  <c:v>51318</c:v>
                </c:pt>
                <c:pt idx="19">
                  <c:v>51349</c:v>
                </c:pt>
                <c:pt idx="20">
                  <c:v>51380</c:v>
                </c:pt>
                <c:pt idx="21">
                  <c:v>51410</c:v>
                </c:pt>
                <c:pt idx="22">
                  <c:v>51441</c:v>
                </c:pt>
                <c:pt idx="23">
                  <c:v>51471</c:v>
                </c:pt>
                <c:pt idx="24">
                  <c:v>51502</c:v>
                </c:pt>
                <c:pt idx="25">
                  <c:v>51533</c:v>
                </c:pt>
                <c:pt idx="26">
                  <c:v>51561</c:v>
                </c:pt>
                <c:pt idx="27">
                  <c:v>51592</c:v>
                </c:pt>
                <c:pt idx="28">
                  <c:v>51622</c:v>
                </c:pt>
                <c:pt idx="29">
                  <c:v>51653</c:v>
                </c:pt>
                <c:pt idx="30">
                  <c:v>51683</c:v>
                </c:pt>
                <c:pt idx="31">
                  <c:v>51714</c:v>
                </c:pt>
                <c:pt idx="32">
                  <c:v>51745</c:v>
                </c:pt>
                <c:pt idx="33">
                  <c:v>51775</c:v>
                </c:pt>
                <c:pt idx="34">
                  <c:v>51806</c:v>
                </c:pt>
                <c:pt idx="35">
                  <c:v>51836</c:v>
                </c:pt>
              </c:numCache>
            </c:numRef>
          </c:cat>
          <c:val>
            <c:numRef>
              <c:f>Tabelle2!$D$2:$D$37</c:f>
              <c:numCache>
                <c:formatCode>General</c:formatCode>
                <c:ptCount val="36"/>
                <c:pt idx="0">
                  <c:v>106.257424639117</c:v>
                </c:pt>
                <c:pt idx="1">
                  <c:v>96.774612790062307</c:v>
                </c:pt>
                <c:pt idx="2">
                  <c:v>65.518059376747303</c:v>
                </c:pt>
                <c:pt idx="3">
                  <c:v>50.008863481548097</c:v>
                </c:pt>
                <c:pt idx="4">
                  <c:v>20.993037723725799</c:v>
                </c:pt>
                <c:pt idx="5">
                  <c:v>22.271574899223101</c:v>
                </c:pt>
                <c:pt idx="6">
                  <c:v>21.7700404425462</c:v>
                </c:pt>
                <c:pt idx="7">
                  <c:v>30.757928702139001</c:v>
                </c:pt>
                <c:pt idx="8">
                  <c:v>30.013174295425401</c:v>
                </c:pt>
                <c:pt idx="9">
                  <c:v>50.8876493746234</c:v>
                </c:pt>
                <c:pt idx="10">
                  <c:v>56.1501725859112</c:v>
                </c:pt>
                <c:pt idx="11">
                  <c:v>155.725416206544</c:v>
                </c:pt>
                <c:pt idx="12">
                  <c:v>100.107024992665</c:v>
                </c:pt>
                <c:pt idx="13">
                  <c:v>97.773660210357306</c:v>
                </c:pt>
                <c:pt idx="14">
                  <c:v>61.984303455198898</c:v>
                </c:pt>
                <c:pt idx="15">
                  <c:v>48.362649336788301</c:v>
                </c:pt>
                <c:pt idx="16">
                  <c:v>17.732870000664899</c:v>
                </c:pt>
                <c:pt idx="17">
                  <c:v>21.3839547177155</c:v>
                </c:pt>
                <c:pt idx="18">
                  <c:v>18.320134314157599</c:v>
                </c:pt>
                <c:pt idx="19">
                  <c:v>25.992260223755199</c:v>
                </c:pt>
                <c:pt idx="20">
                  <c:v>26.374237620168199</c:v>
                </c:pt>
                <c:pt idx="21">
                  <c:v>50.981991074418502</c:v>
                </c:pt>
                <c:pt idx="22">
                  <c:v>58.644635446866303</c:v>
                </c:pt>
                <c:pt idx="23">
                  <c:v>119.01131662502</c:v>
                </c:pt>
                <c:pt idx="24">
                  <c:v>105.70095764693301</c:v>
                </c:pt>
                <c:pt idx="25">
                  <c:v>98.780042228244596</c:v>
                </c:pt>
                <c:pt idx="26">
                  <c:v>62.814708557821</c:v>
                </c:pt>
                <c:pt idx="27">
                  <c:v>47.341538179582997</c:v>
                </c:pt>
                <c:pt idx="28">
                  <c:v>20.209936950796301</c:v>
                </c:pt>
                <c:pt idx="29">
                  <c:v>17.408055338925699</c:v>
                </c:pt>
                <c:pt idx="30">
                  <c:v>19.548930489247802</c:v>
                </c:pt>
                <c:pt idx="31">
                  <c:v>25.7783374264035</c:v>
                </c:pt>
                <c:pt idx="32">
                  <c:v>27.863486912515398</c:v>
                </c:pt>
                <c:pt idx="33">
                  <c:v>48.939649956200697</c:v>
                </c:pt>
                <c:pt idx="34">
                  <c:v>51.920995475186203</c:v>
                </c:pt>
                <c:pt idx="35">
                  <c:v>122.887816644483</c:v>
                </c:pt>
              </c:numCache>
            </c:numRef>
          </c:val>
          <c:smooth val="0"/>
          <c:extLst>
            <c:ext xmlns:c16="http://schemas.microsoft.com/office/drawing/2014/chart" uri="{C3380CC4-5D6E-409C-BE32-E72D297353CC}">
              <c16:uniqueId val="{00000002-4812-4BBB-9EA8-0CC9222E0F29}"/>
            </c:ext>
          </c:extLst>
        </c:ser>
        <c:dLbls>
          <c:showLegendKey val="0"/>
          <c:showVal val="0"/>
          <c:showCatName val="0"/>
          <c:showSerName val="0"/>
          <c:showPercent val="0"/>
          <c:showBubbleSize val="0"/>
        </c:dLbls>
        <c:smooth val="0"/>
        <c:axId val="657235984"/>
        <c:axId val="657239344"/>
      </c:lineChart>
      <c:dateAx>
        <c:axId val="657235984"/>
        <c:scaling>
          <c:orientation val="minMax"/>
        </c:scaling>
        <c:delete val="0"/>
        <c:axPos val="b"/>
        <c:numFmt formatCode="m/d/yy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7239344"/>
        <c:crosses val="autoZero"/>
        <c:auto val="1"/>
        <c:lblOffset val="100"/>
        <c:baseTimeUnit val="months"/>
      </c:dateAx>
      <c:valAx>
        <c:axId val="657239344"/>
        <c:scaling>
          <c:orientation val="minMax"/>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7235984"/>
        <c:crosses val="autoZero"/>
        <c:crossBetween val="between"/>
      </c:valAx>
      <c:spPr>
        <a:noFill/>
        <a:ln>
          <a:noFill/>
        </a:ln>
        <a:effectLst/>
      </c:spPr>
    </c:plotArea>
    <c:legend>
      <c:legendPos val="b"/>
      <c:layout>
        <c:manualLayout>
          <c:xMode val="edge"/>
          <c:yMode val="edge"/>
          <c:x val="0.16630351870078741"/>
          <c:y val="3.3333333333333333E-2"/>
          <c:w val="0.66739296259842518"/>
          <c:h val="6.25004374453193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0.09747</cdr:x>
      <cdr:y>0.85362</cdr:y>
    </cdr:to>
    <cdr:sp macro="" textlink="">
      <cdr:nvSpPr>
        <cdr:cNvPr id="2" name="Rechteck 1">
          <a:extLst xmlns:a="http://schemas.openxmlformats.org/drawingml/2006/main">
            <a:ext uri="{FF2B5EF4-FFF2-40B4-BE49-F238E27FC236}">
              <a16:creationId xmlns:a16="http://schemas.microsoft.com/office/drawing/2014/main" id="{BE2EF525-086E-236D-B711-62FA880E45C1}"/>
            </a:ext>
          </a:extLst>
        </cdr:cNvPr>
        <cdr:cNvSpPr/>
      </cdr:nvSpPr>
      <cdr:spPr>
        <a:xfrm xmlns:a="http://schemas.openxmlformats.org/drawingml/2006/main">
          <a:off x="0" y="0"/>
          <a:ext cx="475342" cy="535663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4D1B4-8C55-8749-80B6-457D2C8B54D6}" type="datetimeFigureOut">
              <a:rPr lang="nb-NO" smtClean="0"/>
              <a:t>24.09.2024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47843-BD54-8F40-848A-64886B8FA44C}" type="slidenum">
              <a:rPr lang="nb-NO" smtClean="0"/>
              <a:t>‹#›</a:t>
            </a:fld>
            <a:endParaRPr lang="nb-NO"/>
          </a:p>
        </p:txBody>
      </p:sp>
    </p:spTree>
    <p:extLst>
      <p:ext uri="{BB962C8B-B14F-4D97-AF65-F5344CB8AC3E}">
        <p14:creationId xmlns:p14="http://schemas.microsoft.com/office/powerpoint/2010/main" val="162582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Volatility</a:t>
            </a:r>
            <a:r>
              <a:rPr lang="de-DE" dirty="0"/>
              <a:t> </a:t>
            </a:r>
            <a:r>
              <a:rPr lang="de-DE" dirty="0" err="1"/>
              <a:t>has</a:t>
            </a:r>
            <a:r>
              <a:rPr lang="de-DE" dirty="0"/>
              <a:t> </a:t>
            </a:r>
            <a:r>
              <a:rPr lang="de-DE" dirty="0" err="1"/>
              <a:t>increased</a:t>
            </a:r>
            <a:r>
              <a:rPr lang="de-DE" dirty="0"/>
              <a:t> </a:t>
            </a:r>
            <a:r>
              <a:rPr lang="de-DE" dirty="0" err="1"/>
              <a:t>compared</a:t>
            </a:r>
            <a:r>
              <a:rPr lang="de-DE" dirty="0"/>
              <a:t> </a:t>
            </a:r>
            <a:r>
              <a:rPr lang="de-DE" dirty="0" err="1"/>
              <a:t>to</a:t>
            </a:r>
            <a:r>
              <a:rPr lang="de-DE" dirty="0"/>
              <a:t> </a:t>
            </a:r>
            <a:r>
              <a:rPr lang="de-DE" dirty="0" err="1"/>
              <a:t>pre-crisis</a:t>
            </a:r>
            <a:r>
              <a:rPr lang="de-DE" dirty="0"/>
              <a:t> </a:t>
            </a:r>
            <a:r>
              <a:rPr lang="de-DE" dirty="0" err="1"/>
              <a:t>levels</a:t>
            </a:r>
            <a:endParaRPr lang="de-DE" dirty="0"/>
          </a:p>
          <a:p>
            <a:r>
              <a:rPr lang="de-DE" dirty="0" err="1"/>
              <a:t>During</a:t>
            </a:r>
            <a:r>
              <a:rPr lang="de-DE" dirty="0"/>
              <a:t> </a:t>
            </a:r>
            <a:r>
              <a:rPr lang="de-DE" dirty="0" err="1"/>
              <a:t>the</a:t>
            </a:r>
            <a:r>
              <a:rPr lang="de-DE" dirty="0"/>
              <a:t> </a:t>
            </a:r>
            <a:r>
              <a:rPr lang="de-DE" dirty="0" err="1"/>
              <a:t>crisis</a:t>
            </a:r>
            <a:r>
              <a:rPr lang="de-DE" dirty="0"/>
              <a:t> </a:t>
            </a:r>
            <a:r>
              <a:rPr lang="de-DE" dirty="0" err="1"/>
              <a:t>we</a:t>
            </a:r>
            <a:r>
              <a:rPr lang="de-DE" dirty="0"/>
              <a:t> </a:t>
            </a:r>
            <a:r>
              <a:rPr lang="de-DE" dirty="0" err="1"/>
              <a:t>had</a:t>
            </a:r>
            <a:r>
              <a:rPr lang="de-DE" dirty="0"/>
              <a:t> </a:t>
            </a:r>
            <a:r>
              <a:rPr lang="de-DE" dirty="0" err="1"/>
              <a:t>enourmous</a:t>
            </a:r>
            <a:r>
              <a:rPr lang="de-DE" dirty="0"/>
              <a:t> </a:t>
            </a:r>
            <a:r>
              <a:rPr lang="de-DE" dirty="0" err="1"/>
              <a:t>volatility</a:t>
            </a:r>
            <a:r>
              <a:rPr lang="de-DE" dirty="0"/>
              <a:t> but not </a:t>
            </a:r>
            <a:r>
              <a:rPr lang="de-DE" dirty="0" err="1"/>
              <a:t>only</a:t>
            </a:r>
            <a:r>
              <a:rPr lang="de-DE" dirty="0"/>
              <a:t> due </a:t>
            </a:r>
            <a:r>
              <a:rPr lang="de-DE" dirty="0" err="1"/>
              <a:t>to</a:t>
            </a:r>
            <a:r>
              <a:rPr lang="de-DE" dirty="0"/>
              <a:t> RE</a:t>
            </a:r>
          </a:p>
          <a:p>
            <a:endParaRPr lang="de-DE" dirty="0"/>
          </a:p>
          <a:p>
            <a:r>
              <a:rPr lang="de-DE" dirty="0"/>
              <a:t>\\BE-SRV-02\Projekte_intern\EB (Analysen - eigene)\EEX_Terminmarkt_Strom_SQL.xlsx</a:t>
            </a:r>
          </a:p>
          <a:p>
            <a:r>
              <a:rPr lang="de-DE" dirty="0"/>
              <a:t>Von</a:t>
            </a:r>
            <a:r>
              <a:rPr lang="de-DE" baseline="0" dirty="0"/>
              <a:t> Marketing zuletzt geprüft: Oktober 2019</a:t>
            </a:r>
          </a:p>
          <a:p>
            <a:pPr defTabSz="990478">
              <a:defRPr/>
            </a:pPr>
            <a:r>
              <a:rPr lang="de-DE" baseline="0" dirty="0"/>
              <a:t>Zuletzt aktualisiert: 07.11.2022, </a:t>
            </a:r>
            <a:r>
              <a:rPr lang="de-DE" baseline="0" dirty="0" err="1"/>
              <a:t>MaB</a:t>
            </a:r>
            <a:endParaRPr lang="de-DE" dirty="0"/>
          </a:p>
        </p:txBody>
      </p:sp>
      <p:sp>
        <p:nvSpPr>
          <p:cNvPr id="4" name="Foliennummernplatzhalter 3"/>
          <p:cNvSpPr>
            <a:spLocks noGrp="1"/>
          </p:cNvSpPr>
          <p:nvPr>
            <p:ph type="sldNum" sz="quarter" idx="10"/>
          </p:nvPr>
        </p:nvSpPr>
        <p:spPr/>
        <p:txBody>
          <a:bodyPr/>
          <a:lstStyle/>
          <a:p>
            <a:fld id="{546BF710-8299-4D05-8B33-6F7412ADC065}" type="slidenum">
              <a:rPr lang="de-DE" smtClean="0"/>
              <a:t>4</a:t>
            </a:fld>
            <a:endParaRPr lang="de-DE"/>
          </a:p>
        </p:txBody>
      </p:sp>
    </p:spTree>
    <p:extLst>
      <p:ext uri="{BB962C8B-B14F-4D97-AF65-F5344CB8AC3E}">
        <p14:creationId xmlns:p14="http://schemas.microsoft.com/office/powerpoint/2010/main" val="62560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Compare</a:t>
            </a:r>
            <a:r>
              <a:rPr lang="de-DE" dirty="0"/>
              <a:t> 2040:</a:t>
            </a:r>
          </a:p>
          <a:p>
            <a:r>
              <a:rPr lang="de-DE" dirty="0" err="1"/>
              <a:t>Batteries</a:t>
            </a:r>
            <a:r>
              <a:rPr lang="de-DE" dirty="0"/>
              <a:t>:</a:t>
            </a:r>
          </a:p>
          <a:p>
            <a:r>
              <a:rPr lang="de-DE" dirty="0"/>
              <a:t>Ely: 40 GW</a:t>
            </a:r>
          </a:p>
          <a:p>
            <a:r>
              <a:rPr lang="de-DE" dirty="0"/>
              <a:t>E-Mob: 3000 GW</a:t>
            </a:r>
          </a:p>
          <a:p>
            <a:r>
              <a:rPr lang="de-DE" dirty="0"/>
              <a:t>HP: 110 GW</a:t>
            </a:r>
          </a:p>
          <a:p>
            <a:endParaRPr lang="de-DE" dirty="0"/>
          </a:p>
        </p:txBody>
      </p:sp>
      <p:sp>
        <p:nvSpPr>
          <p:cNvPr id="4" name="Foliennummernplatzhalter 3"/>
          <p:cNvSpPr>
            <a:spLocks noGrp="1"/>
          </p:cNvSpPr>
          <p:nvPr>
            <p:ph type="sldNum" sz="quarter" idx="5"/>
          </p:nvPr>
        </p:nvSpPr>
        <p:spPr/>
        <p:txBody>
          <a:bodyPr/>
          <a:lstStyle/>
          <a:p>
            <a:fld id="{DB847843-BD54-8F40-848A-64886B8FA44C}" type="slidenum">
              <a:rPr lang="nb-NO" smtClean="0"/>
              <a:t>17</a:t>
            </a:fld>
            <a:endParaRPr lang="nb-NO"/>
          </a:p>
        </p:txBody>
      </p:sp>
    </p:spTree>
    <p:extLst>
      <p:ext uri="{BB962C8B-B14F-4D97-AF65-F5344CB8AC3E}">
        <p14:creationId xmlns:p14="http://schemas.microsoft.com/office/powerpoint/2010/main" val="316594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Is</a:t>
            </a:r>
            <a:r>
              <a:rPr lang="de-DE" dirty="0"/>
              <a:t> </a:t>
            </a:r>
            <a:r>
              <a:rPr lang="de-DE" dirty="0" err="1"/>
              <a:t>our</a:t>
            </a:r>
            <a:r>
              <a:rPr lang="de-DE" dirty="0"/>
              <a:t> </a:t>
            </a:r>
            <a:r>
              <a:rPr lang="de-DE" dirty="0" err="1"/>
              <a:t>path</a:t>
            </a:r>
            <a:r>
              <a:rPr lang="de-DE" dirty="0"/>
              <a:t> </a:t>
            </a:r>
            <a:r>
              <a:rPr lang="de-DE" dirty="0" err="1"/>
              <a:t>correct</a:t>
            </a:r>
            <a:r>
              <a:rPr lang="de-DE" dirty="0"/>
              <a:t>?</a:t>
            </a:r>
          </a:p>
        </p:txBody>
      </p:sp>
      <p:sp>
        <p:nvSpPr>
          <p:cNvPr id="4" name="Foliennummernplatzhalter 3"/>
          <p:cNvSpPr>
            <a:spLocks noGrp="1"/>
          </p:cNvSpPr>
          <p:nvPr>
            <p:ph type="sldNum" sz="quarter" idx="5"/>
          </p:nvPr>
        </p:nvSpPr>
        <p:spPr/>
        <p:txBody>
          <a:bodyPr/>
          <a:lstStyle/>
          <a:p>
            <a:fld id="{DB847843-BD54-8F40-848A-64886B8FA44C}" type="slidenum">
              <a:rPr lang="nb-NO" smtClean="0"/>
              <a:t>18</a:t>
            </a:fld>
            <a:endParaRPr lang="nb-NO"/>
          </a:p>
        </p:txBody>
      </p:sp>
    </p:spTree>
    <p:extLst>
      <p:ext uri="{BB962C8B-B14F-4D97-AF65-F5344CB8AC3E}">
        <p14:creationId xmlns:p14="http://schemas.microsoft.com/office/powerpoint/2010/main" val="103415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DD2BF0E-0552-4539-8D33-A0969E92DE57}" type="slidenum">
              <a:rPr lang="de-DE" smtClean="0"/>
              <a:pPr>
                <a:defRPr/>
              </a:pPr>
              <a:t>20</a:t>
            </a:fld>
            <a:endParaRPr lang="de-DE"/>
          </a:p>
        </p:txBody>
      </p:sp>
    </p:spTree>
    <p:extLst>
      <p:ext uri="{BB962C8B-B14F-4D97-AF65-F5344CB8AC3E}">
        <p14:creationId xmlns:p14="http://schemas.microsoft.com/office/powerpoint/2010/main" val="176644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sz="1200" dirty="0"/>
              <a:t>In the </a:t>
            </a:r>
            <a:r>
              <a:rPr lang="en-GB" sz="1200" b="1" dirty="0"/>
              <a:t>"</a:t>
            </a:r>
            <a:r>
              <a:rPr lang="en-GB" sz="1200" b="1" dirty="0" err="1"/>
              <a:t>Central"</a:t>
            </a:r>
            <a:r>
              <a:rPr lang="en-GB" sz="1200" dirty="0" err="1"/>
              <a:t>scenario</a:t>
            </a:r>
            <a:r>
              <a:rPr lang="en-GB" sz="1200" dirty="0"/>
              <a:t>, it is assumed that as a result of the current tensions with Russia, Europe will stop importing Russian pipeline gas by 2027 at the latest. From 2027 onwards, the price of natural gas in Europe is determined by the world market price for LNG. In the long run, fossil natural gas will be substituted by synthetic fuels and in particular green hydrogen. The prices for hard coal, oil and EUAs are based on the </a:t>
            </a:r>
            <a:r>
              <a:rPr lang="en-GB" sz="1200" b="1" dirty="0"/>
              <a:t>„Announced Pledges“ </a:t>
            </a:r>
            <a:r>
              <a:rPr lang="en-GB" sz="1200" dirty="0"/>
              <a:t>scenario of the </a:t>
            </a:r>
            <a:r>
              <a:rPr lang="en-GB" sz="1200" b="1" dirty="0"/>
              <a:t>„World Energy Outlook 2023“</a:t>
            </a:r>
            <a:r>
              <a:rPr lang="en-GB" sz="1200" dirty="0"/>
              <a:t>,</a:t>
            </a:r>
            <a:r>
              <a:rPr lang="en-GB" sz="1200" b="1" dirty="0"/>
              <a:t> </a:t>
            </a:r>
            <a:r>
              <a:rPr lang="en-GB" sz="1200" dirty="0"/>
              <a:t>in particular with increasing CO₂ prices until 2050.</a:t>
            </a:r>
          </a:p>
          <a:p>
            <a:pPr marL="0" indent="0">
              <a:buNone/>
            </a:pPr>
            <a:r>
              <a:rPr lang="en-GB" sz="1200" dirty="0"/>
              <a:t>For the short-term price paths of fuel and </a:t>
            </a:r>
            <a:r>
              <a:rPr lang="en-GB" sz="1200" dirty="0">
                <a:solidFill>
                  <a:prstClr val="black"/>
                </a:solidFill>
                <a:latin typeface="PT Sans"/>
              </a:rPr>
              <a:t>CO₂ </a:t>
            </a:r>
            <a:r>
              <a:rPr lang="en-GB" sz="1200" dirty="0"/>
              <a:t>, the developments on the futures markets caused by the geopolitical situation are taken into account.</a:t>
            </a:r>
          </a:p>
          <a:p>
            <a:pPr marL="0" indent="0">
              <a:buNone/>
            </a:pPr>
            <a:r>
              <a:rPr lang="en-GB" sz="1200" dirty="0"/>
              <a:t>The scenario assumes a strongly decentralized energy system in the future with a considerable expansion of renewables, to reduce Europe's general dependence on fossil fuels imports in the medium run, and to eliminate it as soon as possible. This expansion is accompanied by an increase in the flexible demand for electricity.</a:t>
            </a:r>
          </a:p>
          <a:p>
            <a:endParaRPr lang="de-DE" dirty="0"/>
          </a:p>
          <a:p>
            <a:pPr marL="0" indent="0">
              <a:buNone/>
            </a:pPr>
            <a:r>
              <a:rPr lang="en-GB" sz="1200" dirty="0"/>
              <a:t>The scenario </a:t>
            </a:r>
            <a:r>
              <a:rPr lang="en-GB" sz="1200" b="1" dirty="0"/>
              <a:t>„Tensions“ </a:t>
            </a:r>
            <a:r>
              <a:rPr lang="en-GB" sz="1200" dirty="0"/>
              <a:t>assumes that the current tensions between Russia and the west will continue and intensify in the coming years. As a consequence, Europe stops the imports of Russian pipeline gas as early as possible. The price of natural gas is subsequently determined by the world market price for LNG. European consumers are competing for LNG with Asian markets, which leads to a high natural gas price level also in the medium run.</a:t>
            </a:r>
          </a:p>
          <a:p>
            <a:pPr marL="0" indent="0">
              <a:buNone/>
            </a:pPr>
            <a:r>
              <a:rPr lang="en-GB" sz="1200" dirty="0"/>
              <a:t>The prices for hard coal, oil and EUAs are based on the </a:t>
            </a:r>
            <a:r>
              <a:rPr lang="en-GB" sz="1200" b="1" dirty="0"/>
              <a:t>„Stated Policies“ </a:t>
            </a:r>
            <a:r>
              <a:rPr lang="en-GB" sz="1200" dirty="0"/>
              <a:t>(coal and oil) and </a:t>
            </a:r>
            <a:r>
              <a:rPr lang="en-GB" sz="1200" b="1" dirty="0"/>
              <a:t>„Net Zero Emissions by 2050“</a:t>
            </a:r>
            <a:r>
              <a:rPr lang="en-GB" sz="1200" dirty="0"/>
              <a:t> (EUAs) scenarios of the </a:t>
            </a:r>
            <a:r>
              <a:rPr lang="en-GB" sz="1200" b="1" dirty="0"/>
              <a:t>„World Energy Outlook 2023“</a:t>
            </a:r>
            <a:r>
              <a:rPr lang="en-GB" sz="1200" dirty="0"/>
              <a:t>. A sharp increase in CO₂ prices until 2050 is assumed both to generate additional revenues to refinance government debt, and to promote technological development for the applications of hydrogen.</a:t>
            </a:r>
          </a:p>
          <a:p>
            <a:pPr marL="0" indent="0">
              <a:buNone/>
            </a:pPr>
            <a:r>
              <a:rPr lang="en-GB" sz="1200" dirty="0"/>
              <a:t>In certain countries, for example in Germany, the scenario assumes a slower expansion of renewables than in the „Central“ scenario, due to skilled labour shortages and a lack of political support.</a:t>
            </a:r>
            <a:endParaRPr lang="en-GB" sz="1200" dirty="0">
              <a:solidFill>
                <a:schemeClr val="accent1"/>
              </a:solidFill>
            </a:endParaRPr>
          </a:p>
          <a:p>
            <a:pPr marL="0" indent="0">
              <a:buNone/>
            </a:pPr>
            <a:endParaRPr lang="en-GB" sz="1200" dirty="0"/>
          </a:p>
          <a:p>
            <a:pPr marL="0" indent="0">
              <a:buNone/>
            </a:pPr>
            <a:r>
              <a:rPr lang="en-GB" sz="1200" dirty="0"/>
              <a:t>In the "</a:t>
            </a:r>
            <a:r>
              <a:rPr lang="en-GB" sz="1200" b="1" dirty="0" err="1"/>
              <a:t>GoHydrogen</a:t>
            </a:r>
            <a:r>
              <a:rPr lang="en-GB" sz="1200" dirty="0"/>
              <a:t>" scenario, it is assumed that the goal of Europe-wide climate neutrality by 2050 according to the EU Green Deal is achieved through the use of green hydrogen - as one of the main energy carriers in industry, transport and buildings. Electrification and the increased use of electrolysers to meet the demand for hydrogen will greatly increase the demand for electricity. This is mainly compensated by the expansion of renewables. With regard to commodity prices, a continuously rising price for CO2 emission certificates is the key element to create incentives for CO2-neutral technologies. After climate neutrality has been achieved, this price will be kept at a high level to penalise further CO2 emissions. Fossil natural gas is gradually replaced by hydrogen between 2030 and 2040, so that the gas price after 2040 is related to the world market price for green hydrogen. Since the other fossil fuels play a minor role in the </a:t>
            </a:r>
            <a:r>
              <a:rPr lang="en-GB" sz="1200" dirty="0" err="1"/>
              <a:t>GoHydrogen</a:t>
            </a:r>
            <a:r>
              <a:rPr lang="en-GB" sz="1200" dirty="0"/>
              <a:t> scenario, a strongly falling trend is assumed for the prices of hard coal and oil according to the "</a:t>
            </a:r>
            <a:r>
              <a:rPr lang="en-GB" sz="1200" b="1" dirty="0"/>
              <a:t>Net Zero Emissions</a:t>
            </a:r>
            <a:r>
              <a:rPr lang="en-GB" sz="1200" dirty="0"/>
              <a:t>" of the "</a:t>
            </a:r>
            <a:r>
              <a:rPr lang="en-GB" sz="1200" b="1" dirty="0"/>
              <a:t>World Energy Outlook 2023</a:t>
            </a:r>
            <a:r>
              <a:rPr lang="en-GB" sz="1200" dirty="0"/>
              <a:t>".</a:t>
            </a:r>
          </a:p>
        </p:txBody>
      </p:sp>
      <p:sp>
        <p:nvSpPr>
          <p:cNvPr id="4" name="Foliennummernplatzhalter 3"/>
          <p:cNvSpPr>
            <a:spLocks noGrp="1"/>
          </p:cNvSpPr>
          <p:nvPr>
            <p:ph type="sldNum" sz="quarter" idx="5"/>
          </p:nvPr>
        </p:nvSpPr>
        <p:spPr/>
        <p:txBody>
          <a:bodyPr/>
          <a:lstStyle/>
          <a:p>
            <a:fld id="{DB847843-BD54-8F40-848A-64886B8FA44C}" type="slidenum">
              <a:rPr lang="nb-NO" smtClean="0"/>
              <a:t>21</a:t>
            </a:fld>
            <a:endParaRPr lang="nb-NO"/>
          </a:p>
        </p:txBody>
      </p:sp>
    </p:spTree>
    <p:extLst>
      <p:ext uri="{BB962C8B-B14F-4D97-AF65-F5344CB8AC3E}">
        <p14:creationId xmlns:p14="http://schemas.microsoft.com/office/powerpoint/2010/main" val="61696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sz="1200" b="1" dirty="0"/>
              <a:t>Revised modelling approach for Nordic price zones:</a:t>
            </a:r>
            <a:r>
              <a:rPr lang="de-DE" sz="1200" b="1" dirty="0"/>
              <a:t> </a:t>
            </a:r>
            <a:r>
              <a:rPr lang="en-US" sz="1200" dirty="0"/>
              <a:t>From this update, all our country reports for Denmark, Norway and Sweden include zone-specific modelling. The individual bidding zones of Denmark (DK1 and DK2), Norway (NO1 to NO5) and Sweden (SE1 to SE4) are now modelled as separate markets in our electricity price scenarios.</a:t>
            </a:r>
            <a:r>
              <a:rPr lang="de-DE" sz="1200" dirty="0"/>
              <a:t> </a:t>
            </a:r>
            <a:r>
              <a:rPr lang="en-US" sz="1200" dirty="0"/>
              <a:t>Due to temporary interruptions in domestic transmission capacities, particularly in Sweden and Norway, there have been significant zonal price differences in the Day-Ahead market in recent years. </a:t>
            </a:r>
            <a:r>
              <a:rPr lang="de-DE" sz="1200" dirty="0"/>
              <a:t>  </a:t>
            </a:r>
          </a:p>
          <a:p>
            <a:pPr marL="171450" indent="-171450">
              <a:buFont typeface="Arial" panose="020B0604020202020204" pitchFamily="34" charset="0"/>
              <a:buChar char="•"/>
            </a:pPr>
            <a:r>
              <a:rPr lang="en-US" sz="1200" b="1" dirty="0"/>
              <a:t>Country-specific updates to the assumptions for the Nordics and Eastern Europe:</a:t>
            </a:r>
            <a:r>
              <a:rPr lang="de-DE" sz="1200" dirty="0"/>
              <a:t> </a:t>
            </a:r>
            <a:r>
              <a:rPr lang="en-US" altLang="zh-CN" sz="1200" dirty="0"/>
              <a:t>In Northern and Eastern Europe, the assumptions for emission-free generation technologies (nuclear, renewables and H2-ready gas turbines) and flexible demand have been adjusted in line with new government statements on energy policy. There is currently a </a:t>
            </a:r>
            <a:r>
              <a:rPr lang="en-US" altLang="zh-CN" sz="1200" dirty="0" err="1"/>
              <a:t>recognisable</a:t>
            </a:r>
            <a:r>
              <a:rPr lang="en-US" altLang="zh-CN" sz="1200" dirty="0"/>
              <a:t> trend in many countries that the expansion of renewables (especially solar and wind) is no longer being pushed as progressively as before in the new government declarations, but rather the expansion of emission-free conventional generation capacities such as nuclear power and gas turbines is being discussed.</a:t>
            </a:r>
            <a:r>
              <a:rPr lang="de-DE" altLang="zh-CN" sz="1200" dirty="0"/>
              <a:t>  </a:t>
            </a:r>
          </a:p>
          <a:p>
            <a:pPr marL="171450" indent="-171450">
              <a:buFont typeface="Arial" panose="020B0604020202020204" pitchFamily="34" charset="0"/>
              <a:buChar char="•"/>
            </a:pPr>
            <a:r>
              <a:rPr lang="en-US" sz="1200" b="1" dirty="0"/>
              <a:t>Revised flexible demand modelling:</a:t>
            </a:r>
            <a:r>
              <a:rPr lang="de-DE" sz="1200" dirty="0"/>
              <a:t> </a:t>
            </a:r>
            <a:r>
              <a:rPr lang="en-US" sz="1200" dirty="0"/>
              <a:t>Our approach to modelling flexible demand includes the future development of heat pumps, </a:t>
            </a:r>
            <a:r>
              <a:rPr lang="en-US" sz="1200" dirty="0" err="1"/>
              <a:t>electrolysers</a:t>
            </a:r>
            <a:r>
              <a:rPr lang="en-US" sz="1200" dirty="0"/>
              <a:t> and electric vehicles. The further development of this approach can better reflect the different degrees of flexibility of these three applications.</a:t>
            </a:r>
            <a:endParaRPr lang="de-DE" sz="1200" dirty="0"/>
          </a:p>
          <a:p>
            <a:endParaRPr lang="de-DE" dirty="0"/>
          </a:p>
        </p:txBody>
      </p:sp>
      <p:sp>
        <p:nvSpPr>
          <p:cNvPr id="4" name="Foliennummernplatzhalter 3"/>
          <p:cNvSpPr>
            <a:spLocks noGrp="1"/>
          </p:cNvSpPr>
          <p:nvPr>
            <p:ph type="sldNum" sz="quarter" idx="5"/>
          </p:nvPr>
        </p:nvSpPr>
        <p:spPr/>
        <p:txBody>
          <a:bodyPr/>
          <a:lstStyle/>
          <a:p>
            <a:fld id="{DB847843-BD54-8F40-848A-64886B8FA44C}" type="slidenum">
              <a:rPr lang="nb-NO" smtClean="0"/>
              <a:t>22</a:t>
            </a:fld>
            <a:endParaRPr lang="nb-NO"/>
          </a:p>
        </p:txBody>
      </p:sp>
    </p:spTree>
    <p:extLst>
      <p:ext uri="{BB962C8B-B14F-4D97-AF65-F5344CB8AC3E}">
        <p14:creationId xmlns:p14="http://schemas.microsoft.com/office/powerpoint/2010/main" val="3249331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Key </a:t>
            </a:r>
            <a:r>
              <a:rPr lang="de-DE" dirty="0" err="1"/>
              <a:t>figures</a:t>
            </a:r>
            <a:r>
              <a:rPr lang="de-DE" dirty="0"/>
              <a:t> </a:t>
            </a:r>
            <a:r>
              <a:rPr lang="de-DE" dirty="0" err="1"/>
              <a:t>to</a:t>
            </a:r>
            <a:r>
              <a:rPr lang="de-DE" dirty="0"/>
              <a:t> </a:t>
            </a:r>
            <a:r>
              <a:rPr lang="de-DE" dirty="0" err="1"/>
              <a:t>add</a:t>
            </a:r>
            <a:r>
              <a:rPr lang="de-DE" dirty="0"/>
              <a:t>:</a:t>
            </a:r>
          </a:p>
          <a:p>
            <a:r>
              <a:rPr lang="de-DE" dirty="0"/>
              <a:t>2030: </a:t>
            </a:r>
            <a:r>
              <a:rPr lang="de-DE" dirty="0" err="1"/>
              <a:t>up</a:t>
            </a:r>
            <a:r>
              <a:rPr lang="de-DE" dirty="0"/>
              <a:t> </a:t>
            </a:r>
            <a:r>
              <a:rPr lang="de-DE" dirty="0" err="1"/>
              <a:t>to</a:t>
            </a:r>
            <a:r>
              <a:rPr lang="de-DE" dirty="0"/>
              <a:t> 40-50% </a:t>
            </a:r>
            <a:r>
              <a:rPr lang="de-DE" dirty="0" err="1"/>
              <a:t>higher</a:t>
            </a:r>
            <a:r>
              <a:rPr lang="de-DE" dirty="0"/>
              <a:t> </a:t>
            </a:r>
            <a:r>
              <a:rPr lang="de-DE" dirty="0" err="1"/>
              <a:t>prices</a:t>
            </a:r>
            <a:r>
              <a:rPr lang="de-DE" dirty="0"/>
              <a:t> in </a:t>
            </a:r>
            <a:r>
              <a:rPr lang="de-DE" dirty="0" err="1"/>
              <a:t>some</a:t>
            </a:r>
            <a:r>
              <a:rPr lang="de-DE" dirty="0"/>
              <a:t> </a:t>
            </a:r>
            <a:r>
              <a:rPr lang="de-DE" dirty="0" err="1"/>
              <a:t>winter</a:t>
            </a:r>
            <a:r>
              <a:rPr lang="de-DE" dirty="0"/>
              <a:t> </a:t>
            </a:r>
            <a:r>
              <a:rPr lang="de-DE" dirty="0" err="1"/>
              <a:t>months</a:t>
            </a:r>
            <a:r>
              <a:rPr lang="de-DE" dirty="0"/>
              <a:t> </a:t>
            </a:r>
            <a:r>
              <a:rPr lang="de-DE" dirty="0" err="1"/>
              <a:t>if</a:t>
            </a:r>
            <a:r>
              <a:rPr lang="de-DE" dirty="0"/>
              <a:t> flex-</a:t>
            </a:r>
            <a:r>
              <a:rPr lang="de-DE" dirty="0" err="1"/>
              <a:t>demand</a:t>
            </a:r>
            <a:r>
              <a:rPr lang="de-DE" dirty="0"/>
              <a:t> </a:t>
            </a:r>
            <a:r>
              <a:rPr lang="de-DE" dirty="0" err="1"/>
              <a:t>is</a:t>
            </a:r>
            <a:r>
              <a:rPr lang="de-DE" dirty="0"/>
              <a:t> 50% </a:t>
            </a:r>
            <a:r>
              <a:rPr lang="de-DE" dirty="0" err="1"/>
              <a:t>lower</a:t>
            </a:r>
            <a:endParaRPr lang="de-DE" dirty="0"/>
          </a:p>
          <a:p>
            <a:r>
              <a:rPr lang="de-DE" dirty="0"/>
              <a:t>2040: </a:t>
            </a:r>
            <a:r>
              <a:rPr lang="de-DE" dirty="0" err="1"/>
              <a:t>up</a:t>
            </a:r>
            <a:r>
              <a:rPr lang="de-DE" dirty="0"/>
              <a:t> </a:t>
            </a:r>
            <a:r>
              <a:rPr lang="de-DE" dirty="0" err="1"/>
              <a:t>to</a:t>
            </a:r>
            <a:r>
              <a:rPr lang="de-DE" dirty="0"/>
              <a:t> 50% </a:t>
            </a:r>
            <a:r>
              <a:rPr lang="de-DE" dirty="0" err="1"/>
              <a:t>lower</a:t>
            </a:r>
            <a:r>
              <a:rPr lang="de-DE" dirty="0"/>
              <a:t> </a:t>
            </a:r>
            <a:r>
              <a:rPr lang="de-DE" dirty="0" err="1"/>
              <a:t>prices</a:t>
            </a:r>
            <a:r>
              <a:rPr lang="de-DE" dirty="0"/>
              <a:t> in </a:t>
            </a:r>
            <a:r>
              <a:rPr lang="de-DE" dirty="0" err="1"/>
              <a:t>some</a:t>
            </a:r>
            <a:r>
              <a:rPr lang="de-DE" dirty="0"/>
              <a:t> </a:t>
            </a:r>
            <a:r>
              <a:rPr lang="de-DE" dirty="0" err="1"/>
              <a:t>summer</a:t>
            </a:r>
            <a:r>
              <a:rPr lang="de-DE" dirty="0"/>
              <a:t> </a:t>
            </a:r>
            <a:r>
              <a:rPr lang="de-DE" dirty="0" err="1"/>
              <a:t>months</a:t>
            </a:r>
            <a:r>
              <a:rPr lang="de-DE" dirty="0"/>
              <a:t> </a:t>
            </a:r>
            <a:r>
              <a:rPr lang="de-DE" dirty="0" err="1"/>
              <a:t>if</a:t>
            </a:r>
            <a:r>
              <a:rPr lang="de-DE" dirty="0"/>
              <a:t> flex-</a:t>
            </a:r>
            <a:r>
              <a:rPr lang="de-DE" dirty="0" err="1"/>
              <a:t>demand</a:t>
            </a:r>
            <a:r>
              <a:rPr lang="de-DE" dirty="0"/>
              <a:t> </a:t>
            </a:r>
            <a:r>
              <a:rPr lang="de-DE" dirty="0" err="1"/>
              <a:t>is</a:t>
            </a:r>
            <a:r>
              <a:rPr lang="de-DE" dirty="0"/>
              <a:t> 50% </a:t>
            </a:r>
            <a:r>
              <a:rPr lang="de-DE" dirty="0" err="1"/>
              <a:t>higher</a:t>
            </a:r>
            <a:endParaRPr lang="de-DE" dirty="0"/>
          </a:p>
          <a:p>
            <a:endParaRPr lang="de-DE" dirty="0"/>
          </a:p>
        </p:txBody>
      </p:sp>
      <p:sp>
        <p:nvSpPr>
          <p:cNvPr id="4" name="Foliennummernplatzhalter 3"/>
          <p:cNvSpPr>
            <a:spLocks noGrp="1"/>
          </p:cNvSpPr>
          <p:nvPr>
            <p:ph type="sldNum" sz="quarter" idx="5"/>
          </p:nvPr>
        </p:nvSpPr>
        <p:spPr/>
        <p:txBody>
          <a:bodyPr/>
          <a:lstStyle/>
          <a:p>
            <a:fld id="{DB847843-BD54-8F40-848A-64886B8FA44C}" type="slidenum">
              <a:rPr lang="nb-NO" smtClean="0"/>
              <a:t>24</a:t>
            </a:fld>
            <a:endParaRPr lang="nb-NO"/>
          </a:p>
        </p:txBody>
      </p:sp>
    </p:spTree>
    <p:extLst>
      <p:ext uri="{BB962C8B-B14F-4D97-AF65-F5344CB8AC3E}">
        <p14:creationId xmlns:p14="http://schemas.microsoft.com/office/powerpoint/2010/main" val="2891850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Strompreisszenarien in den </a:t>
            </a:r>
            <a:r>
              <a:rPr lang="de-DE" dirty="0" err="1"/>
              <a:t>BrainReports</a:t>
            </a:r>
            <a:r>
              <a:rPr lang="de-DE" dirty="0"/>
              <a:t> sind eine </a:t>
            </a:r>
            <a:r>
              <a:rPr lang="de-DE" b="1" dirty="0"/>
              <a:t>Mittelwertschätzung (Median/P-50)</a:t>
            </a:r>
            <a:r>
              <a:rPr lang="de-DE" dirty="0"/>
              <a:t>, </a:t>
            </a:r>
            <a:br>
              <a:rPr lang="de-DE" dirty="0"/>
            </a:br>
            <a:r>
              <a:rPr lang="de-DE" dirty="0"/>
              <a:t>für ein gegebenes Set an Input-Parametern; aber wie hoch ist das </a:t>
            </a:r>
            <a:r>
              <a:rPr lang="de-DE" b="1" dirty="0"/>
              <a:t>Preisrisiko</a:t>
            </a:r>
            <a:r>
              <a:rPr lang="de-DE" dirty="0"/>
              <a:t>?</a:t>
            </a:r>
            <a:br>
              <a:rPr lang="de-DE" dirty="0"/>
            </a:br>
            <a:r>
              <a:rPr lang="de-DE" dirty="0"/>
              <a:t>Wie hoch oder niedrig können Strompreise ausfallen, wenn es anders kommt, und was sind die damit einhergehenden </a:t>
            </a:r>
            <a:r>
              <a:rPr lang="de-DE" b="1" dirty="0"/>
              <a:t>Wahrscheinlichkeiten</a:t>
            </a:r>
            <a:r>
              <a:rPr lang="de-DE" dirty="0"/>
              <a:t>?</a:t>
            </a:r>
          </a:p>
          <a:p>
            <a:endParaRPr lang="de-DE" baseline="0" dirty="0"/>
          </a:p>
          <a:p>
            <a:pPr lvl="1">
              <a:lnSpc>
                <a:spcPct val="150000"/>
              </a:lnSpc>
              <a:buFont typeface="Wingdings" panose="05000000000000000000" pitchFamily="2" charset="2"/>
              <a:buChar char="ü"/>
            </a:pPr>
            <a:r>
              <a:rPr lang="de-DE" dirty="0"/>
              <a:t>Monte Carlo Simulation mit ~3000 </a:t>
            </a:r>
            <a:r>
              <a:rPr lang="de-DE" dirty="0" err="1"/>
              <a:t>Szenarioläufen</a:t>
            </a:r>
            <a:r>
              <a:rPr lang="de-DE" dirty="0"/>
              <a:t>.</a:t>
            </a:r>
          </a:p>
          <a:p>
            <a:pPr lvl="1">
              <a:lnSpc>
                <a:spcPct val="150000"/>
              </a:lnSpc>
              <a:buFont typeface="Wingdings" panose="05000000000000000000" pitchFamily="2" charset="2"/>
              <a:buChar char="ü"/>
            </a:pPr>
            <a:r>
              <a:rPr lang="de-DE" dirty="0"/>
              <a:t>Die Modelparameter (Wetterjahre, Stromnachfrage, Rohstoffpreise) werden für jeden Lauf aus einer gegebenen Verteilung </a:t>
            </a:r>
            <a:r>
              <a:rPr lang="de-DE" b="1" dirty="0"/>
              <a:t>zufällig gewählt</a:t>
            </a:r>
            <a:r>
              <a:rPr lang="de-DE" dirty="0"/>
              <a:t>.</a:t>
            </a:r>
          </a:p>
          <a:p>
            <a:pPr lvl="1">
              <a:lnSpc>
                <a:spcPct val="150000"/>
              </a:lnSpc>
              <a:buFont typeface="Wingdings" panose="05000000000000000000" pitchFamily="2" charset="2"/>
              <a:buChar char="ü"/>
            </a:pPr>
            <a:r>
              <a:rPr lang="de-DE" dirty="0"/>
              <a:t>Auf diese Weise können wir Aussagen treffen über die </a:t>
            </a:r>
            <a:r>
              <a:rPr lang="de-DE" b="1" dirty="0"/>
              <a:t>zukünftige Verteilung </a:t>
            </a:r>
            <a:r>
              <a:rPr lang="de-DE" dirty="0"/>
              <a:t>von Strompreisen, Vermarktungswerten und –mengen, Extrempreisen etc., sowie Abschätzungen hinsichtlich eines „</a:t>
            </a:r>
            <a:r>
              <a:rPr lang="de-DE" b="1" dirty="0" err="1"/>
              <a:t>low</a:t>
            </a:r>
            <a:r>
              <a:rPr lang="de-DE" b="1" dirty="0"/>
              <a:t> </a:t>
            </a:r>
            <a:r>
              <a:rPr lang="de-DE" b="1" dirty="0" err="1"/>
              <a:t>case</a:t>
            </a:r>
            <a:r>
              <a:rPr lang="de-DE" dirty="0"/>
              <a:t>“ (z.B. P-90) machen. </a:t>
            </a:r>
          </a:p>
          <a:p>
            <a:endParaRPr lang="en-GB" dirty="0"/>
          </a:p>
          <a:p>
            <a:endParaRPr lang="en-GB" dirty="0"/>
          </a:p>
          <a:p>
            <a:r>
              <a:rPr lang="en-GB" dirty="0"/>
              <a:t>Calculation of scenario-swarm </a:t>
            </a:r>
            <a:br>
              <a:rPr lang="en-GB" dirty="0"/>
            </a:br>
            <a:r>
              <a:rPr lang="en-GB" dirty="0"/>
              <a:t>with n = 1.000 each scenario</a:t>
            </a:r>
          </a:p>
          <a:p>
            <a:r>
              <a:rPr lang="en-GB" dirty="0"/>
              <a:t>For every n:</a:t>
            </a:r>
          </a:p>
          <a:p>
            <a:pPr lvl="1"/>
            <a:r>
              <a:rPr lang="en-GB" dirty="0"/>
              <a:t>Choose a random* sequence of weather years</a:t>
            </a:r>
          </a:p>
          <a:p>
            <a:pPr lvl="1"/>
            <a:r>
              <a:rPr lang="en-GB" dirty="0"/>
              <a:t>Choose a random* sequence of deviations of commodity-price-trend </a:t>
            </a:r>
          </a:p>
          <a:p>
            <a:pPr lvl="1"/>
            <a:r>
              <a:rPr lang="en-GB" dirty="0"/>
              <a:t>Choose a random* deviation of electricity demand</a:t>
            </a:r>
          </a:p>
          <a:p>
            <a:r>
              <a:rPr lang="en-GB" dirty="0"/>
              <a:t>Evaluate every single scenario and use the scattering of results to generate probabilities</a:t>
            </a:r>
          </a:p>
        </p:txBody>
      </p:sp>
      <p:sp>
        <p:nvSpPr>
          <p:cNvPr id="4" name="Foliennummernplatzhalter 3"/>
          <p:cNvSpPr>
            <a:spLocks noGrp="1"/>
          </p:cNvSpPr>
          <p:nvPr>
            <p:ph type="sldNum" sz="quarter" idx="10"/>
          </p:nvPr>
        </p:nvSpPr>
        <p:spPr/>
        <p:txBody>
          <a:bodyPr/>
          <a:lstStyle/>
          <a:p>
            <a:fld id="{90332932-905E-425E-AD77-6048859D4FDC}" type="slidenum">
              <a:rPr lang="de-DE" smtClean="0"/>
              <a:t>25</a:t>
            </a:fld>
            <a:endParaRPr lang="de-DE"/>
          </a:p>
        </p:txBody>
      </p:sp>
    </p:spTree>
    <p:extLst>
      <p:ext uri="{BB962C8B-B14F-4D97-AF65-F5344CB8AC3E}">
        <p14:creationId xmlns:p14="http://schemas.microsoft.com/office/powerpoint/2010/main" val="115995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\\BE-SRV-02\Projekte_intern\EB (Analysen - eigene)\EPEX_Spotpreis-Tagesprofile.xlsx</a:t>
            </a:r>
          </a:p>
          <a:p>
            <a:r>
              <a:rPr lang="en-US" dirty="0"/>
              <a:t>No peak at noon anymore</a:t>
            </a:r>
          </a:p>
          <a:p>
            <a:r>
              <a:rPr lang="en-US" dirty="0"/>
              <a:t>Dent/dip due to solar power is observable</a:t>
            </a:r>
          </a:p>
          <a:p>
            <a:endParaRPr lang="de-DE" dirty="0"/>
          </a:p>
          <a:p>
            <a:r>
              <a:rPr lang="de-DE" dirty="0" err="1"/>
              <a:t>Menti</a:t>
            </a:r>
            <a:r>
              <a:rPr lang="de-DE" dirty="0"/>
              <a:t>: </a:t>
            </a:r>
            <a:r>
              <a:rPr lang="de-DE" dirty="0" err="1"/>
              <a:t>What</a:t>
            </a:r>
            <a:r>
              <a:rPr lang="de-DE" dirty="0"/>
              <a:t> </a:t>
            </a:r>
            <a:r>
              <a:rPr lang="de-DE" dirty="0" err="1"/>
              <a:t>happens</a:t>
            </a:r>
            <a:r>
              <a:rPr lang="de-DE" baseline="0" dirty="0"/>
              <a:t> at </a:t>
            </a:r>
            <a:r>
              <a:rPr lang="de-DE" baseline="0" dirty="0" err="1"/>
              <a:t>wholesale</a:t>
            </a:r>
            <a:r>
              <a:rPr lang="de-DE" baseline="0" dirty="0"/>
              <a:t> </a:t>
            </a:r>
            <a:r>
              <a:rPr lang="de-DE" baseline="0" dirty="0" err="1"/>
              <a:t>market</a:t>
            </a:r>
            <a:r>
              <a:rPr lang="de-DE" baseline="0" dirty="0"/>
              <a:t> </a:t>
            </a:r>
            <a:r>
              <a:rPr lang="de-DE" baseline="0" dirty="0" err="1"/>
              <a:t>when</a:t>
            </a:r>
            <a:r>
              <a:rPr lang="de-DE" baseline="0" dirty="0"/>
              <a:t> </a:t>
            </a:r>
            <a:r>
              <a:rPr lang="de-DE" baseline="0" dirty="0" err="1"/>
              <a:t>more</a:t>
            </a:r>
            <a:r>
              <a:rPr lang="de-DE" baseline="0" dirty="0"/>
              <a:t> </a:t>
            </a:r>
            <a:r>
              <a:rPr lang="de-DE" baseline="0" dirty="0" err="1"/>
              <a:t>renewables</a:t>
            </a:r>
            <a:r>
              <a:rPr lang="de-DE" baseline="0" dirty="0"/>
              <a:t> </a:t>
            </a:r>
            <a:r>
              <a:rPr lang="de-DE" baseline="0" dirty="0" err="1"/>
              <a:t>are</a:t>
            </a:r>
            <a:r>
              <a:rPr lang="de-DE" baseline="0" dirty="0"/>
              <a:t> </a:t>
            </a:r>
            <a:r>
              <a:rPr lang="de-DE" baseline="0" dirty="0" err="1"/>
              <a:t>feeding</a:t>
            </a:r>
            <a:r>
              <a:rPr lang="de-DE" baseline="0" dirty="0"/>
              <a:t> </a:t>
            </a:r>
            <a:r>
              <a:rPr lang="de-DE" baseline="0" dirty="0" err="1"/>
              <a:t>into</a:t>
            </a:r>
            <a:r>
              <a:rPr lang="de-DE" baseline="0" dirty="0"/>
              <a:t> </a:t>
            </a:r>
            <a:r>
              <a:rPr lang="de-DE" baseline="0" dirty="0" err="1"/>
              <a:t>the</a:t>
            </a:r>
            <a:r>
              <a:rPr lang="de-DE" baseline="0" dirty="0"/>
              <a:t> </a:t>
            </a:r>
            <a:r>
              <a:rPr lang="de-DE" baseline="0" dirty="0" err="1"/>
              <a:t>grid</a:t>
            </a:r>
            <a:r>
              <a:rPr lang="de-DE" baseline="0" dirty="0"/>
              <a:t>?</a:t>
            </a:r>
            <a:endParaRPr lang="de-DE" dirty="0"/>
          </a:p>
        </p:txBody>
      </p:sp>
      <p:sp>
        <p:nvSpPr>
          <p:cNvPr id="4" name="Foliennummernplatzhalter 3"/>
          <p:cNvSpPr>
            <a:spLocks noGrp="1"/>
          </p:cNvSpPr>
          <p:nvPr>
            <p:ph type="sldNum" sz="quarter" idx="10"/>
          </p:nvPr>
        </p:nvSpPr>
        <p:spPr/>
        <p:txBody>
          <a:bodyPr/>
          <a:lstStyle/>
          <a:p>
            <a:fld id="{96324C84-AECB-4AB7-B825-BEB5ED624460}" type="slidenum">
              <a:rPr lang="de-DE" smtClean="0"/>
              <a:t>5</a:t>
            </a:fld>
            <a:endParaRPr lang="de-DE"/>
          </a:p>
        </p:txBody>
      </p:sp>
    </p:spTree>
    <p:extLst>
      <p:ext uri="{BB962C8B-B14F-4D97-AF65-F5344CB8AC3E}">
        <p14:creationId xmlns:p14="http://schemas.microsoft.com/office/powerpoint/2010/main" val="246133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Question: </a:t>
            </a:r>
            <a:r>
              <a:rPr lang="de-DE" dirty="0" err="1"/>
              <a:t>number</a:t>
            </a:r>
            <a:r>
              <a:rPr lang="de-DE" dirty="0"/>
              <a:t> </a:t>
            </a:r>
            <a:r>
              <a:rPr lang="de-DE" dirty="0" err="1"/>
              <a:t>of</a:t>
            </a:r>
            <a:r>
              <a:rPr lang="de-DE" dirty="0"/>
              <a:t> </a:t>
            </a:r>
            <a:r>
              <a:rPr lang="de-DE" dirty="0" err="1"/>
              <a:t>spot</a:t>
            </a:r>
            <a:r>
              <a:rPr lang="de-DE" dirty="0"/>
              <a:t> </a:t>
            </a:r>
            <a:r>
              <a:rPr lang="de-DE" dirty="0" err="1"/>
              <a:t>market</a:t>
            </a:r>
            <a:r>
              <a:rPr lang="de-DE" dirty="0"/>
              <a:t> </a:t>
            </a:r>
            <a:r>
              <a:rPr lang="de-DE" dirty="0" err="1"/>
              <a:t>prices</a:t>
            </a:r>
            <a:endParaRPr lang="de-DE" dirty="0"/>
          </a:p>
        </p:txBody>
      </p:sp>
      <p:sp>
        <p:nvSpPr>
          <p:cNvPr id="4" name="Foliennummernplatzhalter 3"/>
          <p:cNvSpPr>
            <a:spLocks noGrp="1"/>
          </p:cNvSpPr>
          <p:nvPr>
            <p:ph type="sldNum" sz="quarter" idx="5"/>
          </p:nvPr>
        </p:nvSpPr>
        <p:spPr/>
        <p:txBody>
          <a:bodyPr/>
          <a:lstStyle/>
          <a:p>
            <a:fld id="{DB847843-BD54-8F40-848A-64886B8FA44C}" type="slidenum">
              <a:rPr lang="nb-NO" smtClean="0"/>
              <a:t>6</a:t>
            </a:fld>
            <a:endParaRPr lang="nb-NO"/>
          </a:p>
        </p:txBody>
      </p:sp>
    </p:spTree>
    <p:extLst>
      <p:ext uri="{BB962C8B-B14F-4D97-AF65-F5344CB8AC3E}">
        <p14:creationId xmlns:p14="http://schemas.microsoft.com/office/powerpoint/2010/main" val="65879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Almost</a:t>
            </a:r>
            <a:r>
              <a:rPr lang="de-DE" dirty="0"/>
              <a:t> 400 </a:t>
            </a:r>
            <a:r>
              <a:rPr lang="de-DE" dirty="0" err="1"/>
              <a:t>hours</a:t>
            </a:r>
            <a:r>
              <a:rPr lang="de-DE" dirty="0"/>
              <a:t> </a:t>
            </a:r>
            <a:r>
              <a:rPr lang="de-DE" dirty="0" err="1"/>
              <a:t>by</a:t>
            </a:r>
            <a:r>
              <a:rPr lang="de-DE" dirty="0"/>
              <a:t> </a:t>
            </a:r>
            <a:r>
              <a:rPr lang="de-DE" dirty="0" err="1"/>
              <a:t>today</a:t>
            </a:r>
            <a:endParaRPr lang="de-DE" dirty="0"/>
          </a:p>
          <a:p>
            <a:endParaRPr lang="de-DE" dirty="0"/>
          </a:p>
          <a:p>
            <a:r>
              <a:rPr lang="de-DE" dirty="0"/>
              <a:t>Kernaussage: </a:t>
            </a:r>
          </a:p>
          <a:p>
            <a:r>
              <a:rPr lang="de-DE" dirty="0"/>
              <a:t>Tonspur: 2020 was a </a:t>
            </a:r>
            <a:r>
              <a:rPr lang="de-DE" dirty="0" err="1"/>
              <a:t>year</a:t>
            </a:r>
            <a:r>
              <a:rPr lang="de-DE" dirty="0"/>
              <a:t> </a:t>
            </a:r>
            <a:r>
              <a:rPr lang="de-DE" dirty="0" err="1"/>
              <a:t>with</a:t>
            </a:r>
            <a:r>
              <a:rPr lang="de-DE" dirty="0"/>
              <a:t> </a:t>
            </a:r>
            <a:r>
              <a:rPr lang="de-DE" dirty="0" err="1"/>
              <a:t>lower</a:t>
            </a:r>
            <a:r>
              <a:rPr lang="de-DE" dirty="0"/>
              <a:t> </a:t>
            </a:r>
            <a:r>
              <a:rPr lang="de-DE" dirty="0" err="1"/>
              <a:t>demand</a:t>
            </a:r>
            <a:r>
              <a:rPr lang="de-DE" dirty="0"/>
              <a:t> (</a:t>
            </a:r>
            <a:r>
              <a:rPr lang="de-DE" dirty="0" err="1"/>
              <a:t>pandemic</a:t>
            </a:r>
            <a:r>
              <a:rPr lang="de-DE" dirty="0"/>
              <a:t>) </a:t>
            </a:r>
            <a:r>
              <a:rPr lang="de-DE" dirty="0" err="1"/>
              <a:t>and</a:t>
            </a:r>
            <a:r>
              <a:rPr lang="de-DE" dirty="0"/>
              <a:t> high RE</a:t>
            </a:r>
            <a:r>
              <a:rPr lang="de-DE" baseline="0" dirty="0"/>
              <a:t> </a:t>
            </a:r>
            <a:r>
              <a:rPr lang="de-DE" baseline="0" dirty="0" err="1"/>
              <a:t>feed</a:t>
            </a:r>
            <a:r>
              <a:rPr lang="de-DE" baseline="0" dirty="0"/>
              <a:t>-in, 2021 was a </a:t>
            </a:r>
            <a:r>
              <a:rPr lang="de-DE" baseline="0" dirty="0" err="1"/>
              <a:t>year</a:t>
            </a:r>
            <a:r>
              <a:rPr lang="de-DE" baseline="0" dirty="0"/>
              <a:t> </a:t>
            </a:r>
            <a:r>
              <a:rPr lang="de-DE" baseline="0" dirty="0" err="1"/>
              <a:t>with</a:t>
            </a:r>
            <a:r>
              <a:rPr lang="de-DE" baseline="0" dirty="0"/>
              <a:t> </a:t>
            </a:r>
            <a:r>
              <a:rPr lang="de-DE" baseline="0" dirty="0" err="1"/>
              <a:t>very</a:t>
            </a:r>
            <a:r>
              <a:rPr lang="de-DE" baseline="0" dirty="0"/>
              <a:t> </a:t>
            </a:r>
            <a:r>
              <a:rPr lang="de-DE" baseline="0" dirty="0" err="1"/>
              <a:t>low</a:t>
            </a:r>
            <a:r>
              <a:rPr lang="de-DE" baseline="0" dirty="0"/>
              <a:t> RE </a:t>
            </a:r>
            <a:r>
              <a:rPr lang="de-DE" baseline="0" dirty="0" err="1"/>
              <a:t>feed</a:t>
            </a:r>
            <a:r>
              <a:rPr lang="de-DE" baseline="0" dirty="0"/>
              <a:t>-in (</a:t>
            </a:r>
            <a:r>
              <a:rPr lang="de-DE" baseline="0" dirty="0" err="1"/>
              <a:t>especially</a:t>
            </a:r>
            <a:r>
              <a:rPr lang="de-DE" baseline="0" dirty="0"/>
              <a:t> </a:t>
            </a:r>
            <a:r>
              <a:rPr lang="de-DE" baseline="0" dirty="0" err="1"/>
              <a:t>from</a:t>
            </a:r>
            <a:r>
              <a:rPr lang="de-DE" baseline="0" dirty="0"/>
              <a:t> wind); </a:t>
            </a:r>
            <a:r>
              <a:rPr lang="de-DE" baseline="0" dirty="0" err="1"/>
              <a:t>perspective</a:t>
            </a:r>
            <a:r>
              <a:rPr lang="de-DE" baseline="0" dirty="0"/>
              <a:t> </a:t>
            </a:r>
            <a:r>
              <a:rPr lang="de-DE" baseline="0" dirty="0" err="1"/>
              <a:t>for</a:t>
            </a:r>
            <a:r>
              <a:rPr lang="de-DE" baseline="0" dirty="0"/>
              <a:t> </a:t>
            </a:r>
            <a:r>
              <a:rPr lang="de-DE" baseline="0" dirty="0" err="1"/>
              <a:t>the</a:t>
            </a:r>
            <a:r>
              <a:rPr lang="de-DE" baseline="0" dirty="0"/>
              <a:t> </a:t>
            </a:r>
            <a:r>
              <a:rPr lang="de-DE" baseline="0" dirty="0" err="1"/>
              <a:t>next</a:t>
            </a:r>
            <a:r>
              <a:rPr lang="de-DE" baseline="0" dirty="0"/>
              <a:t> </a:t>
            </a:r>
            <a:r>
              <a:rPr lang="de-DE" baseline="0" dirty="0" err="1"/>
              <a:t>years</a:t>
            </a:r>
            <a:r>
              <a:rPr lang="de-DE" baseline="0" dirty="0"/>
              <a:t>: </a:t>
            </a:r>
            <a:r>
              <a:rPr lang="de-DE" baseline="0" dirty="0" err="1"/>
              <a:t>fewer</a:t>
            </a:r>
            <a:r>
              <a:rPr lang="de-DE" baseline="0" dirty="0"/>
              <a:t> </a:t>
            </a:r>
            <a:r>
              <a:rPr lang="de-DE" baseline="0" dirty="0" err="1"/>
              <a:t>hours</a:t>
            </a:r>
            <a:r>
              <a:rPr lang="de-DE" baseline="0" dirty="0"/>
              <a:t> </a:t>
            </a:r>
            <a:r>
              <a:rPr lang="de-DE" baseline="0" dirty="0" err="1"/>
              <a:t>with</a:t>
            </a:r>
            <a:r>
              <a:rPr lang="de-DE" baseline="0" dirty="0"/>
              <a:t> negative </a:t>
            </a:r>
            <a:r>
              <a:rPr lang="de-DE" baseline="0" dirty="0" err="1"/>
              <a:t>spot</a:t>
            </a:r>
            <a:r>
              <a:rPr lang="de-DE" baseline="0" dirty="0"/>
              <a:t> </a:t>
            </a:r>
            <a:r>
              <a:rPr lang="de-DE" baseline="0" dirty="0" err="1"/>
              <a:t>prices</a:t>
            </a:r>
            <a:r>
              <a:rPr lang="de-DE" baseline="0" dirty="0"/>
              <a:t> </a:t>
            </a:r>
            <a:r>
              <a:rPr lang="de-DE" baseline="0" dirty="0" err="1"/>
              <a:t>as</a:t>
            </a:r>
            <a:r>
              <a:rPr lang="de-DE" baseline="0" dirty="0"/>
              <a:t> </a:t>
            </a:r>
            <a:r>
              <a:rPr lang="de-DE" baseline="0" dirty="0" err="1"/>
              <a:t>nuclear</a:t>
            </a:r>
            <a:r>
              <a:rPr lang="de-DE" baseline="0" dirty="0"/>
              <a:t> </a:t>
            </a:r>
            <a:r>
              <a:rPr lang="de-DE" baseline="0" dirty="0" err="1"/>
              <a:t>and</a:t>
            </a:r>
            <a:r>
              <a:rPr lang="de-DE" baseline="0" dirty="0"/>
              <a:t> </a:t>
            </a:r>
            <a:r>
              <a:rPr lang="de-DE" baseline="0" dirty="0" err="1"/>
              <a:t>coal</a:t>
            </a:r>
            <a:r>
              <a:rPr lang="de-DE" baseline="0" dirty="0"/>
              <a:t> </a:t>
            </a:r>
            <a:r>
              <a:rPr lang="de-DE" baseline="0" dirty="0" err="1"/>
              <a:t>exit</a:t>
            </a:r>
            <a:r>
              <a:rPr lang="de-DE" baseline="0" dirty="0"/>
              <a:t> </a:t>
            </a:r>
            <a:r>
              <a:rPr lang="de-DE" baseline="0" dirty="0" err="1"/>
              <a:t>progress</a:t>
            </a:r>
            <a:r>
              <a:rPr lang="de-DE" baseline="0" dirty="0"/>
              <a:t> </a:t>
            </a:r>
            <a:r>
              <a:rPr lang="de-DE" baseline="0" dirty="0" err="1"/>
              <a:t>and</a:t>
            </a:r>
            <a:r>
              <a:rPr lang="de-DE" baseline="0" dirty="0"/>
              <a:t> RE </a:t>
            </a:r>
            <a:r>
              <a:rPr lang="de-DE" baseline="0" dirty="0" err="1"/>
              <a:t>capacity</a:t>
            </a:r>
            <a:r>
              <a:rPr lang="de-DE" baseline="0" dirty="0"/>
              <a:t> </a:t>
            </a:r>
            <a:r>
              <a:rPr lang="de-DE" baseline="0" dirty="0" err="1"/>
              <a:t>needs</a:t>
            </a:r>
            <a:r>
              <a:rPr lang="de-DE" baseline="0" dirty="0"/>
              <a:t> time </a:t>
            </a:r>
            <a:r>
              <a:rPr lang="de-DE" baseline="0" dirty="0" err="1"/>
              <a:t>to</a:t>
            </a:r>
            <a:r>
              <a:rPr lang="de-DE" baseline="0" dirty="0"/>
              <a:t> catch </a:t>
            </a:r>
            <a:r>
              <a:rPr lang="de-DE" baseline="0" dirty="0" err="1"/>
              <a:t>up</a:t>
            </a:r>
            <a:r>
              <a:rPr lang="de-DE" baseline="0" dirty="0"/>
              <a:t>. </a:t>
            </a:r>
            <a:endParaRPr lang="de-DE" dirty="0"/>
          </a:p>
          <a:p>
            <a:r>
              <a:rPr lang="de-DE" dirty="0"/>
              <a:t>Interaktion (</a:t>
            </a:r>
            <a:r>
              <a:rPr lang="de-DE" dirty="0" err="1"/>
              <a:t>Menti</a:t>
            </a:r>
            <a:r>
              <a:rPr lang="de-DE" dirty="0"/>
              <a:t>/Whiteboard):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Quelle: \\BE-SRV-02\Projekte_intern\EB (Analysen - eigene)\POWER_SPOT_DA_negative_Preise.xlsb</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Autor der Folie: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Zuletzt aktualisiert von/am: 17.01.2024, </a:t>
            </a:r>
            <a:r>
              <a:rPr lang="de-DE" dirty="0" err="1"/>
              <a:t>MaB</a:t>
            </a:r>
            <a:endParaRPr lang="de-DE" dirty="0"/>
          </a:p>
          <a:p>
            <a:r>
              <a:rPr lang="de-DE" dirty="0"/>
              <a:t>Hintergrundwissen:</a:t>
            </a:r>
          </a:p>
        </p:txBody>
      </p:sp>
      <p:sp>
        <p:nvSpPr>
          <p:cNvPr id="4" name="Foliennummernplatzhalter 3"/>
          <p:cNvSpPr>
            <a:spLocks noGrp="1"/>
          </p:cNvSpPr>
          <p:nvPr>
            <p:ph type="sldNum" sz="quarter" idx="10"/>
          </p:nvPr>
        </p:nvSpPr>
        <p:spPr/>
        <p:txBody>
          <a:bodyPr/>
          <a:lstStyle/>
          <a:p>
            <a:fld id="{96324C84-AECB-4AB7-B825-BEB5ED624460}" type="slidenum">
              <a:rPr lang="de-DE" smtClean="0"/>
              <a:t>7</a:t>
            </a:fld>
            <a:endParaRPr lang="de-DE"/>
          </a:p>
        </p:txBody>
      </p:sp>
    </p:spTree>
    <p:extLst>
      <p:ext uri="{BB962C8B-B14F-4D97-AF65-F5344CB8AC3E}">
        <p14:creationId xmlns:p14="http://schemas.microsoft.com/office/powerpoint/2010/main" val="29004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Whiteboard: total </a:t>
            </a:r>
            <a:r>
              <a:rPr lang="de-DE" dirty="0" err="1"/>
              <a:t>peak</a:t>
            </a:r>
            <a:r>
              <a:rPr lang="de-DE" dirty="0"/>
              <a:t> </a:t>
            </a:r>
            <a:r>
              <a:rPr lang="de-DE" dirty="0" err="1"/>
              <a:t>demand</a:t>
            </a:r>
            <a:r>
              <a:rPr lang="de-DE" dirty="0"/>
              <a:t> vs. PV </a:t>
            </a:r>
            <a:r>
              <a:rPr lang="de-DE"/>
              <a:t>installed</a:t>
            </a:r>
          </a:p>
        </p:txBody>
      </p:sp>
      <p:sp>
        <p:nvSpPr>
          <p:cNvPr id="4" name="Foliennummernplatzhalter 3"/>
          <p:cNvSpPr>
            <a:spLocks noGrp="1"/>
          </p:cNvSpPr>
          <p:nvPr>
            <p:ph type="sldNum" sz="quarter" idx="5"/>
          </p:nvPr>
        </p:nvSpPr>
        <p:spPr/>
        <p:txBody>
          <a:bodyPr/>
          <a:lstStyle/>
          <a:p>
            <a:fld id="{DB847843-BD54-8F40-848A-64886B8FA44C}" type="slidenum">
              <a:rPr lang="nb-NO" smtClean="0"/>
              <a:t>8</a:t>
            </a:fld>
            <a:endParaRPr lang="nb-NO"/>
          </a:p>
        </p:txBody>
      </p:sp>
    </p:spTree>
    <p:extLst>
      <p:ext uri="{BB962C8B-B14F-4D97-AF65-F5344CB8AC3E}">
        <p14:creationId xmlns:p14="http://schemas.microsoft.com/office/powerpoint/2010/main" val="383697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June 2023; 28 GW solar </a:t>
            </a:r>
            <a:r>
              <a:rPr lang="de-DE" dirty="0" err="1"/>
              <a:t>generation</a:t>
            </a:r>
            <a:r>
              <a:rPr lang="de-DE" dirty="0"/>
              <a:t> </a:t>
            </a:r>
            <a:r>
              <a:rPr lang="de-DE" dirty="0" err="1"/>
              <a:t>when</a:t>
            </a:r>
            <a:r>
              <a:rPr lang="de-DE" dirty="0"/>
              <a:t> </a:t>
            </a:r>
            <a:r>
              <a:rPr lang="de-DE" dirty="0" err="1"/>
              <a:t>prices</a:t>
            </a:r>
            <a:r>
              <a:rPr lang="de-DE" dirty="0"/>
              <a:t> </a:t>
            </a:r>
            <a:r>
              <a:rPr lang="de-DE" dirty="0" err="1"/>
              <a:t>were</a:t>
            </a:r>
            <a:r>
              <a:rPr lang="de-DE" dirty="0"/>
              <a:t> down </a:t>
            </a:r>
            <a:r>
              <a:rPr lang="de-DE" dirty="0" err="1"/>
              <a:t>to</a:t>
            </a:r>
            <a:r>
              <a:rPr lang="de-DE" dirty="0"/>
              <a:t> -500, </a:t>
            </a:r>
            <a:r>
              <a:rPr lang="de-DE" dirty="0" err="1"/>
              <a:t>load</a:t>
            </a:r>
            <a:r>
              <a:rPr lang="de-DE" dirty="0"/>
              <a:t> 44-46 GW </a:t>
            </a:r>
            <a:r>
              <a:rPr lang="de-DE" dirty="0" err="1"/>
              <a:t>midday</a:t>
            </a:r>
            <a:endParaRPr lang="de-DE" dirty="0"/>
          </a:p>
          <a:p>
            <a:r>
              <a:rPr lang="de-DE" dirty="0"/>
              <a:t>Flooding: </a:t>
            </a:r>
            <a:r>
              <a:rPr lang="de-DE" dirty="0" err="1"/>
              <a:t>two</a:t>
            </a:r>
            <a:r>
              <a:rPr lang="de-DE" dirty="0"/>
              <a:t> </a:t>
            </a:r>
            <a:r>
              <a:rPr lang="de-DE" dirty="0" err="1"/>
              <a:t>waves</a:t>
            </a:r>
            <a:r>
              <a:rPr lang="de-DE" dirty="0"/>
              <a:t> </a:t>
            </a:r>
            <a:r>
              <a:rPr lang="de-DE" dirty="0" err="1"/>
              <a:t>of</a:t>
            </a:r>
            <a:r>
              <a:rPr lang="de-DE" dirty="0"/>
              <a:t> </a:t>
            </a:r>
            <a:r>
              <a:rPr lang="de-DE" dirty="0" err="1"/>
              <a:t>flooding</a:t>
            </a:r>
            <a:r>
              <a:rPr lang="de-DE" dirty="0"/>
              <a:t> in </a:t>
            </a:r>
            <a:r>
              <a:rPr lang="de-DE" dirty="0" err="1"/>
              <a:t>south</a:t>
            </a:r>
            <a:r>
              <a:rPr lang="de-DE" dirty="0"/>
              <a:t> Germany </a:t>
            </a:r>
          </a:p>
        </p:txBody>
      </p:sp>
      <p:sp>
        <p:nvSpPr>
          <p:cNvPr id="4" name="Foliennummernplatzhalter 3"/>
          <p:cNvSpPr>
            <a:spLocks noGrp="1"/>
          </p:cNvSpPr>
          <p:nvPr>
            <p:ph type="sldNum" sz="quarter" idx="5"/>
          </p:nvPr>
        </p:nvSpPr>
        <p:spPr/>
        <p:txBody>
          <a:bodyPr/>
          <a:lstStyle/>
          <a:p>
            <a:fld id="{DB847843-BD54-8F40-848A-64886B8FA44C}" type="slidenum">
              <a:rPr lang="nb-NO" smtClean="0"/>
              <a:t>9</a:t>
            </a:fld>
            <a:endParaRPr lang="nb-NO"/>
          </a:p>
        </p:txBody>
      </p:sp>
    </p:spTree>
    <p:extLst>
      <p:ext uri="{BB962C8B-B14F-4D97-AF65-F5344CB8AC3E}">
        <p14:creationId xmlns:p14="http://schemas.microsoft.com/office/powerpoint/2010/main" val="33207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Grid</a:t>
            </a:r>
            <a:r>
              <a:rPr lang="de-DE" dirty="0"/>
              <a:t> </a:t>
            </a:r>
            <a:r>
              <a:rPr lang="de-DE" dirty="0" err="1"/>
              <a:t>cross</a:t>
            </a:r>
            <a:r>
              <a:rPr lang="de-DE" dirty="0"/>
              <a:t> </a:t>
            </a:r>
            <a:r>
              <a:rPr lang="de-DE" dirty="0" err="1"/>
              <a:t>border</a:t>
            </a:r>
            <a:r>
              <a:rPr lang="de-DE" dirty="0"/>
              <a:t> </a:t>
            </a:r>
            <a:r>
              <a:rPr lang="de-DE" dirty="0" err="1"/>
              <a:t>capacity</a:t>
            </a:r>
            <a:r>
              <a:rPr lang="de-DE" dirty="0"/>
              <a:t> in 2024: </a:t>
            </a:r>
            <a:r>
              <a:rPr lang="de-DE" dirty="0" err="1"/>
              <a:t>approx</a:t>
            </a:r>
            <a:r>
              <a:rPr lang="de-DE" dirty="0"/>
              <a:t>  	26 GW</a:t>
            </a:r>
          </a:p>
          <a:p>
            <a:r>
              <a:rPr lang="de-DE" dirty="0" err="1"/>
              <a:t>Battery</a:t>
            </a:r>
            <a:r>
              <a:rPr lang="de-DE" dirty="0"/>
              <a:t> </a:t>
            </a:r>
            <a:r>
              <a:rPr lang="de-DE" dirty="0" err="1"/>
              <a:t>storage</a:t>
            </a:r>
            <a:r>
              <a:rPr lang="de-DE" dirty="0"/>
              <a:t> </a:t>
            </a:r>
            <a:r>
              <a:rPr lang="de-DE" dirty="0" err="1"/>
              <a:t>systems</a:t>
            </a:r>
            <a:r>
              <a:rPr lang="de-DE" dirty="0"/>
              <a:t>: </a:t>
            </a:r>
          </a:p>
        </p:txBody>
      </p:sp>
      <p:sp>
        <p:nvSpPr>
          <p:cNvPr id="4" name="Foliennummernplatzhalter 3"/>
          <p:cNvSpPr>
            <a:spLocks noGrp="1"/>
          </p:cNvSpPr>
          <p:nvPr>
            <p:ph type="sldNum" sz="quarter" idx="5"/>
          </p:nvPr>
        </p:nvSpPr>
        <p:spPr/>
        <p:txBody>
          <a:bodyPr/>
          <a:lstStyle/>
          <a:p>
            <a:fld id="{DB847843-BD54-8F40-848A-64886B8FA44C}" type="slidenum">
              <a:rPr lang="nb-NO" smtClean="0"/>
              <a:t>12</a:t>
            </a:fld>
            <a:endParaRPr lang="nb-NO"/>
          </a:p>
        </p:txBody>
      </p:sp>
    </p:spTree>
    <p:extLst>
      <p:ext uri="{BB962C8B-B14F-4D97-AF65-F5344CB8AC3E}">
        <p14:creationId xmlns:p14="http://schemas.microsoft.com/office/powerpoint/2010/main" val="51891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TYNDP – DE: Distributed Energy, GA: Global Ambition, NT: National Targets </a:t>
            </a:r>
          </a:p>
          <a:p>
            <a:endParaRPr lang="de-DE" dirty="0"/>
          </a:p>
        </p:txBody>
      </p:sp>
      <p:sp>
        <p:nvSpPr>
          <p:cNvPr id="4" name="Foliennummernplatzhalter 3"/>
          <p:cNvSpPr>
            <a:spLocks noGrp="1"/>
          </p:cNvSpPr>
          <p:nvPr>
            <p:ph type="sldNum" sz="quarter" idx="5"/>
          </p:nvPr>
        </p:nvSpPr>
        <p:spPr/>
        <p:txBody>
          <a:bodyPr/>
          <a:lstStyle/>
          <a:p>
            <a:fld id="{DB847843-BD54-8F40-848A-64886B8FA44C}" type="slidenum">
              <a:rPr lang="nb-NO" smtClean="0"/>
              <a:t>14</a:t>
            </a:fld>
            <a:endParaRPr lang="nb-NO"/>
          </a:p>
        </p:txBody>
      </p:sp>
    </p:spTree>
    <p:extLst>
      <p:ext uri="{BB962C8B-B14F-4D97-AF65-F5344CB8AC3E}">
        <p14:creationId xmlns:p14="http://schemas.microsoft.com/office/powerpoint/2010/main" val="41315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B847843-BD54-8F40-848A-64886B8FA44C}" type="slidenum">
              <a:rPr lang="nb-NO" smtClean="0"/>
              <a:t>16</a:t>
            </a:fld>
            <a:endParaRPr lang="nb-NO"/>
          </a:p>
        </p:txBody>
      </p:sp>
    </p:spTree>
    <p:extLst>
      <p:ext uri="{BB962C8B-B14F-4D97-AF65-F5344CB8AC3E}">
        <p14:creationId xmlns:p14="http://schemas.microsoft.com/office/powerpoint/2010/main" val="1121106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6.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21.emf"/><Relationship Id="rId4" Type="http://schemas.openxmlformats.org/officeDocument/2006/relationships/image" Target="../media/image20.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7.xml"/><Relationship Id="rId5" Type="http://schemas.openxmlformats.org/officeDocument/2006/relationships/image" Target="../media/image29.emf"/><Relationship Id="rId4" Type="http://schemas.openxmlformats.org/officeDocument/2006/relationships/image" Target="../media/image28.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8.xml"/><Relationship Id="rId5" Type="http://schemas.openxmlformats.org/officeDocument/2006/relationships/image" Target="../media/image33.emf"/><Relationship Id="rId4" Type="http://schemas.openxmlformats.org/officeDocument/2006/relationships/image" Target="../media/image32.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9.xml"/><Relationship Id="rId5" Type="http://schemas.openxmlformats.org/officeDocument/2006/relationships/image" Target="../media/image37.emf"/><Relationship Id="rId4" Type="http://schemas.openxmlformats.org/officeDocument/2006/relationships/image" Target="../media/image36.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7.emf"/><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0.xml"/><Relationship Id="rId5" Type="http://schemas.openxmlformats.org/officeDocument/2006/relationships/image" Target="../media/image41.emf"/><Relationship Id="rId4" Type="http://schemas.openxmlformats.org/officeDocument/2006/relationships/image" Target="../media/image40.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emf"/><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1.xml"/><Relationship Id="rId5" Type="http://schemas.openxmlformats.org/officeDocument/2006/relationships/image" Target="../media/image45.emf"/><Relationship Id="rId4" Type="http://schemas.openxmlformats.org/officeDocument/2006/relationships/image" Target="../media/image44.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2.xml"/><Relationship Id="rId5" Type="http://schemas.openxmlformats.org/officeDocument/2006/relationships/image" Target="../media/image47.emf"/><Relationship Id="rId4" Type="http://schemas.openxmlformats.org/officeDocument/2006/relationships/image" Target="../media/image46.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7.emf"/><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3.xml"/><Relationship Id="rId5" Type="http://schemas.openxmlformats.org/officeDocument/2006/relationships/image" Target="../media/image49.emf"/><Relationship Id="rId4" Type="http://schemas.openxmlformats.org/officeDocument/2006/relationships/image" Target="../media/image48.emf"/></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9.emf"/><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bbles with title">
    <p:spTree>
      <p:nvGrpSpPr>
        <p:cNvPr id="1" name=""/>
        <p:cNvGrpSpPr/>
        <p:nvPr/>
      </p:nvGrpSpPr>
      <p:grpSpPr>
        <a:xfrm>
          <a:off x="0" y="0"/>
          <a:ext cx="0" cy="0"/>
          <a:chOff x="0" y="0"/>
          <a:chExt cx="0" cy="0"/>
        </a:xfrm>
      </p:grpSpPr>
      <p:pic>
        <p:nvPicPr>
          <p:cNvPr id="12" name="Picture 4" descr="Logo, company name&#10;&#10;Description automatically generated">
            <a:extLst>
              <a:ext uri="{FF2B5EF4-FFF2-40B4-BE49-F238E27FC236}">
                <a16:creationId xmlns:a16="http://schemas.microsoft.com/office/drawing/2014/main" id="{48E419A9-5AAA-F780-D314-227194908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528" y="221803"/>
            <a:ext cx="1838245" cy="698851"/>
          </a:xfrm>
          <a:prstGeom prst="rect">
            <a:avLst/>
          </a:prstGeom>
        </p:spPr>
      </p:pic>
      <p:sp>
        <p:nvSpPr>
          <p:cNvPr id="13" name="Ellipse 12">
            <a:extLst>
              <a:ext uri="{FF2B5EF4-FFF2-40B4-BE49-F238E27FC236}">
                <a16:creationId xmlns:a16="http://schemas.microsoft.com/office/drawing/2014/main" id="{C05C9E9E-AE9A-CCCB-A1EE-56BE84147A16}"/>
              </a:ext>
            </a:extLst>
          </p:cNvPr>
          <p:cNvSpPr/>
          <p:nvPr userDrawn="1"/>
        </p:nvSpPr>
        <p:spPr>
          <a:xfrm>
            <a:off x="10213629" y="4225941"/>
            <a:ext cx="1410946" cy="14109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1F1E27E4-836A-4EBC-AC0E-5EC16DA0506E}"/>
              </a:ext>
            </a:extLst>
          </p:cNvPr>
          <p:cNvSpPr/>
          <p:nvPr userDrawn="1"/>
        </p:nvSpPr>
        <p:spPr>
          <a:xfrm>
            <a:off x="10992856" y="6120469"/>
            <a:ext cx="2627495" cy="26274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0F3EE9D2-9B08-77D1-9FED-64E69102BA16}"/>
              </a:ext>
            </a:extLst>
          </p:cNvPr>
          <p:cNvSpPr/>
          <p:nvPr userDrawn="1"/>
        </p:nvSpPr>
        <p:spPr>
          <a:xfrm>
            <a:off x="9581953" y="5785985"/>
            <a:ext cx="1075494" cy="1075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16" name="Ellipse 15">
            <a:extLst>
              <a:ext uri="{FF2B5EF4-FFF2-40B4-BE49-F238E27FC236}">
                <a16:creationId xmlns:a16="http://schemas.microsoft.com/office/drawing/2014/main" id="{F6C5BF69-168D-0545-C7C3-439FCC048044}"/>
              </a:ext>
            </a:extLst>
          </p:cNvPr>
          <p:cNvSpPr/>
          <p:nvPr userDrawn="1"/>
        </p:nvSpPr>
        <p:spPr>
          <a:xfrm>
            <a:off x="9139384" y="4598314"/>
            <a:ext cx="589353" cy="589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61E02421-0CE6-876D-253B-4ACBCE360236}"/>
              </a:ext>
            </a:extLst>
          </p:cNvPr>
          <p:cNvSpPr/>
          <p:nvPr userDrawn="1"/>
        </p:nvSpPr>
        <p:spPr>
          <a:xfrm>
            <a:off x="12040974" y="4841325"/>
            <a:ext cx="926887" cy="926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1B54E97E-8B6C-A261-DA6C-646A4DA92150}"/>
              </a:ext>
            </a:extLst>
          </p:cNvPr>
          <p:cNvSpPr/>
          <p:nvPr userDrawn="1"/>
        </p:nvSpPr>
        <p:spPr>
          <a:xfrm>
            <a:off x="11386899" y="3221066"/>
            <a:ext cx="897633" cy="8976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a:extLst>
              <a:ext uri="{FF2B5EF4-FFF2-40B4-BE49-F238E27FC236}">
                <a16:creationId xmlns:a16="http://schemas.microsoft.com/office/drawing/2014/main" id="{FD870BD0-3DC4-CE3D-1A15-F2C7489E7E2F}"/>
              </a:ext>
            </a:extLst>
          </p:cNvPr>
          <p:cNvSpPr/>
          <p:nvPr userDrawn="1"/>
        </p:nvSpPr>
        <p:spPr>
          <a:xfrm>
            <a:off x="10101492" y="3581708"/>
            <a:ext cx="326231" cy="3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Ellipse 19">
            <a:extLst>
              <a:ext uri="{FF2B5EF4-FFF2-40B4-BE49-F238E27FC236}">
                <a16:creationId xmlns:a16="http://schemas.microsoft.com/office/drawing/2014/main" id="{5E144B33-9B63-A459-2EAD-A7449C2C3BA5}"/>
              </a:ext>
            </a:extLst>
          </p:cNvPr>
          <p:cNvSpPr/>
          <p:nvPr userDrawn="1"/>
        </p:nvSpPr>
        <p:spPr>
          <a:xfrm>
            <a:off x="824618" y="1344421"/>
            <a:ext cx="589353" cy="589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4912E01E-C4CD-DBF6-58A9-26CA3BA46B63}"/>
              </a:ext>
            </a:extLst>
          </p:cNvPr>
          <p:cNvSpPr/>
          <p:nvPr userDrawn="1"/>
        </p:nvSpPr>
        <p:spPr>
          <a:xfrm>
            <a:off x="-1082877" y="-1291957"/>
            <a:ext cx="2627495" cy="2627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a:extLst>
              <a:ext uri="{FF2B5EF4-FFF2-40B4-BE49-F238E27FC236}">
                <a16:creationId xmlns:a16="http://schemas.microsoft.com/office/drawing/2014/main" id="{D9B63C64-586C-0FD9-D574-30AAF00B63BA}"/>
              </a:ext>
            </a:extLst>
          </p:cNvPr>
          <p:cNvSpPr/>
          <p:nvPr userDrawn="1"/>
        </p:nvSpPr>
        <p:spPr>
          <a:xfrm>
            <a:off x="774206" y="2229942"/>
            <a:ext cx="1075494" cy="1075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23" name="Ellipse 22">
            <a:extLst>
              <a:ext uri="{FF2B5EF4-FFF2-40B4-BE49-F238E27FC236}">
                <a16:creationId xmlns:a16="http://schemas.microsoft.com/office/drawing/2014/main" id="{3211A6E5-F2FE-99D1-C27E-2264E9EFE097}"/>
              </a:ext>
            </a:extLst>
          </p:cNvPr>
          <p:cNvSpPr/>
          <p:nvPr userDrawn="1"/>
        </p:nvSpPr>
        <p:spPr>
          <a:xfrm>
            <a:off x="1849700" y="-304979"/>
            <a:ext cx="926887" cy="9268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Ellipse 23">
            <a:extLst>
              <a:ext uri="{FF2B5EF4-FFF2-40B4-BE49-F238E27FC236}">
                <a16:creationId xmlns:a16="http://schemas.microsoft.com/office/drawing/2014/main" id="{D7157149-4933-83A2-33F2-81A338C098C0}"/>
              </a:ext>
            </a:extLst>
          </p:cNvPr>
          <p:cNvSpPr/>
          <p:nvPr userDrawn="1"/>
        </p:nvSpPr>
        <p:spPr>
          <a:xfrm>
            <a:off x="1931262" y="907256"/>
            <a:ext cx="1463817" cy="14635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Ellipse 24">
            <a:extLst>
              <a:ext uri="{FF2B5EF4-FFF2-40B4-BE49-F238E27FC236}">
                <a16:creationId xmlns:a16="http://schemas.microsoft.com/office/drawing/2014/main" id="{47C69F67-66EE-1721-E30E-E97F8B9B9B48}"/>
              </a:ext>
            </a:extLst>
          </p:cNvPr>
          <p:cNvSpPr/>
          <p:nvPr userDrawn="1"/>
        </p:nvSpPr>
        <p:spPr>
          <a:xfrm>
            <a:off x="-690862" y="1761272"/>
            <a:ext cx="897633" cy="8976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8653D88D-D623-6FF9-6313-E3B99BFEB004}"/>
              </a:ext>
            </a:extLst>
          </p:cNvPr>
          <p:cNvSpPr/>
          <p:nvPr userDrawn="1"/>
        </p:nvSpPr>
        <p:spPr>
          <a:xfrm>
            <a:off x="2263805" y="2609839"/>
            <a:ext cx="326231" cy="3261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03D8B6CF-6E4C-4F63-305B-334B1C74F108}"/>
              </a:ext>
            </a:extLst>
          </p:cNvPr>
          <p:cNvSpPr/>
          <p:nvPr userDrawn="1"/>
        </p:nvSpPr>
        <p:spPr>
          <a:xfrm>
            <a:off x="-588397" y="-1619368"/>
            <a:ext cx="13676244" cy="1677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1192EEC7-0994-4293-0496-EF47B9E1F486}"/>
              </a:ext>
            </a:extLst>
          </p:cNvPr>
          <p:cNvSpPr/>
          <p:nvPr userDrawn="1"/>
        </p:nvSpPr>
        <p:spPr>
          <a:xfrm>
            <a:off x="-2349165" y="-1224501"/>
            <a:ext cx="2282024" cy="48943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ktangel 31">
            <a:extLst>
              <a:ext uri="{FF2B5EF4-FFF2-40B4-BE49-F238E27FC236}">
                <a16:creationId xmlns:a16="http://schemas.microsoft.com/office/drawing/2014/main" id="{DBC54FCC-12A3-2871-B107-1742B82DD7B5}"/>
              </a:ext>
            </a:extLst>
          </p:cNvPr>
          <p:cNvSpPr/>
          <p:nvPr userDrawn="1"/>
        </p:nvSpPr>
        <p:spPr>
          <a:xfrm>
            <a:off x="12189069" y="1367625"/>
            <a:ext cx="2282024" cy="7013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32">
            <a:extLst>
              <a:ext uri="{FF2B5EF4-FFF2-40B4-BE49-F238E27FC236}">
                <a16:creationId xmlns:a16="http://schemas.microsoft.com/office/drawing/2014/main" id="{9C59FE9E-D0BB-2DBA-7263-705C27017F52}"/>
              </a:ext>
            </a:extLst>
          </p:cNvPr>
          <p:cNvSpPr/>
          <p:nvPr userDrawn="1"/>
        </p:nvSpPr>
        <p:spPr>
          <a:xfrm>
            <a:off x="-341907" y="6855730"/>
            <a:ext cx="13676244" cy="1677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Plassholder for tekst 19">
            <a:extLst>
              <a:ext uri="{FF2B5EF4-FFF2-40B4-BE49-F238E27FC236}">
                <a16:creationId xmlns:a16="http://schemas.microsoft.com/office/drawing/2014/main" id="{016FBA27-B542-CAFA-3416-955CEFF65544}"/>
              </a:ext>
            </a:extLst>
          </p:cNvPr>
          <p:cNvSpPr>
            <a:spLocks noGrp="1"/>
          </p:cNvSpPr>
          <p:nvPr>
            <p:ph type="body" sz="quarter" idx="10"/>
          </p:nvPr>
        </p:nvSpPr>
        <p:spPr>
          <a:xfrm>
            <a:off x="902564" y="4321572"/>
            <a:ext cx="8471189" cy="1700081"/>
          </a:xfrm>
          <a:prstGeom prst="rect">
            <a:avLst/>
          </a:prstGeom>
        </p:spPr>
        <p:txBody>
          <a:bodyPr anchor="b"/>
          <a:lstStyle>
            <a:lvl1pPr marL="0" indent="0">
              <a:buNone/>
              <a:defRPr sz="5000">
                <a:solidFill>
                  <a:schemeClr val="tx1"/>
                </a:solidFill>
                <a:latin typeface="Haffer" pitchFamily="2" charset="77"/>
                <a:cs typeface="Haffer" pitchFamily="2" charset="77"/>
              </a:defRPr>
            </a:lvl1pPr>
          </a:lstStyle>
          <a:p>
            <a:pPr lvl="0"/>
            <a:endParaRPr lang="nb-NO"/>
          </a:p>
          <a:p>
            <a:pPr lvl="0"/>
            <a:r>
              <a:rPr lang="nb-NO"/>
              <a:t>Presentation </a:t>
            </a:r>
            <a:r>
              <a:rPr lang="nb-NO" err="1"/>
              <a:t>title</a:t>
            </a:r>
            <a:endParaRPr lang="nb-NO"/>
          </a:p>
        </p:txBody>
      </p:sp>
      <p:sp>
        <p:nvSpPr>
          <p:cNvPr id="2" name="Datumsplatzhalter 13">
            <a:extLst>
              <a:ext uri="{FF2B5EF4-FFF2-40B4-BE49-F238E27FC236}">
                <a16:creationId xmlns:a16="http://schemas.microsoft.com/office/drawing/2014/main" id="{927C203C-9AC4-3A11-179E-D21C04AE449C}"/>
              </a:ext>
            </a:extLst>
          </p:cNvPr>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3" name="Fußzeilenplatzhalter 14">
            <a:extLst>
              <a:ext uri="{FF2B5EF4-FFF2-40B4-BE49-F238E27FC236}">
                <a16:creationId xmlns:a16="http://schemas.microsoft.com/office/drawing/2014/main" id="{E4C10119-2CBB-112B-2AC4-DFD6183AEAB4}"/>
              </a:ext>
            </a:extLst>
          </p:cNvPr>
          <p:cNvSpPr>
            <a:spLocks noGrp="1"/>
          </p:cNvSpPr>
          <p:nvPr>
            <p:ph type="ftr" sz="quarter" idx="25"/>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4" name="Foliennummernplatzhalter 15">
            <a:extLst>
              <a:ext uri="{FF2B5EF4-FFF2-40B4-BE49-F238E27FC236}">
                <a16:creationId xmlns:a16="http://schemas.microsoft.com/office/drawing/2014/main" id="{179CFBC6-FE77-A8FC-410B-DB945D2D37F9}"/>
              </a:ext>
            </a:extLst>
          </p:cNvPr>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Tree>
    <p:extLst>
      <p:ext uri="{BB962C8B-B14F-4D97-AF65-F5344CB8AC3E}">
        <p14:creationId xmlns:p14="http://schemas.microsoft.com/office/powerpoint/2010/main" val="141059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8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800"/>
                                        <p:tgtEl>
                                          <p:spTgt spid="26"/>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800"/>
                                        <p:tgtEl>
                                          <p:spTgt spid="22"/>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800"/>
                                        <p:tgtEl>
                                          <p:spTgt spid="25"/>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800"/>
                                        <p:tgtEl>
                                          <p:spTgt spid="20"/>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p:tgtEl>
                                          <p:spTgt spid="21"/>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800"/>
                                        <p:tgtEl>
                                          <p:spTgt spid="23"/>
                                        </p:tgtEl>
                                      </p:cBhvr>
                                    </p:animEffect>
                                  </p:childTnLst>
                                </p:cTn>
                              </p:par>
                              <p:par>
                                <p:cTn id="26" presetID="10" presetClass="entr" presetSubtype="0" fill="hold" grpId="0" nodeType="withEffect">
                                  <p:stCondLst>
                                    <p:cond delay="8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800"/>
                                        <p:tgtEl>
                                          <p:spTgt spid="1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800"/>
                                        <p:tgtEl>
                                          <p:spTgt spid="19"/>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800"/>
                                        <p:tgtEl>
                                          <p:spTgt spid="13"/>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800"/>
                                        <p:tgtEl>
                                          <p:spTgt spid="18"/>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8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800"/>
                                        <p:tgtEl>
                                          <p:spTgt spid="14"/>
                                        </p:tgtEl>
                                      </p:cBhvr>
                                    </p:animEffect>
                                  </p:childTnLst>
                                </p:cTn>
                              </p:par>
                              <p:par>
                                <p:cTn id="44" presetID="10" presetClass="entr" presetSubtype="0" fill="hold" grpId="0" nodeType="withEffect">
                                  <p:stCondLst>
                                    <p:cond delay="9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image with title bottom">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F7346AFE-E985-92D2-06C7-B75BE71BCA42}"/>
              </a:ext>
            </a:extLst>
          </p:cNvPr>
          <p:cNvSpPr>
            <a:spLocks noGrp="1"/>
          </p:cNvSpPr>
          <p:nvPr>
            <p:ph type="pic" sz="quarter" idx="10"/>
          </p:nvPr>
        </p:nvSpPr>
        <p:spPr>
          <a:xfrm>
            <a:off x="0" y="0"/>
            <a:ext cx="12192000" cy="5836024"/>
          </a:xfrm>
          <a:prstGeom prst="rect">
            <a:avLst/>
          </a:prstGeom>
        </p:spPr>
        <p:txBody>
          <a:bodyPr/>
          <a:lstStyle/>
          <a:p>
            <a:endParaRPr lang="nb-NO"/>
          </a:p>
        </p:txBody>
      </p:sp>
      <p:sp>
        <p:nvSpPr>
          <p:cNvPr id="10" name="Plassholder for tekst 19">
            <a:extLst>
              <a:ext uri="{FF2B5EF4-FFF2-40B4-BE49-F238E27FC236}">
                <a16:creationId xmlns:a16="http://schemas.microsoft.com/office/drawing/2014/main" id="{A5F22576-6EE2-6F1D-BCEB-76166C1B4C77}"/>
              </a:ext>
            </a:extLst>
          </p:cNvPr>
          <p:cNvSpPr>
            <a:spLocks noGrp="1"/>
          </p:cNvSpPr>
          <p:nvPr>
            <p:ph type="body" sz="quarter" idx="11" hasCustomPrompt="1"/>
          </p:nvPr>
        </p:nvSpPr>
        <p:spPr>
          <a:xfrm>
            <a:off x="499110" y="6045761"/>
            <a:ext cx="11132596" cy="602925"/>
          </a:xfrm>
          <a:prstGeom prst="rect">
            <a:avLst/>
          </a:prstGeom>
        </p:spPr>
        <p:txBody>
          <a:bodyPr anchor="b"/>
          <a:lstStyle>
            <a:lvl1pPr marL="0" indent="0">
              <a:lnSpc>
                <a:spcPts val="3800"/>
              </a:lnSpc>
              <a:buNone/>
              <a:defRPr sz="3000">
                <a:solidFill>
                  <a:srgbClr val="022E33"/>
                </a:solidFill>
                <a:latin typeface="Haffer" pitchFamily="2" charset="77"/>
                <a:cs typeface="Haffer" pitchFamily="2" charset="77"/>
              </a:defRPr>
            </a:lvl1pPr>
          </a:lstStyle>
          <a:p>
            <a:pPr lvl="0"/>
            <a:r>
              <a:rPr lang="nb-NO" err="1"/>
              <a:t>Title</a:t>
            </a:r>
            <a:endParaRPr lang="nb-NO"/>
          </a:p>
        </p:txBody>
      </p:sp>
    </p:spTree>
    <p:extLst>
      <p:ext uri="{BB962C8B-B14F-4D97-AF65-F5344CB8AC3E}">
        <p14:creationId xmlns:p14="http://schemas.microsoft.com/office/powerpoint/2010/main" val="224884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bbles with title">
  <p:cSld name="1_Bubbles with title">
    <p:spTree>
      <p:nvGrpSpPr>
        <p:cNvPr id="1" name="Shape 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A6A3577-EC50-C5A7-3EE1-039DEC83DC4E}"/>
              </a:ext>
            </a:extLst>
          </p:cNvPr>
          <p:cNvGraphicFramePr>
            <a:graphicFrameLocks noChangeAspect="1"/>
          </p:cNvGraphicFramePr>
          <p:nvPr userDrawn="1">
            <p:custDataLst>
              <p:tags r:id="rId1"/>
            </p:custDataLst>
            <p:extLst>
              <p:ext uri="{D42A27DB-BD31-4B8C-83A1-F6EECF244321}">
                <p14:modId xmlns:p14="http://schemas.microsoft.com/office/powerpoint/2010/main" val="1823264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8A6A3577-EC50-C5A7-3EE1-039DEC83DC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oogle Shape;11;p11" descr="Logo, company name&#10;&#10;Description automatically generated"/>
          <p:cNvPicPr preferRelativeResize="0"/>
          <p:nvPr/>
        </p:nvPicPr>
        <p:blipFill rotWithShape="1">
          <a:blip r:embed="rId5">
            <a:alphaModFix/>
          </a:blip>
          <a:srcRect/>
          <a:stretch/>
        </p:blipFill>
        <p:spPr>
          <a:xfrm>
            <a:off x="10166528" y="221803"/>
            <a:ext cx="1838245" cy="698851"/>
          </a:xfrm>
          <a:prstGeom prst="rect">
            <a:avLst/>
          </a:prstGeom>
          <a:noFill/>
          <a:ln>
            <a:noFill/>
          </a:ln>
        </p:spPr>
      </p:pic>
      <p:sp>
        <p:nvSpPr>
          <p:cNvPr id="12" name="Google Shape;12;p11"/>
          <p:cNvSpPr/>
          <p:nvPr/>
        </p:nvSpPr>
        <p:spPr>
          <a:xfrm>
            <a:off x="10213629" y="4225941"/>
            <a:ext cx="1410946" cy="1410946"/>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3" name="Google Shape;13;p11"/>
          <p:cNvSpPr/>
          <p:nvPr/>
        </p:nvSpPr>
        <p:spPr>
          <a:xfrm>
            <a:off x="10992856" y="6120469"/>
            <a:ext cx="2627495" cy="262749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4" name="Google Shape;14;p11"/>
          <p:cNvSpPr/>
          <p:nvPr/>
        </p:nvSpPr>
        <p:spPr>
          <a:xfrm>
            <a:off x="9581953" y="5785985"/>
            <a:ext cx="1075494" cy="10754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accent2"/>
              </a:solidFill>
              <a:latin typeface="Calibri"/>
              <a:ea typeface="Calibri"/>
              <a:cs typeface="Calibri"/>
              <a:sym typeface="Calibri"/>
            </a:endParaRPr>
          </a:p>
        </p:txBody>
      </p:sp>
      <p:sp>
        <p:nvSpPr>
          <p:cNvPr id="15" name="Google Shape;15;p11"/>
          <p:cNvSpPr/>
          <p:nvPr/>
        </p:nvSpPr>
        <p:spPr>
          <a:xfrm>
            <a:off x="9139384" y="4598314"/>
            <a:ext cx="589353" cy="5892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6" name="Google Shape;16;p11"/>
          <p:cNvSpPr/>
          <p:nvPr/>
        </p:nvSpPr>
        <p:spPr>
          <a:xfrm>
            <a:off x="12040974" y="4841325"/>
            <a:ext cx="926887" cy="92688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1386899" y="3221066"/>
            <a:ext cx="897633" cy="897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8" name="Google Shape;18;p11"/>
          <p:cNvSpPr/>
          <p:nvPr/>
        </p:nvSpPr>
        <p:spPr>
          <a:xfrm>
            <a:off x="10101492" y="3581708"/>
            <a:ext cx="326231" cy="32618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9" name="Google Shape;19;p11"/>
          <p:cNvSpPr/>
          <p:nvPr/>
        </p:nvSpPr>
        <p:spPr>
          <a:xfrm>
            <a:off x="824618" y="1344421"/>
            <a:ext cx="589353" cy="5892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0" name="Google Shape;20;p11"/>
          <p:cNvSpPr/>
          <p:nvPr/>
        </p:nvSpPr>
        <p:spPr>
          <a:xfrm>
            <a:off x="-1082877" y="-1291957"/>
            <a:ext cx="2627495" cy="262749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1" name="Google Shape;21;p11"/>
          <p:cNvSpPr/>
          <p:nvPr/>
        </p:nvSpPr>
        <p:spPr>
          <a:xfrm>
            <a:off x="774206" y="2229942"/>
            <a:ext cx="1075494" cy="10754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accent2"/>
              </a:solidFill>
              <a:latin typeface="Calibri"/>
              <a:ea typeface="Calibri"/>
              <a:cs typeface="Calibri"/>
              <a:sym typeface="Calibri"/>
            </a:endParaRPr>
          </a:p>
        </p:txBody>
      </p:sp>
      <p:sp>
        <p:nvSpPr>
          <p:cNvPr id="22" name="Google Shape;22;p11"/>
          <p:cNvSpPr/>
          <p:nvPr/>
        </p:nvSpPr>
        <p:spPr>
          <a:xfrm>
            <a:off x="1849700" y="-304979"/>
            <a:ext cx="926887" cy="92688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3" name="Google Shape;23;p11"/>
          <p:cNvSpPr/>
          <p:nvPr/>
        </p:nvSpPr>
        <p:spPr>
          <a:xfrm>
            <a:off x="1931262" y="907256"/>
            <a:ext cx="1463817" cy="14635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4" name="Google Shape;24;p11"/>
          <p:cNvSpPr/>
          <p:nvPr/>
        </p:nvSpPr>
        <p:spPr>
          <a:xfrm>
            <a:off x="-690862" y="1761272"/>
            <a:ext cx="897633" cy="897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5" name="Google Shape;25;p11"/>
          <p:cNvSpPr/>
          <p:nvPr/>
        </p:nvSpPr>
        <p:spPr>
          <a:xfrm>
            <a:off x="2263805" y="2609839"/>
            <a:ext cx="326231" cy="32618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6" name="Google Shape;26;p11"/>
          <p:cNvSpPr/>
          <p:nvPr/>
        </p:nvSpPr>
        <p:spPr>
          <a:xfrm>
            <a:off x="-573649" y="-1619368"/>
            <a:ext cx="13676244" cy="167772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7" name="Google Shape;27;p11"/>
          <p:cNvSpPr/>
          <p:nvPr/>
        </p:nvSpPr>
        <p:spPr>
          <a:xfrm>
            <a:off x="-2297547" y="-1224501"/>
            <a:ext cx="2282024" cy="48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8" name="Google Shape;28;p11"/>
          <p:cNvSpPr/>
          <p:nvPr/>
        </p:nvSpPr>
        <p:spPr>
          <a:xfrm>
            <a:off x="12203817" y="1367625"/>
            <a:ext cx="2282024" cy="701305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9" name="Google Shape;29;p11"/>
          <p:cNvSpPr/>
          <p:nvPr/>
        </p:nvSpPr>
        <p:spPr>
          <a:xfrm>
            <a:off x="-327159" y="6855730"/>
            <a:ext cx="13676244" cy="167772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30" name="Google Shape;30;p11"/>
          <p:cNvSpPr txBox="1">
            <a:spLocks noGrp="1"/>
          </p:cNvSpPr>
          <p:nvPr>
            <p:ph type="body" idx="1"/>
          </p:nvPr>
        </p:nvSpPr>
        <p:spPr>
          <a:xfrm>
            <a:off x="902564" y="4321572"/>
            <a:ext cx="8471189" cy="1700081"/>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GB"/>
          </a:p>
        </p:txBody>
      </p:sp>
    </p:spTree>
    <p:extLst>
      <p:ext uri="{BB962C8B-B14F-4D97-AF65-F5344CB8AC3E}">
        <p14:creationId xmlns:p14="http://schemas.microsoft.com/office/powerpoint/2010/main" val="105091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8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800"/>
                                        <p:tgtEl>
                                          <p:spTgt spid="25"/>
                                        </p:tgtEl>
                                      </p:cBhvr>
                                    </p:animEffect>
                                  </p:childTnLst>
                                </p:cTn>
                              </p:par>
                              <p:par>
                                <p:cTn id="11" presetID="10" presetClass="entr" presetSubtype="0" fill="hold" nodeType="withEffect">
                                  <p:stCondLst>
                                    <p:cond delay="8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800"/>
                                        <p:tgtEl>
                                          <p:spTgt spid="21"/>
                                        </p:tgtEl>
                                      </p:cBhvr>
                                    </p:animEffect>
                                  </p:childTnLst>
                                </p:cTn>
                              </p:par>
                              <p:par>
                                <p:cTn id="14" presetID="10" presetClass="entr" presetSubtype="0" fill="hold" nodeType="withEffect">
                                  <p:stCondLst>
                                    <p:cond delay="3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p:tgtEl>
                                          <p:spTgt spid="24"/>
                                        </p:tgtEl>
                                      </p:cBhvr>
                                    </p:animEffect>
                                  </p:childTnLst>
                                </p:cTn>
                              </p:par>
                              <p:par>
                                <p:cTn id="17" presetID="10" presetClass="entr" presetSubtype="0"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800"/>
                                        <p:tgtEl>
                                          <p:spTgt spid="19"/>
                                        </p:tgtEl>
                                      </p:cBhvr>
                                    </p:animEffect>
                                  </p:childTnLst>
                                </p:cTn>
                              </p:par>
                              <p:par>
                                <p:cTn id="20" presetID="10" presetClass="entr" presetSubtype="0"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800"/>
                                        <p:tgtEl>
                                          <p:spTgt spid="20"/>
                                        </p:tgtEl>
                                      </p:cBhvr>
                                    </p:animEffect>
                                  </p:childTnLst>
                                </p:cTn>
                              </p:par>
                              <p:par>
                                <p:cTn id="23" presetID="10" presetClass="entr" presetSubtype="0" fill="hold" nodeType="withEffect">
                                  <p:stCondLst>
                                    <p:cond delay="12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800"/>
                                        <p:tgtEl>
                                          <p:spTgt spid="22"/>
                                        </p:tgtEl>
                                      </p:cBhvr>
                                    </p:animEffect>
                                  </p:childTnLst>
                                </p:cTn>
                              </p:par>
                              <p:par>
                                <p:cTn id="26" presetID="10" presetClass="entr" presetSubtype="0" fill="hold" nodeType="withEffect">
                                  <p:stCondLst>
                                    <p:cond delay="8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800"/>
                                        <p:tgtEl>
                                          <p:spTgt spid="15"/>
                                        </p:tgtEl>
                                      </p:cBhvr>
                                    </p:animEffect>
                                  </p:childTnLst>
                                </p:cTn>
                              </p:par>
                              <p:par>
                                <p:cTn id="29" presetID="10" presetClass="entr" presetSubtype="0"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800"/>
                                        <p:tgtEl>
                                          <p:spTgt spid="18"/>
                                        </p:tgtEl>
                                      </p:cBhvr>
                                    </p:animEffect>
                                  </p:childTnLst>
                                </p:cTn>
                              </p:par>
                              <p:par>
                                <p:cTn id="32" presetID="10" presetClass="entr" presetSubtype="0" fill="hold" nodeType="withEffect">
                                  <p:stCondLst>
                                    <p:cond delay="3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800"/>
                                        <p:tgtEl>
                                          <p:spTgt spid="12"/>
                                        </p:tgtEl>
                                      </p:cBhvr>
                                    </p:animEffect>
                                  </p:childTnLst>
                                </p:cTn>
                              </p:par>
                              <p:par>
                                <p:cTn id="35" presetID="10" presetClass="entr" presetSubtype="0" fill="hold" nodeType="withEffect">
                                  <p:stCondLst>
                                    <p:cond delay="7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800"/>
                                        <p:tgtEl>
                                          <p:spTgt spid="17"/>
                                        </p:tgtEl>
                                      </p:cBhvr>
                                    </p:animEffect>
                                  </p:childTnLst>
                                </p:cTn>
                              </p:par>
                              <p:par>
                                <p:cTn id="38" presetID="10" presetClass="entr" presetSubtype="0" fill="hold" nodeType="withEffect">
                                  <p:stCondLst>
                                    <p:cond delay="2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8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0"/>
                                        <p:tgtEl>
                                          <p:spTgt spid="13"/>
                                        </p:tgtEl>
                                      </p:cBhvr>
                                    </p:animEffect>
                                  </p:childTnLst>
                                </p:cTn>
                              </p:par>
                              <p:par>
                                <p:cTn id="44" presetID="10" presetClass="entr" presetSubtype="0" fill="hold" nodeType="withEffect">
                                  <p:stCondLst>
                                    <p:cond delay="9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el, Inhalt, Zwischenueberschrift">
    <p:spTree>
      <p:nvGrpSpPr>
        <p:cNvPr id="1" name=""/>
        <p:cNvGrpSpPr/>
        <p:nvPr/>
      </p:nvGrpSpPr>
      <p:grpSpPr>
        <a:xfrm>
          <a:off x="0" y="0"/>
          <a:ext cx="0" cy="0"/>
          <a:chOff x="0" y="0"/>
          <a:chExt cx="0" cy="0"/>
        </a:xfrm>
      </p:grpSpPr>
      <p:sp>
        <p:nvSpPr>
          <p:cNvPr id="6" name="Rechteck 5"/>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719667" y="1988502"/>
            <a:ext cx="3360000" cy="4176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p:nvPr>
        </p:nvSpPr>
        <p:spPr>
          <a:xfrm>
            <a:off x="719693"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Textmasterformat bearbeiten</a:t>
            </a:r>
          </a:p>
        </p:txBody>
      </p:sp>
      <p:sp>
        <p:nvSpPr>
          <p:cNvPr id="14" name="Inhaltsplatzhalter 4"/>
          <p:cNvSpPr>
            <a:spLocks noGrp="1"/>
          </p:cNvSpPr>
          <p:nvPr>
            <p:ph sz="quarter" idx="21"/>
          </p:nvPr>
        </p:nvSpPr>
        <p:spPr>
          <a:xfrm>
            <a:off x="4409624" y="1988502"/>
            <a:ext cx="3360000" cy="4176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3"/>
          <p:cNvSpPr>
            <a:spLocks noGrp="1"/>
          </p:cNvSpPr>
          <p:nvPr>
            <p:ph type="body" sz="quarter" idx="22"/>
          </p:nvPr>
        </p:nvSpPr>
        <p:spPr>
          <a:xfrm>
            <a:off x="4409651"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Textmasterformat bearbeiten</a:t>
            </a:r>
          </a:p>
        </p:txBody>
      </p:sp>
      <p:sp>
        <p:nvSpPr>
          <p:cNvPr id="16" name="Inhaltsplatzhalter 4"/>
          <p:cNvSpPr>
            <a:spLocks noGrp="1"/>
          </p:cNvSpPr>
          <p:nvPr>
            <p:ph sz="quarter" idx="23"/>
          </p:nvPr>
        </p:nvSpPr>
        <p:spPr>
          <a:xfrm>
            <a:off x="8112224" y="1988502"/>
            <a:ext cx="3360000" cy="4176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Textplatzhalter 3"/>
          <p:cNvSpPr>
            <a:spLocks noGrp="1"/>
          </p:cNvSpPr>
          <p:nvPr>
            <p:ph type="body" sz="quarter" idx="24"/>
          </p:nvPr>
        </p:nvSpPr>
        <p:spPr>
          <a:xfrm>
            <a:off x="8112251"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Textmasterformat bearbeiten</a:t>
            </a:r>
          </a:p>
        </p:txBody>
      </p:sp>
      <p:pic>
        <p:nvPicPr>
          <p:cNvPr id="18"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20" name="Fußzeilenplatzhalter 14"/>
          <p:cNvSpPr>
            <a:spLocks noGrp="1"/>
          </p:cNvSpPr>
          <p:nvPr>
            <p:ph type="ftr" sz="quarter" idx="25"/>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21"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23" name="Rechteck 22"/>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24"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557038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3"/>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Rechteck 4"/>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7"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19" name="Inhaltsplatzhalter 4"/>
          <p:cNvSpPr>
            <a:spLocks noGrp="1"/>
          </p:cNvSpPr>
          <p:nvPr>
            <p:ph sz="quarter" idx="15"/>
          </p:nvPr>
        </p:nvSpPr>
        <p:spPr>
          <a:xfrm>
            <a:off x="719667" y="1628775"/>
            <a:ext cx="10752667" cy="453677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9" name="Fußzeilenplatzhalter 14"/>
          <p:cNvSpPr>
            <a:spLocks noGrp="1"/>
          </p:cNvSpPr>
          <p:nvPr>
            <p:ph type="ftr" sz="quarter" idx="17"/>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10"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dirty="0"/>
          </a:p>
        </p:txBody>
      </p:sp>
      <p:sp>
        <p:nvSpPr>
          <p:cNvPr id="11" name="Rechteck 10"/>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3"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102238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Inhalt, Zwischenueberschrift">
    <p:spTree>
      <p:nvGrpSpPr>
        <p:cNvPr id="1" name=""/>
        <p:cNvGrpSpPr/>
        <p:nvPr/>
      </p:nvGrpSpPr>
      <p:grpSpPr>
        <a:xfrm>
          <a:off x="0" y="0"/>
          <a:ext cx="0" cy="0"/>
          <a:chOff x="0" y="0"/>
          <a:chExt cx="0" cy="0"/>
        </a:xfrm>
      </p:grpSpPr>
      <p:sp>
        <p:nvSpPr>
          <p:cNvPr id="6" name="Rechteck 5"/>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719668" y="1988840"/>
            <a:ext cx="10752667" cy="417701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p:nvPr>
        </p:nvSpPr>
        <p:spPr>
          <a:xfrm>
            <a:off x="719695" y="1629138"/>
            <a:ext cx="1075264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Textmasterformat bearbeiten</a:t>
            </a:r>
          </a:p>
        </p:txBody>
      </p:sp>
      <p:pic>
        <p:nvPicPr>
          <p:cNvPr id="14"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16" name="Fußzeilenplatzhalter 14"/>
          <p:cNvSpPr>
            <a:spLocks noGrp="1"/>
          </p:cNvSpPr>
          <p:nvPr>
            <p:ph type="ftr" sz="quarter" idx="18"/>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17" name="Foliennummernplatzhalter 15"/>
          <p:cNvSpPr>
            <a:spLocks noGrp="1"/>
          </p:cNvSpPr>
          <p:nvPr>
            <p:ph type="sldNum" sz="quarter" idx="19"/>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18" name="Rechteck 17"/>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20" name="Textplatzhalter 2"/>
          <p:cNvSpPr>
            <a:spLocks noGrp="1"/>
          </p:cNvSpPr>
          <p:nvPr>
            <p:ph type="body" sz="quarter" idx="20"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288327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kein Inhalt">
    <p:spTree>
      <p:nvGrpSpPr>
        <p:cNvPr id="1" name=""/>
        <p:cNvGrpSpPr/>
        <p:nvPr/>
      </p:nvGrpSpPr>
      <p:grpSpPr>
        <a:xfrm>
          <a:off x="0" y="0"/>
          <a:ext cx="0" cy="0"/>
          <a:chOff x="0" y="0"/>
          <a:chExt cx="0" cy="0"/>
        </a:xfrm>
      </p:grpSpPr>
      <p:sp>
        <p:nvSpPr>
          <p:cNvPr id="17" name="Rechteck 16"/>
          <p:cNvSpPr/>
          <p:nvPr userDrawn="1"/>
        </p:nvSpPr>
        <p:spPr>
          <a:xfrm flipV="1">
            <a:off x="0" y="539673"/>
            <a:ext cx="12192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Datumsplatzhalter 13"/>
          <p:cNvSpPr>
            <a:spLocks noGrp="1"/>
          </p:cNvSpPr>
          <p:nvPr>
            <p:ph type="dt" sz="half" idx="10"/>
          </p:nvPr>
        </p:nvSpPr>
        <p:spPr>
          <a:xfrm>
            <a:off x="565482" y="6356351"/>
            <a:ext cx="1069909" cy="365125"/>
          </a:xfrm>
          <a:prstGeom prst="rect">
            <a:avLst/>
          </a:prstGeom>
        </p:spPr>
        <p:txBody>
          <a:bodyPr/>
          <a:lstStyle>
            <a:lvl1pPr>
              <a:defRPr sz="950">
                <a:solidFill>
                  <a:schemeClr val="bg1">
                    <a:lumMod val="50000"/>
                  </a:schemeClr>
                </a:solidFill>
                <a:latin typeface="+mn-lt"/>
              </a:defRPr>
            </a:lvl1pPr>
          </a:lstStyle>
          <a:p>
            <a:r>
              <a:rPr lang="de-DE"/>
              <a:t>18.09.2024</a:t>
            </a:r>
            <a:endParaRPr lang="de-DE" dirty="0"/>
          </a:p>
        </p:txBody>
      </p:sp>
      <p:sp>
        <p:nvSpPr>
          <p:cNvPr id="15" name="Fußzeilenplatzhalter 14"/>
          <p:cNvSpPr>
            <a:spLocks noGrp="1"/>
          </p:cNvSpPr>
          <p:nvPr>
            <p:ph type="ftr" sz="quarter" idx="11"/>
          </p:nvPr>
        </p:nvSpPr>
        <p:spPr>
          <a:xfrm>
            <a:off x="2400000" y="6356351"/>
            <a:ext cx="7392000" cy="365125"/>
          </a:xfrm>
          <a:prstGeom prst="rect">
            <a:avLst/>
          </a:prstGeom>
        </p:spPr>
        <p:txBody>
          <a:bodyPr/>
          <a:lstStyle>
            <a:lvl1pPr algn="ctr">
              <a:defRPr sz="950">
                <a:solidFill>
                  <a:schemeClr val="bg1">
                    <a:lumMod val="50000"/>
                  </a:schemeClr>
                </a:solidFill>
                <a:latin typeface="+mn-lt"/>
              </a:defRPr>
            </a:lvl1pPr>
          </a:lstStyle>
          <a:p>
            <a:r>
              <a:rPr lang="en-US"/>
              <a:t>© 2024 Energy Brainpool GmbH &amp; Co. KG</a:t>
            </a:r>
            <a:endParaRPr lang="de-DE" dirty="0"/>
          </a:p>
        </p:txBody>
      </p:sp>
      <p:sp>
        <p:nvSpPr>
          <p:cNvPr id="16" name="Foliennummernplatzhalter 15"/>
          <p:cNvSpPr>
            <a:spLocks noGrp="1"/>
          </p:cNvSpPr>
          <p:nvPr>
            <p:ph type="sldNum" sz="quarter" idx="12"/>
          </p:nvPr>
        </p:nvSpPr>
        <p:spPr>
          <a:xfrm>
            <a:off x="10992543" y="6356351"/>
            <a:ext cx="602556" cy="365125"/>
          </a:xfrm>
          <a:prstGeom prst="rect">
            <a:avLst/>
          </a:prstGeom>
        </p:spPr>
        <p:txBody>
          <a:bodyPr/>
          <a:lstStyle>
            <a:lvl1pPr>
              <a:defRPr sz="950">
                <a:solidFill>
                  <a:schemeClr val="bg1">
                    <a:lumMod val="50000"/>
                  </a:schemeClr>
                </a:solidFill>
                <a:latin typeface="+mn-lt"/>
              </a:defRPr>
            </a:lvl1pPr>
          </a:lstStyle>
          <a:p>
            <a:fld id="{B7F6052C-4AB4-4EAD-9E30-9753CD4E3464}" type="slidenum">
              <a:rPr lang="de-DE" smtClean="0"/>
              <a:pPr/>
              <a:t>‹#›</a:t>
            </a:fld>
            <a:endParaRPr lang="de-DE"/>
          </a:p>
        </p:txBody>
      </p:sp>
      <p:sp>
        <p:nvSpPr>
          <p:cNvPr id="18" name="Rechteck 17"/>
          <p:cNvSpPr/>
          <p:nvPr userDrawn="1"/>
        </p:nvSpPr>
        <p:spPr>
          <a:xfrm>
            <a:off x="0" y="503675"/>
            <a:ext cx="12192000" cy="3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platzhalter 1"/>
          <p:cNvSpPr>
            <a:spLocks noGrp="1"/>
          </p:cNvSpPr>
          <p:nvPr>
            <p:ph type="title"/>
          </p:nvPr>
        </p:nvSpPr>
        <p:spPr bwMode="auto">
          <a:xfrm>
            <a:off x="573563" y="692696"/>
            <a:ext cx="11042704"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DE" altLang="de-DE" dirty="0"/>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4944" y="97582"/>
            <a:ext cx="2400000" cy="316800"/>
          </a:xfrm>
          <a:prstGeom prst="rect">
            <a:avLst/>
          </a:prstGeom>
        </p:spPr>
      </p:pic>
      <p:sp>
        <p:nvSpPr>
          <p:cNvPr id="21" name="Rechteck 20"/>
          <p:cNvSpPr/>
          <p:nvPr userDrawn="1"/>
        </p:nvSpPr>
        <p:spPr>
          <a:xfrm rot="16200000" flipH="1">
            <a:off x="6080715" y="824738"/>
            <a:ext cx="18000" cy="11040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chemeClr val="bg1">
                  <a:lumMod val="50000"/>
                </a:schemeClr>
              </a:solidFill>
              <a:latin typeface="+mn-lt"/>
            </a:endParaRPr>
          </a:p>
        </p:txBody>
      </p:sp>
    </p:spTree>
    <p:extLst>
      <p:ext uri="{BB962C8B-B14F-4D97-AF65-F5344CB8AC3E}">
        <p14:creationId xmlns:p14="http://schemas.microsoft.com/office/powerpoint/2010/main" val="2878186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el-kein Inhalt">
    <p:spTree>
      <p:nvGrpSpPr>
        <p:cNvPr id="1" name=""/>
        <p:cNvGrpSpPr/>
        <p:nvPr/>
      </p:nvGrpSpPr>
      <p:grpSpPr>
        <a:xfrm>
          <a:off x="0" y="0"/>
          <a:ext cx="0" cy="0"/>
          <a:chOff x="0" y="0"/>
          <a:chExt cx="0" cy="0"/>
        </a:xfrm>
      </p:grpSpPr>
      <p:sp>
        <p:nvSpPr>
          <p:cNvPr id="3" name="Rechteck 2"/>
          <p:cNvSpPr/>
          <p:nvPr/>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4" name="Rechteck 3"/>
          <p:cNvSpPr/>
          <p:nvPr/>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12"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11"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13" name="Fußzeilenplatzhalter 14"/>
          <p:cNvSpPr>
            <a:spLocks noGrp="1"/>
          </p:cNvSpPr>
          <p:nvPr>
            <p:ph type="ftr" sz="quarter" idx="17"/>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14"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15" name="Rechteck 14"/>
          <p:cNvSpPr/>
          <p:nvPr/>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16"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3566" y="112320"/>
            <a:ext cx="2469809" cy="310023"/>
          </a:xfrm>
          <a:prstGeom prst="rect">
            <a:avLst/>
          </a:prstGeom>
        </p:spPr>
      </p:pic>
    </p:spTree>
    <p:extLst>
      <p:ext uri="{BB962C8B-B14F-4D97-AF65-F5344CB8AC3E}">
        <p14:creationId xmlns:p14="http://schemas.microsoft.com/office/powerpoint/2010/main" val="465548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el, Inhalt, Zwischenueberschrift">
    <p:spTree>
      <p:nvGrpSpPr>
        <p:cNvPr id="1" name=""/>
        <p:cNvGrpSpPr/>
        <p:nvPr/>
      </p:nvGrpSpPr>
      <p:grpSpPr>
        <a:xfrm>
          <a:off x="0" y="0"/>
          <a:ext cx="0" cy="0"/>
          <a:chOff x="0" y="0"/>
          <a:chExt cx="0" cy="0"/>
        </a:xfrm>
      </p:grpSpPr>
      <p:sp>
        <p:nvSpPr>
          <p:cNvPr id="17" name="Rechteck 16"/>
          <p:cNvSpPr/>
          <p:nvPr userDrawn="1"/>
        </p:nvSpPr>
        <p:spPr>
          <a:xfrm flipV="1">
            <a:off x="0" y="539673"/>
            <a:ext cx="12192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Datumsplatzhalter 13"/>
          <p:cNvSpPr>
            <a:spLocks noGrp="1"/>
          </p:cNvSpPr>
          <p:nvPr>
            <p:ph type="dt" sz="half" idx="10"/>
          </p:nvPr>
        </p:nvSpPr>
        <p:spPr>
          <a:xfrm>
            <a:off x="565482" y="6356351"/>
            <a:ext cx="1069909" cy="365125"/>
          </a:xfrm>
          <a:prstGeom prst="rect">
            <a:avLst/>
          </a:prstGeom>
        </p:spPr>
        <p:txBody>
          <a:bodyPr/>
          <a:lstStyle>
            <a:lvl1pPr>
              <a:defRPr sz="950">
                <a:solidFill>
                  <a:schemeClr val="bg1">
                    <a:lumMod val="50000"/>
                  </a:schemeClr>
                </a:solidFill>
                <a:latin typeface="+mn-lt"/>
              </a:defRPr>
            </a:lvl1pPr>
          </a:lstStyle>
          <a:p>
            <a:r>
              <a:rPr lang="de-DE"/>
              <a:t>18.09.2024</a:t>
            </a:r>
            <a:endParaRPr lang="de-DE" dirty="0"/>
          </a:p>
        </p:txBody>
      </p:sp>
      <p:sp>
        <p:nvSpPr>
          <p:cNvPr id="15" name="Fußzeilenplatzhalter 14"/>
          <p:cNvSpPr>
            <a:spLocks noGrp="1"/>
          </p:cNvSpPr>
          <p:nvPr>
            <p:ph type="ftr" sz="quarter" idx="11"/>
          </p:nvPr>
        </p:nvSpPr>
        <p:spPr>
          <a:xfrm>
            <a:off x="2399590" y="6356351"/>
            <a:ext cx="7392821" cy="365125"/>
          </a:xfrm>
          <a:prstGeom prst="rect">
            <a:avLst/>
          </a:prstGeom>
        </p:spPr>
        <p:txBody>
          <a:bodyPr/>
          <a:lstStyle>
            <a:lvl1pPr algn="ctr">
              <a:defRPr sz="950">
                <a:solidFill>
                  <a:schemeClr val="bg1">
                    <a:lumMod val="50000"/>
                  </a:schemeClr>
                </a:solidFill>
                <a:latin typeface="+mn-lt"/>
              </a:defRPr>
            </a:lvl1pPr>
          </a:lstStyle>
          <a:p>
            <a:r>
              <a:rPr lang="en-US"/>
              <a:t>© 2024 Energy Brainpool GmbH &amp; Co. KG</a:t>
            </a:r>
            <a:endParaRPr lang="de-DE" dirty="0"/>
          </a:p>
        </p:txBody>
      </p:sp>
      <p:sp>
        <p:nvSpPr>
          <p:cNvPr id="16" name="Foliennummernplatzhalter 15"/>
          <p:cNvSpPr>
            <a:spLocks noGrp="1"/>
          </p:cNvSpPr>
          <p:nvPr>
            <p:ph type="sldNum" sz="quarter" idx="12"/>
          </p:nvPr>
        </p:nvSpPr>
        <p:spPr>
          <a:xfrm>
            <a:off x="10992543" y="6356351"/>
            <a:ext cx="602556" cy="365125"/>
          </a:xfrm>
          <a:prstGeom prst="rect">
            <a:avLst/>
          </a:prstGeom>
        </p:spPr>
        <p:txBody>
          <a:bodyPr/>
          <a:lstStyle>
            <a:lvl1pPr>
              <a:defRPr sz="950">
                <a:solidFill>
                  <a:schemeClr val="bg1">
                    <a:lumMod val="50000"/>
                  </a:schemeClr>
                </a:solidFill>
                <a:latin typeface="+mn-lt"/>
              </a:defRPr>
            </a:lvl1pPr>
          </a:lstStyle>
          <a:p>
            <a:fld id="{B7F6052C-4AB4-4EAD-9E30-9753CD4E3464}" type="slidenum">
              <a:rPr lang="de-DE" smtClean="0"/>
              <a:pPr/>
              <a:t>‹#›</a:t>
            </a:fld>
            <a:endParaRPr lang="de-DE"/>
          </a:p>
        </p:txBody>
      </p:sp>
      <p:sp>
        <p:nvSpPr>
          <p:cNvPr id="18" name="Rechteck 17"/>
          <p:cNvSpPr/>
          <p:nvPr userDrawn="1"/>
        </p:nvSpPr>
        <p:spPr>
          <a:xfrm>
            <a:off x="0" y="503675"/>
            <a:ext cx="12192000" cy="3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Titelplatzhalter 1"/>
          <p:cNvSpPr>
            <a:spLocks noGrp="1"/>
          </p:cNvSpPr>
          <p:nvPr>
            <p:ph type="title"/>
          </p:nvPr>
        </p:nvSpPr>
        <p:spPr bwMode="auto">
          <a:xfrm>
            <a:off x="573563" y="692696"/>
            <a:ext cx="11040149"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573585" y="1988840"/>
            <a:ext cx="11042649" cy="4176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hasCustomPrompt="1"/>
          </p:nvPr>
        </p:nvSpPr>
        <p:spPr>
          <a:xfrm>
            <a:off x="573584" y="1629138"/>
            <a:ext cx="110448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85750" indent="-285750">
              <a:buNone/>
              <a:defRPr lang="de-DE" dirty="0">
                <a:solidFill>
                  <a:schemeClr val="bg1"/>
                </a:solidFill>
              </a:defRPr>
            </a:lvl1pPr>
          </a:lstStyle>
          <a:p>
            <a:pPr marL="0" lvl="0" indent="0">
              <a:spcBef>
                <a:spcPts val="400"/>
              </a:spcBef>
              <a:spcAft>
                <a:spcPts val="100"/>
              </a:spcAft>
            </a:pPr>
            <a:r>
              <a:rPr lang="de-DE" dirty="0"/>
              <a:t>Zwischenüberschrift</a:t>
            </a:r>
          </a:p>
        </p:txBody>
      </p:sp>
      <p:pic>
        <p:nvPicPr>
          <p:cNvPr id="24" name="Grafik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4944" y="97582"/>
            <a:ext cx="2400000" cy="316800"/>
          </a:xfrm>
          <a:prstGeom prst="rect">
            <a:avLst/>
          </a:prstGeom>
        </p:spPr>
      </p:pic>
      <p:sp>
        <p:nvSpPr>
          <p:cNvPr id="26" name="Rechteck 25"/>
          <p:cNvSpPr/>
          <p:nvPr userDrawn="1"/>
        </p:nvSpPr>
        <p:spPr>
          <a:xfrm rot="16200000" flipH="1">
            <a:off x="6080715" y="824738"/>
            <a:ext cx="18000" cy="11040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chemeClr val="bg1">
                  <a:lumMod val="50000"/>
                </a:schemeClr>
              </a:solidFill>
              <a:latin typeface="+mn-lt"/>
            </a:endParaRPr>
          </a:p>
        </p:txBody>
      </p:sp>
    </p:spTree>
    <p:extLst>
      <p:ext uri="{BB962C8B-B14F-4D97-AF65-F5344CB8AC3E}">
        <p14:creationId xmlns:p14="http://schemas.microsoft.com/office/powerpoint/2010/main" val="131852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el, Inhalt, Zwischenueberschrift">
    <p:spTree>
      <p:nvGrpSpPr>
        <p:cNvPr id="1" name=""/>
        <p:cNvGrpSpPr/>
        <p:nvPr/>
      </p:nvGrpSpPr>
      <p:grpSpPr>
        <a:xfrm>
          <a:off x="0" y="0"/>
          <a:ext cx="0" cy="0"/>
          <a:chOff x="0" y="0"/>
          <a:chExt cx="0" cy="0"/>
        </a:xfrm>
      </p:grpSpPr>
      <p:sp>
        <p:nvSpPr>
          <p:cNvPr id="6" name="Rechteck 5"/>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7" name="Rechteck 6"/>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13" name="Titelplatzhalter 1"/>
          <p:cNvSpPr>
            <a:spLocks noGrp="1"/>
          </p:cNvSpPr>
          <p:nvPr>
            <p:ph type="title"/>
          </p:nvPr>
        </p:nvSpPr>
        <p:spPr bwMode="auto">
          <a:xfrm>
            <a:off x="720480" y="692696"/>
            <a:ext cx="10751853"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719668" y="1988840"/>
            <a:ext cx="5280323" cy="4176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p:nvPr>
        </p:nvSpPr>
        <p:spPr>
          <a:xfrm>
            <a:off x="719694" y="1629138"/>
            <a:ext cx="5281351"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Formatvorlagen des Textmasters bearbeiten</a:t>
            </a:r>
          </a:p>
        </p:txBody>
      </p:sp>
      <p:sp>
        <p:nvSpPr>
          <p:cNvPr id="14" name="Inhaltsplatzhalter 4"/>
          <p:cNvSpPr>
            <a:spLocks noGrp="1"/>
          </p:cNvSpPr>
          <p:nvPr>
            <p:ph sz="quarter" idx="21"/>
          </p:nvPr>
        </p:nvSpPr>
        <p:spPr>
          <a:xfrm>
            <a:off x="6192011" y="1988502"/>
            <a:ext cx="5280323" cy="4176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3"/>
          <p:cNvSpPr>
            <a:spLocks noGrp="1"/>
          </p:cNvSpPr>
          <p:nvPr>
            <p:ph type="body" sz="quarter" idx="22"/>
          </p:nvPr>
        </p:nvSpPr>
        <p:spPr>
          <a:xfrm>
            <a:off x="6192037" y="1628800"/>
            <a:ext cx="5281351"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Formatvorlagen des Textmasters bearbeiten</a:t>
            </a:r>
          </a:p>
        </p:txBody>
      </p:sp>
      <p:sp>
        <p:nvSpPr>
          <p:cNvPr id="17"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18" name="Fußzeilenplatzhalter 14"/>
          <p:cNvSpPr>
            <a:spLocks noGrp="1"/>
          </p:cNvSpPr>
          <p:nvPr>
            <p:ph type="ftr" sz="quarter" idx="23"/>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19"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20" name="Rechteck 19"/>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21"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87710" y="124776"/>
            <a:ext cx="2469809" cy="310023"/>
          </a:xfrm>
          <a:prstGeom prst="rect">
            <a:avLst/>
          </a:prstGeom>
        </p:spPr>
      </p:pic>
    </p:spTree>
    <p:extLst>
      <p:ext uri="{BB962C8B-B14F-4D97-AF65-F5344CB8AC3E}">
        <p14:creationId xmlns:p14="http://schemas.microsoft.com/office/powerpoint/2010/main" val="411571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 bullets + bubble images/color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0"/>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4" name="Ellipse 13">
            <a:extLst>
              <a:ext uri="{FF2B5EF4-FFF2-40B4-BE49-F238E27FC236}">
                <a16:creationId xmlns:a16="http://schemas.microsoft.com/office/drawing/2014/main" id="{B2716FA1-1FCB-5FEF-5208-E8F88210A68C}"/>
              </a:ext>
            </a:extLst>
          </p:cNvPr>
          <p:cNvSpPr/>
          <p:nvPr userDrawn="1"/>
        </p:nvSpPr>
        <p:spPr>
          <a:xfrm>
            <a:off x="8101603" y="2217210"/>
            <a:ext cx="720000" cy="7198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303325B3-5EA7-7464-CDEC-FADEF471E278}"/>
              </a:ext>
            </a:extLst>
          </p:cNvPr>
          <p:cNvSpPr/>
          <p:nvPr userDrawn="1"/>
        </p:nvSpPr>
        <p:spPr>
          <a:xfrm>
            <a:off x="10589821" y="4133056"/>
            <a:ext cx="1249200" cy="124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692BD8C2-16A8-F895-8F27-82FC86A11431}"/>
              </a:ext>
            </a:extLst>
          </p:cNvPr>
          <p:cNvSpPr/>
          <p:nvPr userDrawn="1"/>
        </p:nvSpPr>
        <p:spPr>
          <a:xfrm>
            <a:off x="9625603" y="-798977"/>
            <a:ext cx="1249200" cy="124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A3045E08-DDB0-1AC0-6D04-FE478D06F6EF}"/>
              </a:ext>
            </a:extLst>
          </p:cNvPr>
          <p:cNvSpPr/>
          <p:nvPr userDrawn="1"/>
        </p:nvSpPr>
        <p:spPr>
          <a:xfrm>
            <a:off x="10602505" y="6252359"/>
            <a:ext cx="1862137" cy="18621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sp>
        <p:nvSpPr>
          <p:cNvPr id="9" name="Plassholder for tekst 5">
            <a:extLst>
              <a:ext uri="{FF2B5EF4-FFF2-40B4-BE49-F238E27FC236}">
                <a16:creationId xmlns:a16="http://schemas.microsoft.com/office/drawing/2014/main" id="{6F3A3404-E977-CFD6-FA6A-A931DD626D42}"/>
              </a:ext>
            </a:extLst>
          </p:cNvPr>
          <p:cNvSpPr>
            <a:spLocks noGrp="1"/>
          </p:cNvSpPr>
          <p:nvPr>
            <p:ph type="body" sz="quarter" idx="16" hasCustomPrompt="1"/>
          </p:nvPr>
        </p:nvSpPr>
        <p:spPr>
          <a:xfrm>
            <a:off x="959978" y="2072789"/>
            <a:ext cx="61642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0" name="Picture 4" descr="Icon&#10;&#10;Description automatically generated">
            <a:extLst>
              <a:ext uri="{FF2B5EF4-FFF2-40B4-BE49-F238E27FC236}">
                <a16:creationId xmlns:a16="http://schemas.microsoft.com/office/drawing/2014/main" id="{F5E483AF-5CC4-BBE6-084A-F51B37914E1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Tree>
    <p:extLst>
      <p:ext uri="{BB962C8B-B14F-4D97-AF65-F5344CB8AC3E}">
        <p14:creationId xmlns:p14="http://schemas.microsoft.com/office/powerpoint/2010/main" val="15115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bbles with logo">
    <p:spTree>
      <p:nvGrpSpPr>
        <p:cNvPr id="1" name=""/>
        <p:cNvGrpSpPr/>
        <p:nvPr/>
      </p:nvGrpSpPr>
      <p:grpSpPr>
        <a:xfrm>
          <a:off x="0" y="0"/>
          <a:ext cx="0" cy="0"/>
          <a:chOff x="0" y="0"/>
          <a:chExt cx="0" cy="0"/>
        </a:xfrm>
      </p:grpSpPr>
      <p:pic>
        <p:nvPicPr>
          <p:cNvPr id="12" name="Picture 4" descr="Logo, company name&#10;&#10;Description automatically generated">
            <a:extLst>
              <a:ext uri="{FF2B5EF4-FFF2-40B4-BE49-F238E27FC236}">
                <a16:creationId xmlns:a16="http://schemas.microsoft.com/office/drawing/2014/main" id="{48E419A9-5AAA-F780-D314-227194908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126" y="5617018"/>
            <a:ext cx="3264254" cy="1240982"/>
          </a:xfrm>
          <a:prstGeom prst="rect">
            <a:avLst/>
          </a:prstGeom>
        </p:spPr>
      </p:pic>
      <p:sp>
        <p:nvSpPr>
          <p:cNvPr id="20" name="Ellipse 19">
            <a:extLst>
              <a:ext uri="{FF2B5EF4-FFF2-40B4-BE49-F238E27FC236}">
                <a16:creationId xmlns:a16="http://schemas.microsoft.com/office/drawing/2014/main" id="{5E144B33-9B63-A459-2EAD-A7449C2C3BA5}"/>
              </a:ext>
            </a:extLst>
          </p:cNvPr>
          <p:cNvSpPr/>
          <p:nvPr userDrawn="1"/>
        </p:nvSpPr>
        <p:spPr>
          <a:xfrm>
            <a:off x="2609532" y="1049581"/>
            <a:ext cx="709531" cy="709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4912E01E-C4CD-DBF6-58A9-26CA3BA46B63}"/>
              </a:ext>
            </a:extLst>
          </p:cNvPr>
          <p:cNvSpPr/>
          <p:nvPr userDrawn="1"/>
        </p:nvSpPr>
        <p:spPr>
          <a:xfrm>
            <a:off x="3644449" y="348928"/>
            <a:ext cx="2691616" cy="26916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a:extLst>
              <a:ext uri="{FF2B5EF4-FFF2-40B4-BE49-F238E27FC236}">
                <a16:creationId xmlns:a16="http://schemas.microsoft.com/office/drawing/2014/main" id="{D9B63C64-586C-0FD9-D574-30AAF00B63BA}"/>
              </a:ext>
            </a:extLst>
          </p:cNvPr>
          <p:cNvSpPr/>
          <p:nvPr userDrawn="1"/>
        </p:nvSpPr>
        <p:spPr>
          <a:xfrm>
            <a:off x="836059" y="-418281"/>
            <a:ext cx="1675737" cy="16757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23" name="Ellipse 22">
            <a:extLst>
              <a:ext uri="{FF2B5EF4-FFF2-40B4-BE49-F238E27FC236}">
                <a16:creationId xmlns:a16="http://schemas.microsoft.com/office/drawing/2014/main" id="{3211A6E5-F2FE-99D1-C27E-2264E9EFE097}"/>
              </a:ext>
            </a:extLst>
          </p:cNvPr>
          <p:cNvSpPr/>
          <p:nvPr userDrawn="1"/>
        </p:nvSpPr>
        <p:spPr>
          <a:xfrm>
            <a:off x="6661451" y="-768569"/>
            <a:ext cx="2376311" cy="2376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Ellipse 23">
            <a:extLst>
              <a:ext uri="{FF2B5EF4-FFF2-40B4-BE49-F238E27FC236}">
                <a16:creationId xmlns:a16="http://schemas.microsoft.com/office/drawing/2014/main" id="{D7157149-4933-83A2-33F2-81A338C098C0}"/>
              </a:ext>
            </a:extLst>
          </p:cNvPr>
          <p:cNvSpPr/>
          <p:nvPr userDrawn="1"/>
        </p:nvSpPr>
        <p:spPr>
          <a:xfrm>
            <a:off x="9390596" y="-1619326"/>
            <a:ext cx="3239152" cy="32386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Ellipse 24">
            <a:extLst>
              <a:ext uri="{FF2B5EF4-FFF2-40B4-BE49-F238E27FC236}">
                <a16:creationId xmlns:a16="http://schemas.microsoft.com/office/drawing/2014/main" id="{47C69F67-66EE-1721-E30E-E97F8B9B9B48}"/>
              </a:ext>
            </a:extLst>
          </p:cNvPr>
          <p:cNvSpPr/>
          <p:nvPr userDrawn="1"/>
        </p:nvSpPr>
        <p:spPr>
          <a:xfrm>
            <a:off x="2837182" y="-523835"/>
            <a:ext cx="1207735" cy="1207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8653D88D-D623-6FF9-6313-E3B99BFEB004}"/>
              </a:ext>
            </a:extLst>
          </p:cNvPr>
          <p:cNvSpPr/>
          <p:nvPr userDrawn="1"/>
        </p:nvSpPr>
        <p:spPr>
          <a:xfrm>
            <a:off x="2127416" y="1843265"/>
            <a:ext cx="326231" cy="3261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Ellipse 1">
            <a:extLst>
              <a:ext uri="{FF2B5EF4-FFF2-40B4-BE49-F238E27FC236}">
                <a16:creationId xmlns:a16="http://schemas.microsoft.com/office/drawing/2014/main" id="{4046C679-3B94-7727-F549-4209F6584658}"/>
              </a:ext>
            </a:extLst>
          </p:cNvPr>
          <p:cNvSpPr/>
          <p:nvPr userDrawn="1"/>
        </p:nvSpPr>
        <p:spPr>
          <a:xfrm>
            <a:off x="6661451" y="1759002"/>
            <a:ext cx="1038274" cy="1038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4" name="Ellipse 3">
            <a:extLst>
              <a:ext uri="{FF2B5EF4-FFF2-40B4-BE49-F238E27FC236}">
                <a16:creationId xmlns:a16="http://schemas.microsoft.com/office/drawing/2014/main" id="{154EB492-F02F-EAB9-93BA-AD9CD6CCB75D}"/>
              </a:ext>
            </a:extLst>
          </p:cNvPr>
          <p:cNvSpPr/>
          <p:nvPr userDrawn="1"/>
        </p:nvSpPr>
        <p:spPr>
          <a:xfrm>
            <a:off x="10907204" y="2006355"/>
            <a:ext cx="1793680" cy="1793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31004F8D-E44B-4D8F-50D3-D4B30F73B33B}"/>
              </a:ext>
            </a:extLst>
          </p:cNvPr>
          <p:cNvSpPr/>
          <p:nvPr userDrawn="1"/>
        </p:nvSpPr>
        <p:spPr>
          <a:xfrm>
            <a:off x="8232547" y="1759002"/>
            <a:ext cx="1550358" cy="1550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ABA7DEF6-F72E-5A51-87FC-96B55C838805}"/>
              </a:ext>
            </a:extLst>
          </p:cNvPr>
          <p:cNvSpPr/>
          <p:nvPr userDrawn="1"/>
        </p:nvSpPr>
        <p:spPr>
          <a:xfrm>
            <a:off x="10064584" y="1759002"/>
            <a:ext cx="606066" cy="606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Friform 39">
            <a:extLst>
              <a:ext uri="{FF2B5EF4-FFF2-40B4-BE49-F238E27FC236}">
                <a16:creationId xmlns:a16="http://schemas.microsoft.com/office/drawing/2014/main" id="{86EF08E2-1944-7428-50D4-5B7E5232EF63}"/>
              </a:ext>
            </a:extLst>
          </p:cNvPr>
          <p:cNvSpPr/>
          <p:nvPr userDrawn="1"/>
        </p:nvSpPr>
        <p:spPr>
          <a:xfrm>
            <a:off x="0" y="1049580"/>
            <a:ext cx="1380578" cy="2379420"/>
          </a:xfrm>
          <a:custGeom>
            <a:avLst/>
            <a:gdLst>
              <a:gd name="connsiteX0" fmla="*/ 190685 w 1380578"/>
              <a:gd name="connsiteY0" fmla="*/ 0 h 2379420"/>
              <a:gd name="connsiteX1" fmla="*/ 1380578 w 1380578"/>
              <a:gd name="connsiteY1" fmla="*/ 1189710 h 2379420"/>
              <a:gd name="connsiteX2" fmla="*/ 190685 w 1380578"/>
              <a:gd name="connsiteY2" fmla="*/ 2379420 h 2379420"/>
              <a:gd name="connsiteX3" fmla="*/ 69025 w 1380578"/>
              <a:gd name="connsiteY3" fmla="*/ 2373278 h 2379420"/>
              <a:gd name="connsiteX4" fmla="*/ 0 w 1380578"/>
              <a:gd name="connsiteY4" fmla="*/ 2362745 h 2379420"/>
              <a:gd name="connsiteX5" fmla="*/ 0 w 1380578"/>
              <a:gd name="connsiteY5" fmla="*/ 16675 h 2379420"/>
              <a:gd name="connsiteX6" fmla="*/ 69025 w 1380578"/>
              <a:gd name="connsiteY6" fmla="*/ 6142 h 2379420"/>
              <a:gd name="connsiteX7" fmla="*/ 190685 w 1380578"/>
              <a:gd name="connsiteY7" fmla="*/ 0 h 237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0578" h="2379420">
                <a:moveTo>
                  <a:pt x="190685" y="0"/>
                </a:moveTo>
                <a:cubicBezTo>
                  <a:pt x="847845" y="0"/>
                  <a:pt x="1380578" y="532651"/>
                  <a:pt x="1380578" y="1189710"/>
                </a:cubicBezTo>
                <a:cubicBezTo>
                  <a:pt x="1380578" y="1846769"/>
                  <a:pt x="847845" y="2379420"/>
                  <a:pt x="190685" y="2379420"/>
                </a:cubicBezTo>
                <a:cubicBezTo>
                  <a:pt x="149613" y="2379420"/>
                  <a:pt x="109026" y="2377339"/>
                  <a:pt x="69025" y="2373278"/>
                </a:cubicBezTo>
                <a:lnTo>
                  <a:pt x="0" y="2362745"/>
                </a:lnTo>
                <a:lnTo>
                  <a:pt x="0" y="16675"/>
                </a:lnTo>
                <a:lnTo>
                  <a:pt x="69025" y="6142"/>
                </a:lnTo>
                <a:cubicBezTo>
                  <a:pt x="109026" y="2081"/>
                  <a:pt x="149613" y="0"/>
                  <a:pt x="19068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43" name="Rektangel 42">
            <a:extLst>
              <a:ext uri="{FF2B5EF4-FFF2-40B4-BE49-F238E27FC236}">
                <a16:creationId xmlns:a16="http://schemas.microsoft.com/office/drawing/2014/main" id="{A8638787-4EA9-349C-BD62-5B23425E9EDD}"/>
              </a:ext>
            </a:extLst>
          </p:cNvPr>
          <p:cNvSpPr/>
          <p:nvPr userDrawn="1"/>
        </p:nvSpPr>
        <p:spPr>
          <a:xfrm>
            <a:off x="-572494" y="-1649848"/>
            <a:ext cx="13676244" cy="1677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Rektangel 43">
            <a:extLst>
              <a:ext uri="{FF2B5EF4-FFF2-40B4-BE49-F238E27FC236}">
                <a16:creationId xmlns:a16="http://schemas.microsoft.com/office/drawing/2014/main" id="{30D2F3A5-7AEC-3BEF-98F1-C802730FEE52}"/>
              </a:ext>
            </a:extLst>
          </p:cNvPr>
          <p:cNvSpPr/>
          <p:nvPr userDrawn="1"/>
        </p:nvSpPr>
        <p:spPr>
          <a:xfrm>
            <a:off x="12197301" y="-333955"/>
            <a:ext cx="2282024" cy="4454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806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800"/>
                                        <p:tgtEl>
                                          <p:spTgt spid="4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8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800"/>
                                        <p:tgtEl>
                                          <p:spTgt spid="2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p:tgtEl>
                                          <p:spTgt spid="24"/>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p:tgtEl>
                                          <p:spTgt spid="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800"/>
                                        <p:tgtEl>
                                          <p:spTgt spid="26"/>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p:tgtEl>
                                          <p:spTgt spid="2"/>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800"/>
                                        <p:tgtEl>
                                          <p:spTgt spid="6"/>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800"/>
                                        <p:tgtEl>
                                          <p:spTgt spid="4"/>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800"/>
                                        <p:tgtEl>
                                          <p:spTgt spid="25"/>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800"/>
                                        <p:tgtEl>
                                          <p:spTgt spid="22"/>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8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 grpId="0" animBg="1"/>
      <p:bldP spid="4" grpId="0" animBg="1"/>
      <p:bldP spid="5" grpId="0" animBg="1"/>
      <p:bldP spid="6" grpId="0" animBg="1"/>
      <p:bldP spid="4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9" name="Picture 4" descr="Icon&#10;&#10;Description automatically generated">
            <a:extLst>
              <a:ext uri="{FF2B5EF4-FFF2-40B4-BE49-F238E27FC236}">
                <a16:creationId xmlns:a16="http://schemas.microsoft.com/office/drawing/2014/main" id="{41C56F72-E4D5-2004-77F2-AF8519EC550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445D5595-42DA-E5F3-DA7C-CF2B438736C5}"/>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Datumsplatzhalter 13">
            <a:extLst>
              <a:ext uri="{FF2B5EF4-FFF2-40B4-BE49-F238E27FC236}">
                <a16:creationId xmlns:a16="http://schemas.microsoft.com/office/drawing/2014/main" id="{817AF89F-91EC-09D7-52F9-586E48DF99EA}"/>
              </a:ext>
            </a:extLst>
          </p:cNvPr>
          <p:cNvSpPr>
            <a:spLocks noGrp="1"/>
          </p:cNvSpPr>
          <p:nvPr>
            <p:ph type="dt" sz="half" idx="17"/>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5" name="Fußzeilenplatzhalter 14">
            <a:extLst>
              <a:ext uri="{FF2B5EF4-FFF2-40B4-BE49-F238E27FC236}">
                <a16:creationId xmlns:a16="http://schemas.microsoft.com/office/drawing/2014/main" id="{E88F86D3-2A0B-3A73-5780-5E0DC0FDB793}"/>
              </a:ext>
            </a:extLst>
          </p:cNvPr>
          <p:cNvSpPr>
            <a:spLocks noGrp="1"/>
          </p:cNvSpPr>
          <p:nvPr>
            <p:ph type="ftr" sz="quarter" idx="25"/>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6" name="Foliennummernplatzhalter 15">
            <a:extLst>
              <a:ext uri="{FF2B5EF4-FFF2-40B4-BE49-F238E27FC236}">
                <a16:creationId xmlns:a16="http://schemas.microsoft.com/office/drawing/2014/main" id="{CCBF36CF-6B60-4BDA-9825-8F5F187C585F}"/>
              </a:ext>
            </a:extLst>
          </p:cNvPr>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Tree>
    <p:extLst>
      <p:ext uri="{BB962C8B-B14F-4D97-AF65-F5344CB8AC3E}">
        <p14:creationId xmlns:p14="http://schemas.microsoft.com/office/powerpoint/2010/main" val="161540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959978" y="172880"/>
            <a:ext cx="638062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23" name="Plassholder for tekst 5">
            <a:extLst>
              <a:ext uri="{FF2B5EF4-FFF2-40B4-BE49-F238E27FC236}">
                <a16:creationId xmlns:a16="http://schemas.microsoft.com/office/drawing/2014/main" id="{95762A28-1FF6-6C25-FB79-F0AF55DE9B3C}"/>
              </a:ext>
            </a:extLst>
          </p:cNvPr>
          <p:cNvSpPr>
            <a:spLocks noGrp="1"/>
          </p:cNvSpPr>
          <p:nvPr>
            <p:ph type="body" sz="quarter" idx="16" hasCustomPrompt="1"/>
          </p:nvPr>
        </p:nvSpPr>
        <p:spPr>
          <a:xfrm>
            <a:off x="959978" y="2072789"/>
            <a:ext cx="6032494"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Datumsplatzhalter 13">
            <a:extLst>
              <a:ext uri="{FF2B5EF4-FFF2-40B4-BE49-F238E27FC236}">
                <a16:creationId xmlns:a16="http://schemas.microsoft.com/office/drawing/2014/main" id="{D400D888-21F6-9582-CCED-62A1EEADA85C}"/>
              </a:ext>
            </a:extLst>
          </p:cNvPr>
          <p:cNvSpPr>
            <a:spLocks noGrp="1"/>
          </p:cNvSpPr>
          <p:nvPr>
            <p:ph type="dt" sz="half" idx="17"/>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4" name="Fußzeilenplatzhalter 14">
            <a:extLst>
              <a:ext uri="{FF2B5EF4-FFF2-40B4-BE49-F238E27FC236}">
                <a16:creationId xmlns:a16="http://schemas.microsoft.com/office/drawing/2014/main" id="{3174314F-5DA0-4E57-B14D-E8D284207285}"/>
              </a:ext>
            </a:extLst>
          </p:cNvPr>
          <p:cNvSpPr>
            <a:spLocks noGrp="1"/>
          </p:cNvSpPr>
          <p:nvPr>
            <p:ph type="ftr" sz="quarter" idx="25"/>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6" name="Foliennummernplatzhalter 15">
            <a:extLst>
              <a:ext uri="{FF2B5EF4-FFF2-40B4-BE49-F238E27FC236}">
                <a16:creationId xmlns:a16="http://schemas.microsoft.com/office/drawing/2014/main" id="{042A448F-56C0-0871-EAE1-86DA5513A312}"/>
              </a:ext>
            </a:extLst>
          </p:cNvPr>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Tree>
    <p:extLst>
      <p:ext uri="{BB962C8B-B14F-4D97-AF65-F5344CB8AC3E}">
        <p14:creationId xmlns:p14="http://schemas.microsoft.com/office/powerpoint/2010/main" val="28389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500"/>
                                        <p:tgtEl>
                                          <p:spTgt spid="2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left - Title + bullets">
    <p:spTree>
      <p:nvGrpSpPr>
        <p:cNvPr id="1" name=""/>
        <p:cNvGrpSpPr/>
        <p:nvPr/>
      </p:nvGrpSpPr>
      <p:grpSpPr>
        <a:xfrm>
          <a:off x="0" y="0"/>
          <a:ext cx="0" cy="0"/>
          <a:chOff x="0" y="0"/>
          <a:chExt cx="0" cy="0"/>
        </a:xfrm>
      </p:grpSpPr>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5633578" y="172880"/>
            <a:ext cx="5219041"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pic>
        <p:nvPicPr>
          <p:cNvPr id="10" name="Picture 4" descr="Icon&#10;&#10;Description automatically generated">
            <a:extLst>
              <a:ext uri="{FF2B5EF4-FFF2-40B4-BE49-F238E27FC236}">
                <a16:creationId xmlns:a16="http://schemas.microsoft.com/office/drawing/2014/main" id="{9E91DBB7-EE17-D492-C5AB-200877B5403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6574B9BB-7178-7D68-8A45-8960B35AFBBC}"/>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2" name="Datumsplatzhalter 13">
            <a:extLst>
              <a:ext uri="{FF2B5EF4-FFF2-40B4-BE49-F238E27FC236}">
                <a16:creationId xmlns:a16="http://schemas.microsoft.com/office/drawing/2014/main" id="{99E5713B-D1E9-EEC4-B74C-A0D44BFF219A}"/>
              </a:ext>
            </a:extLst>
          </p:cNvPr>
          <p:cNvSpPr>
            <a:spLocks noGrp="1"/>
          </p:cNvSpPr>
          <p:nvPr>
            <p:ph type="dt" sz="half" idx="17"/>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3" name="Fußzeilenplatzhalter 14">
            <a:extLst>
              <a:ext uri="{FF2B5EF4-FFF2-40B4-BE49-F238E27FC236}">
                <a16:creationId xmlns:a16="http://schemas.microsoft.com/office/drawing/2014/main" id="{57565D7A-07B1-46DC-0977-10EF89559849}"/>
              </a:ext>
            </a:extLst>
          </p:cNvPr>
          <p:cNvSpPr>
            <a:spLocks noGrp="1"/>
          </p:cNvSpPr>
          <p:nvPr>
            <p:ph type="ftr" sz="quarter" idx="25"/>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4" name="Foliennummernplatzhalter 15">
            <a:extLst>
              <a:ext uri="{FF2B5EF4-FFF2-40B4-BE49-F238E27FC236}">
                <a16:creationId xmlns:a16="http://schemas.microsoft.com/office/drawing/2014/main" id="{4E3215E6-8B60-0AF7-83C1-16DE618F42C4}"/>
              </a:ext>
            </a:extLst>
          </p:cNvPr>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Tree>
    <p:extLst>
      <p:ext uri="{BB962C8B-B14F-4D97-AF65-F5344CB8AC3E}">
        <p14:creationId xmlns:p14="http://schemas.microsoft.com/office/powerpoint/2010/main" val="23311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x Image left - Title + bullets">
    <p:spTree>
      <p:nvGrpSpPr>
        <p:cNvPr id="1" name=""/>
        <p:cNvGrpSpPr/>
        <p:nvPr/>
      </p:nvGrpSpPr>
      <p:grpSpPr>
        <a:xfrm>
          <a:off x="0" y="0"/>
          <a:ext cx="0" cy="0"/>
          <a:chOff x="0" y="0"/>
          <a:chExt cx="0" cy="0"/>
        </a:xfrm>
      </p:grpSpPr>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5633578" y="172880"/>
            <a:ext cx="5219041"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pic>
        <p:nvPicPr>
          <p:cNvPr id="10" name="Picture 4" descr="Icon&#10;&#10;Description automatically generated">
            <a:extLst>
              <a:ext uri="{FF2B5EF4-FFF2-40B4-BE49-F238E27FC236}">
                <a16:creationId xmlns:a16="http://schemas.microsoft.com/office/drawing/2014/main" id="{9E91DBB7-EE17-D492-C5AB-200877B5403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6574B9BB-7178-7D68-8A45-8960B35AFBBC}"/>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Plassholder for bilde 7">
            <a:extLst>
              <a:ext uri="{FF2B5EF4-FFF2-40B4-BE49-F238E27FC236}">
                <a16:creationId xmlns:a16="http://schemas.microsoft.com/office/drawing/2014/main" id="{047B8122-8719-0A6D-0E9B-0BD93019A832}"/>
              </a:ext>
            </a:extLst>
          </p:cNvPr>
          <p:cNvSpPr>
            <a:spLocks noGrp="1"/>
          </p:cNvSpPr>
          <p:nvPr>
            <p:ph type="pic" sz="quarter" idx="17"/>
          </p:nvPr>
        </p:nvSpPr>
        <p:spPr>
          <a:xfrm>
            <a:off x="0" y="0"/>
            <a:ext cx="4876800" cy="3429000"/>
          </a:xfrm>
          <a:prstGeom prst="rect">
            <a:avLst/>
          </a:prstGeom>
        </p:spPr>
        <p:txBody>
          <a:bodyPr/>
          <a:lstStyle/>
          <a:p>
            <a:endParaRPr lang="nb-NO"/>
          </a:p>
        </p:txBody>
      </p:sp>
      <p:sp>
        <p:nvSpPr>
          <p:cNvPr id="6" name="Plassholder for bilde 7">
            <a:extLst>
              <a:ext uri="{FF2B5EF4-FFF2-40B4-BE49-F238E27FC236}">
                <a16:creationId xmlns:a16="http://schemas.microsoft.com/office/drawing/2014/main" id="{963A9C5F-FCAC-3F21-93DA-B210C2DA5E78}"/>
              </a:ext>
            </a:extLst>
          </p:cNvPr>
          <p:cNvSpPr>
            <a:spLocks noGrp="1"/>
          </p:cNvSpPr>
          <p:nvPr>
            <p:ph type="pic" sz="quarter" idx="18"/>
          </p:nvPr>
        </p:nvSpPr>
        <p:spPr>
          <a:xfrm>
            <a:off x="0" y="3442914"/>
            <a:ext cx="4876800" cy="3429000"/>
          </a:xfrm>
          <a:prstGeom prst="rect">
            <a:avLst/>
          </a:prstGeom>
        </p:spPr>
        <p:txBody>
          <a:bodyPr/>
          <a:lstStyle/>
          <a:p>
            <a:endParaRPr lang="nb-NO"/>
          </a:p>
        </p:txBody>
      </p:sp>
    </p:spTree>
    <p:extLst>
      <p:ext uri="{BB962C8B-B14F-4D97-AF65-F5344CB8AC3E}">
        <p14:creationId xmlns:p14="http://schemas.microsoft.com/office/powerpoint/2010/main" val="255596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x 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959978" y="172880"/>
            <a:ext cx="5219041"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3429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3" name="Plassholder for tekst 5">
            <a:extLst>
              <a:ext uri="{FF2B5EF4-FFF2-40B4-BE49-F238E27FC236}">
                <a16:creationId xmlns:a16="http://schemas.microsoft.com/office/drawing/2014/main" id="{347F94E1-265F-6BC1-DF23-B351F8D26640}"/>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Plassholder for bilde 7">
            <a:extLst>
              <a:ext uri="{FF2B5EF4-FFF2-40B4-BE49-F238E27FC236}">
                <a16:creationId xmlns:a16="http://schemas.microsoft.com/office/drawing/2014/main" id="{4D584395-C35C-604C-9DC5-11DB394F088D}"/>
              </a:ext>
            </a:extLst>
          </p:cNvPr>
          <p:cNvSpPr>
            <a:spLocks noGrp="1"/>
          </p:cNvSpPr>
          <p:nvPr>
            <p:ph type="pic" sz="quarter" idx="17"/>
          </p:nvPr>
        </p:nvSpPr>
        <p:spPr>
          <a:xfrm>
            <a:off x="7315200" y="3442914"/>
            <a:ext cx="4876800" cy="3429000"/>
          </a:xfrm>
          <a:prstGeom prst="rect">
            <a:avLst/>
          </a:prstGeom>
        </p:spPr>
        <p:txBody>
          <a:bodyPr/>
          <a:lstStyle/>
          <a:p>
            <a:endParaRPr lang="nb-NO"/>
          </a:p>
        </p:txBody>
      </p:sp>
    </p:spTree>
    <p:extLst>
      <p:ext uri="{BB962C8B-B14F-4D97-AF65-F5344CB8AC3E}">
        <p14:creationId xmlns:p14="http://schemas.microsoft.com/office/powerpoint/2010/main" val="22292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959978" y="172880"/>
            <a:ext cx="5219041"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3" name="Plassholder for tekst 5">
            <a:extLst>
              <a:ext uri="{FF2B5EF4-FFF2-40B4-BE49-F238E27FC236}">
                <a16:creationId xmlns:a16="http://schemas.microsoft.com/office/drawing/2014/main" id="{347F94E1-265F-6BC1-DF23-B351F8D26640}"/>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1965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 bullets + 3 bubble image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pic>
        <p:nvPicPr>
          <p:cNvPr id="8" name="Picture 4" descr="Icon&#10;&#10;Description automatically generated">
            <a:extLst>
              <a:ext uri="{FF2B5EF4-FFF2-40B4-BE49-F238E27FC236}">
                <a16:creationId xmlns:a16="http://schemas.microsoft.com/office/drawing/2014/main" id="{2C58B7FF-12FE-EE6F-C164-E02B733A8955}"/>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9" name="Plassholder for tekst 5">
            <a:extLst>
              <a:ext uri="{FF2B5EF4-FFF2-40B4-BE49-F238E27FC236}">
                <a16:creationId xmlns:a16="http://schemas.microsoft.com/office/drawing/2014/main" id="{B36C8267-DF18-0FEA-67D1-39B13C2350DC}"/>
              </a:ext>
            </a:extLst>
          </p:cNvPr>
          <p:cNvSpPr>
            <a:spLocks noGrp="1"/>
          </p:cNvSpPr>
          <p:nvPr>
            <p:ph type="body" sz="quarter" idx="16" hasCustomPrompt="1"/>
          </p:nvPr>
        </p:nvSpPr>
        <p:spPr>
          <a:xfrm>
            <a:off x="959977" y="2072789"/>
            <a:ext cx="6164261"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35410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 bullets + bubble images/color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0"/>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4" name="Ellipse 13">
            <a:extLst>
              <a:ext uri="{FF2B5EF4-FFF2-40B4-BE49-F238E27FC236}">
                <a16:creationId xmlns:a16="http://schemas.microsoft.com/office/drawing/2014/main" id="{B2716FA1-1FCB-5FEF-5208-E8F88210A68C}"/>
              </a:ext>
            </a:extLst>
          </p:cNvPr>
          <p:cNvSpPr/>
          <p:nvPr userDrawn="1"/>
        </p:nvSpPr>
        <p:spPr>
          <a:xfrm>
            <a:off x="8101603" y="2217210"/>
            <a:ext cx="720000" cy="7198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303325B3-5EA7-7464-CDEC-FADEF471E278}"/>
              </a:ext>
            </a:extLst>
          </p:cNvPr>
          <p:cNvSpPr/>
          <p:nvPr userDrawn="1"/>
        </p:nvSpPr>
        <p:spPr>
          <a:xfrm>
            <a:off x="10589821" y="4133056"/>
            <a:ext cx="1249200" cy="124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692BD8C2-16A8-F895-8F27-82FC86A11431}"/>
              </a:ext>
            </a:extLst>
          </p:cNvPr>
          <p:cNvSpPr/>
          <p:nvPr userDrawn="1"/>
        </p:nvSpPr>
        <p:spPr>
          <a:xfrm>
            <a:off x="9625603" y="-798977"/>
            <a:ext cx="1249200" cy="1249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A3045E08-DDB0-1AC0-6D04-FE478D06F6EF}"/>
              </a:ext>
            </a:extLst>
          </p:cNvPr>
          <p:cNvSpPr/>
          <p:nvPr userDrawn="1"/>
        </p:nvSpPr>
        <p:spPr>
          <a:xfrm>
            <a:off x="10602505" y="6252359"/>
            <a:ext cx="1862137" cy="18621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sp>
        <p:nvSpPr>
          <p:cNvPr id="9" name="Plassholder for tekst 5">
            <a:extLst>
              <a:ext uri="{FF2B5EF4-FFF2-40B4-BE49-F238E27FC236}">
                <a16:creationId xmlns:a16="http://schemas.microsoft.com/office/drawing/2014/main" id="{6F3A3404-E977-CFD6-FA6A-A931DD626D42}"/>
              </a:ext>
            </a:extLst>
          </p:cNvPr>
          <p:cNvSpPr>
            <a:spLocks noGrp="1"/>
          </p:cNvSpPr>
          <p:nvPr>
            <p:ph type="body" sz="quarter" idx="16" hasCustomPrompt="1"/>
          </p:nvPr>
        </p:nvSpPr>
        <p:spPr>
          <a:xfrm>
            <a:off x="959978" y="2072789"/>
            <a:ext cx="61642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0" name="Picture 4" descr="Icon&#10;&#10;Description automatically generated">
            <a:extLst>
              <a:ext uri="{FF2B5EF4-FFF2-40B4-BE49-F238E27FC236}">
                <a16:creationId xmlns:a16="http://schemas.microsoft.com/office/drawing/2014/main" id="{F5E483AF-5CC4-BBE6-084A-F51B37914E1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Tree>
    <p:extLst>
      <p:ext uri="{BB962C8B-B14F-4D97-AF65-F5344CB8AC3E}">
        <p14:creationId xmlns:p14="http://schemas.microsoft.com/office/powerpoint/2010/main" val="16077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Bullets/Bodytext + 3x image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9" name="Picture 4" descr="Icon&#10;&#10;Description automatically generated">
            <a:extLst>
              <a:ext uri="{FF2B5EF4-FFF2-40B4-BE49-F238E27FC236}">
                <a16:creationId xmlns:a16="http://schemas.microsoft.com/office/drawing/2014/main" id="{41C56F72-E4D5-2004-77F2-AF8519EC550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445D5595-42DA-E5F3-DA7C-CF2B438736C5}"/>
              </a:ext>
            </a:extLst>
          </p:cNvPr>
          <p:cNvSpPr>
            <a:spLocks noGrp="1"/>
          </p:cNvSpPr>
          <p:nvPr>
            <p:ph type="body" sz="quarter" idx="16" hasCustomPrompt="1"/>
          </p:nvPr>
        </p:nvSpPr>
        <p:spPr>
          <a:xfrm>
            <a:off x="959977" y="2072790"/>
            <a:ext cx="10458641" cy="1942619"/>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Plassholder for bilde 7">
            <a:extLst>
              <a:ext uri="{FF2B5EF4-FFF2-40B4-BE49-F238E27FC236}">
                <a16:creationId xmlns:a16="http://schemas.microsoft.com/office/drawing/2014/main" id="{3FF7AF33-C6C8-E6D0-14B0-5E911481ABF3}"/>
              </a:ext>
            </a:extLst>
          </p:cNvPr>
          <p:cNvSpPr>
            <a:spLocks noGrp="1"/>
          </p:cNvSpPr>
          <p:nvPr>
            <p:ph type="pic" sz="quarter" idx="17"/>
          </p:nvPr>
        </p:nvSpPr>
        <p:spPr>
          <a:xfrm>
            <a:off x="949902" y="4120007"/>
            <a:ext cx="3363756" cy="2392111"/>
          </a:xfrm>
          <a:prstGeom prst="rect">
            <a:avLst/>
          </a:prstGeom>
        </p:spPr>
        <p:txBody>
          <a:bodyPr/>
          <a:lstStyle/>
          <a:p>
            <a:endParaRPr lang="nb-NO"/>
          </a:p>
        </p:txBody>
      </p:sp>
      <p:sp>
        <p:nvSpPr>
          <p:cNvPr id="5" name="Plassholder for bilde 7">
            <a:extLst>
              <a:ext uri="{FF2B5EF4-FFF2-40B4-BE49-F238E27FC236}">
                <a16:creationId xmlns:a16="http://schemas.microsoft.com/office/drawing/2014/main" id="{A1CF9D79-C3DF-EDB5-94E1-D0008C1C917A}"/>
              </a:ext>
            </a:extLst>
          </p:cNvPr>
          <p:cNvSpPr>
            <a:spLocks noGrp="1"/>
          </p:cNvSpPr>
          <p:nvPr>
            <p:ph type="pic" sz="quarter" idx="18"/>
          </p:nvPr>
        </p:nvSpPr>
        <p:spPr>
          <a:xfrm>
            <a:off x="4502382" y="4120006"/>
            <a:ext cx="3363756" cy="2392111"/>
          </a:xfrm>
          <a:prstGeom prst="rect">
            <a:avLst/>
          </a:prstGeom>
        </p:spPr>
        <p:txBody>
          <a:bodyPr/>
          <a:lstStyle/>
          <a:p>
            <a:endParaRPr lang="nb-NO"/>
          </a:p>
        </p:txBody>
      </p:sp>
      <p:sp>
        <p:nvSpPr>
          <p:cNvPr id="6" name="Plassholder for bilde 7">
            <a:extLst>
              <a:ext uri="{FF2B5EF4-FFF2-40B4-BE49-F238E27FC236}">
                <a16:creationId xmlns:a16="http://schemas.microsoft.com/office/drawing/2014/main" id="{93178568-1602-C101-A65E-EE1E000D2406}"/>
              </a:ext>
            </a:extLst>
          </p:cNvPr>
          <p:cNvSpPr>
            <a:spLocks noGrp="1"/>
          </p:cNvSpPr>
          <p:nvPr>
            <p:ph type="pic" sz="quarter" idx="19"/>
          </p:nvPr>
        </p:nvSpPr>
        <p:spPr>
          <a:xfrm>
            <a:off x="8054862" y="4120006"/>
            <a:ext cx="3363756" cy="2392111"/>
          </a:xfrm>
          <a:prstGeom prst="rect">
            <a:avLst/>
          </a:prstGeom>
        </p:spPr>
        <p:txBody>
          <a:bodyPr/>
          <a:lstStyle/>
          <a:p>
            <a:endParaRPr lang="nb-NO"/>
          </a:p>
        </p:txBody>
      </p:sp>
    </p:spTree>
    <p:extLst>
      <p:ext uri="{BB962C8B-B14F-4D97-AF65-F5344CB8AC3E}">
        <p14:creationId xmlns:p14="http://schemas.microsoft.com/office/powerpoint/2010/main" val="20995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Bullets + 3x images">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9" name="Picture 4" descr="Icon&#10;&#10;Description automatically generated">
            <a:extLst>
              <a:ext uri="{FF2B5EF4-FFF2-40B4-BE49-F238E27FC236}">
                <a16:creationId xmlns:a16="http://schemas.microsoft.com/office/drawing/2014/main" id="{41C56F72-E4D5-2004-77F2-AF8519EC550B}"/>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3" name="Plassholder for tekst 5">
            <a:extLst>
              <a:ext uri="{FF2B5EF4-FFF2-40B4-BE49-F238E27FC236}">
                <a16:creationId xmlns:a16="http://schemas.microsoft.com/office/drawing/2014/main" id="{445D5595-42DA-E5F3-DA7C-CF2B438736C5}"/>
              </a:ext>
            </a:extLst>
          </p:cNvPr>
          <p:cNvSpPr>
            <a:spLocks noGrp="1"/>
          </p:cNvSpPr>
          <p:nvPr>
            <p:ph type="body" sz="quarter" idx="16" hasCustomPrompt="1"/>
          </p:nvPr>
        </p:nvSpPr>
        <p:spPr>
          <a:xfrm>
            <a:off x="959977" y="2072790"/>
            <a:ext cx="5051209" cy="1942619"/>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3" name="Plassholder for bilde 7">
            <a:extLst>
              <a:ext uri="{FF2B5EF4-FFF2-40B4-BE49-F238E27FC236}">
                <a16:creationId xmlns:a16="http://schemas.microsoft.com/office/drawing/2014/main" id="{3FF7AF33-C6C8-E6D0-14B0-5E911481ABF3}"/>
              </a:ext>
            </a:extLst>
          </p:cNvPr>
          <p:cNvSpPr>
            <a:spLocks noGrp="1"/>
          </p:cNvSpPr>
          <p:nvPr>
            <p:ph type="pic" sz="quarter" idx="17"/>
          </p:nvPr>
        </p:nvSpPr>
        <p:spPr>
          <a:xfrm>
            <a:off x="949902" y="4120007"/>
            <a:ext cx="3363756" cy="2392111"/>
          </a:xfrm>
          <a:prstGeom prst="rect">
            <a:avLst/>
          </a:prstGeom>
        </p:spPr>
        <p:txBody>
          <a:bodyPr/>
          <a:lstStyle/>
          <a:p>
            <a:endParaRPr lang="nb-NO"/>
          </a:p>
        </p:txBody>
      </p:sp>
      <p:sp>
        <p:nvSpPr>
          <p:cNvPr id="5" name="Plassholder for bilde 7">
            <a:extLst>
              <a:ext uri="{FF2B5EF4-FFF2-40B4-BE49-F238E27FC236}">
                <a16:creationId xmlns:a16="http://schemas.microsoft.com/office/drawing/2014/main" id="{A1CF9D79-C3DF-EDB5-94E1-D0008C1C917A}"/>
              </a:ext>
            </a:extLst>
          </p:cNvPr>
          <p:cNvSpPr>
            <a:spLocks noGrp="1"/>
          </p:cNvSpPr>
          <p:nvPr>
            <p:ph type="pic" sz="quarter" idx="18"/>
          </p:nvPr>
        </p:nvSpPr>
        <p:spPr>
          <a:xfrm>
            <a:off x="4502382" y="4120006"/>
            <a:ext cx="3363756" cy="2392111"/>
          </a:xfrm>
          <a:prstGeom prst="rect">
            <a:avLst/>
          </a:prstGeom>
        </p:spPr>
        <p:txBody>
          <a:bodyPr/>
          <a:lstStyle/>
          <a:p>
            <a:endParaRPr lang="nb-NO"/>
          </a:p>
        </p:txBody>
      </p:sp>
      <p:sp>
        <p:nvSpPr>
          <p:cNvPr id="6" name="Plassholder for bilde 7">
            <a:extLst>
              <a:ext uri="{FF2B5EF4-FFF2-40B4-BE49-F238E27FC236}">
                <a16:creationId xmlns:a16="http://schemas.microsoft.com/office/drawing/2014/main" id="{93178568-1602-C101-A65E-EE1E000D2406}"/>
              </a:ext>
            </a:extLst>
          </p:cNvPr>
          <p:cNvSpPr>
            <a:spLocks noGrp="1"/>
          </p:cNvSpPr>
          <p:nvPr>
            <p:ph type="pic" sz="quarter" idx="19"/>
          </p:nvPr>
        </p:nvSpPr>
        <p:spPr>
          <a:xfrm>
            <a:off x="8054862" y="4120006"/>
            <a:ext cx="3363756" cy="2392111"/>
          </a:xfrm>
          <a:prstGeom prst="rect">
            <a:avLst/>
          </a:prstGeom>
        </p:spPr>
        <p:txBody>
          <a:bodyPr/>
          <a:lstStyle/>
          <a:p>
            <a:endParaRPr lang="nb-NO"/>
          </a:p>
        </p:txBody>
      </p:sp>
      <p:sp>
        <p:nvSpPr>
          <p:cNvPr id="8" name="Plassholder for tekst 5">
            <a:extLst>
              <a:ext uri="{FF2B5EF4-FFF2-40B4-BE49-F238E27FC236}">
                <a16:creationId xmlns:a16="http://schemas.microsoft.com/office/drawing/2014/main" id="{20A947F6-38E2-DF01-3BF5-306544EA81C7}"/>
              </a:ext>
            </a:extLst>
          </p:cNvPr>
          <p:cNvSpPr>
            <a:spLocks noGrp="1"/>
          </p:cNvSpPr>
          <p:nvPr>
            <p:ph type="body" sz="quarter" idx="20" hasCustomPrompt="1"/>
          </p:nvPr>
        </p:nvSpPr>
        <p:spPr>
          <a:xfrm>
            <a:off x="6382766" y="2072790"/>
            <a:ext cx="5051209" cy="1942619"/>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579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8" grpId="0" uiExpand="1"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le + subtitle - green backgroun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C0A55C6-8A4D-DF9D-1DA6-C64D98C92571}"/>
              </a:ext>
            </a:extLst>
          </p:cNvPr>
          <p:cNvPicPr>
            <a:picLocks noChangeAspect="1"/>
          </p:cNvPicPr>
          <p:nvPr userDrawn="1"/>
        </p:nvPicPr>
        <p:blipFill rotWithShape="1">
          <a:blip r:embed="rId2"/>
          <a:srcRect t="6932"/>
          <a:stretch/>
        </p:blipFill>
        <p:spPr>
          <a:xfrm>
            <a:off x="0" y="0"/>
            <a:ext cx="12262337" cy="6858000"/>
          </a:xfrm>
          <a:prstGeom prst="rect">
            <a:avLst/>
          </a:prstGeom>
        </p:spPr>
      </p:pic>
      <p:grpSp>
        <p:nvGrpSpPr>
          <p:cNvPr id="5" name="Graphic 10">
            <a:extLst>
              <a:ext uri="{FF2B5EF4-FFF2-40B4-BE49-F238E27FC236}">
                <a16:creationId xmlns:a16="http://schemas.microsoft.com/office/drawing/2014/main" id="{FD5784AF-26F9-73A8-0162-44DAEB45C30D}"/>
              </a:ext>
            </a:extLst>
          </p:cNvPr>
          <p:cNvGrpSpPr/>
          <p:nvPr userDrawn="1"/>
        </p:nvGrpSpPr>
        <p:grpSpPr>
          <a:xfrm>
            <a:off x="10156640" y="561169"/>
            <a:ext cx="1498921" cy="256736"/>
            <a:chOff x="1869557" y="3038867"/>
            <a:chExt cx="4569287" cy="782630"/>
          </a:xfrm>
          <a:solidFill>
            <a:schemeClr val="bg1"/>
          </a:solidFill>
        </p:grpSpPr>
        <p:sp>
          <p:nvSpPr>
            <p:cNvPr id="6" name="Freeform: Shape 12">
              <a:extLst>
                <a:ext uri="{FF2B5EF4-FFF2-40B4-BE49-F238E27FC236}">
                  <a16:creationId xmlns:a16="http://schemas.microsoft.com/office/drawing/2014/main" id="{392A124E-C2A9-A2D4-2102-5D014E85032B}"/>
                </a:ext>
              </a:extLst>
            </p:cNvPr>
            <p:cNvSpPr/>
            <p:nvPr/>
          </p:nvSpPr>
          <p:spPr>
            <a:xfrm>
              <a:off x="4559702" y="3047615"/>
              <a:ext cx="608844" cy="765133"/>
            </a:xfrm>
            <a:custGeom>
              <a:avLst/>
              <a:gdLst>
                <a:gd name="connsiteX0" fmla="*/ 230651 w 608844"/>
                <a:gd name="connsiteY0" fmla="*/ 126793 h 765133"/>
                <a:gd name="connsiteX1" fmla="*/ 0 w 608844"/>
                <a:gd name="connsiteY1" fmla="*/ 126793 h 765133"/>
                <a:gd name="connsiteX2" fmla="*/ 0 w 608844"/>
                <a:gd name="connsiteY2" fmla="*/ 0 h 765133"/>
                <a:gd name="connsiteX3" fmla="*/ 608844 w 608844"/>
                <a:gd name="connsiteY3" fmla="*/ 0 h 765133"/>
                <a:gd name="connsiteX4" fmla="*/ 608844 w 608844"/>
                <a:gd name="connsiteY4" fmla="*/ 126793 h 765133"/>
                <a:gd name="connsiteX5" fmla="*/ 379316 w 608844"/>
                <a:gd name="connsiteY5" fmla="*/ 126793 h 765133"/>
                <a:gd name="connsiteX6" fmla="*/ 379316 w 608844"/>
                <a:gd name="connsiteY6" fmla="*/ 765134 h 765133"/>
                <a:gd name="connsiteX7" fmla="*/ 230651 w 608844"/>
                <a:gd name="connsiteY7" fmla="*/ 765134 h 765133"/>
                <a:gd name="connsiteX8" fmla="*/ 230651 w 608844"/>
                <a:gd name="connsiteY8" fmla="*/ 126793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44" h="765133">
                  <a:moveTo>
                    <a:pt x="230651" y="126793"/>
                  </a:moveTo>
                  <a:lnTo>
                    <a:pt x="0" y="126793"/>
                  </a:lnTo>
                  <a:lnTo>
                    <a:pt x="0" y="0"/>
                  </a:lnTo>
                  <a:lnTo>
                    <a:pt x="608844" y="0"/>
                  </a:lnTo>
                  <a:lnTo>
                    <a:pt x="608844" y="126793"/>
                  </a:lnTo>
                  <a:lnTo>
                    <a:pt x="379316" y="126793"/>
                  </a:lnTo>
                  <a:lnTo>
                    <a:pt x="379316" y="765134"/>
                  </a:lnTo>
                  <a:lnTo>
                    <a:pt x="230651" y="765134"/>
                  </a:lnTo>
                  <a:lnTo>
                    <a:pt x="230651" y="126793"/>
                  </a:lnTo>
                  <a:close/>
                </a:path>
              </a:pathLst>
            </a:custGeom>
            <a:grpFill/>
            <a:ln w="5908"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19A32EFA-96B1-A59B-B049-E73D5587AE40}"/>
                </a:ext>
              </a:extLst>
            </p:cNvPr>
            <p:cNvSpPr/>
            <p:nvPr/>
          </p:nvSpPr>
          <p:spPr>
            <a:xfrm>
              <a:off x="5278493" y="3047615"/>
              <a:ext cx="523546" cy="765074"/>
            </a:xfrm>
            <a:custGeom>
              <a:avLst/>
              <a:gdLst>
                <a:gd name="connsiteX0" fmla="*/ 202337 w 523546"/>
                <a:gd name="connsiteY0" fmla="*/ 0 h 765074"/>
                <a:gd name="connsiteX1" fmla="*/ 523547 w 523546"/>
                <a:gd name="connsiteY1" fmla="*/ 0 h 765074"/>
                <a:gd name="connsiteX2" fmla="*/ 523547 w 523546"/>
                <a:gd name="connsiteY2" fmla="*/ 126793 h 765074"/>
                <a:gd name="connsiteX3" fmla="*/ 216051 w 523546"/>
                <a:gd name="connsiteY3" fmla="*/ 126793 h 765074"/>
                <a:gd name="connsiteX4" fmla="*/ 148605 w 523546"/>
                <a:gd name="connsiteY4" fmla="*/ 194239 h 765074"/>
                <a:gd name="connsiteX5" fmla="*/ 148605 w 523546"/>
                <a:gd name="connsiteY5" fmla="*/ 319141 h 765074"/>
                <a:gd name="connsiteX6" fmla="*/ 523547 w 523546"/>
                <a:gd name="connsiteY6" fmla="*/ 319141 h 765074"/>
                <a:gd name="connsiteX7" fmla="*/ 523547 w 523546"/>
                <a:gd name="connsiteY7" fmla="*/ 445934 h 765074"/>
                <a:gd name="connsiteX8" fmla="*/ 148605 w 523546"/>
                <a:gd name="connsiteY8" fmla="*/ 445934 h 765074"/>
                <a:gd name="connsiteX9" fmla="*/ 148605 w 523546"/>
                <a:gd name="connsiteY9" fmla="*/ 570836 h 765074"/>
                <a:gd name="connsiteX10" fmla="*/ 216051 w 523546"/>
                <a:gd name="connsiteY10" fmla="*/ 638281 h 765074"/>
                <a:gd name="connsiteX11" fmla="*/ 523547 w 523546"/>
                <a:gd name="connsiteY11" fmla="*/ 638281 h 765074"/>
                <a:gd name="connsiteX12" fmla="*/ 523547 w 523546"/>
                <a:gd name="connsiteY12" fmla="*/ 765075 h 765074"/>
                <a:gd name="connsiteX13" fmla="*/ 202337 w 523546"/>
                <a:gd name="connsiteY13" fmla="*/ 765075 h 765074"/>
                <a:gd name="connsiteX14" fmla="*/ 0 w 523546"/>
                <a:gd name="connsiteY14" fmla="*/ 562737 h 765074"/>
                <a:gd name="connsiteX15" fmla="*/ 0 w 523546"/>
                <a:gd name="connsiteY15" fmla="*/ 202337 h 765074"/>
                <a:gd name="connsiteX16" fmla="*/ 202337 w 523546"/>
                <a:gd name="connsiteY16" fmla="*/ 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46" h="765074">
                  <a:moveTo>
                    <a:pt x="202337" y="0"/>
                  </a:moveTo>
                  <a:lnTo>
                    <a:pt x="523547" y="0"/>
                  </a:lnTo>
                  <a:lnTo>
                    <a:pt x="523547" y="126793"/>
                  </a:lnTo>
                  <a:lnTo>
                    <a:pt x="216051" y="126793"/>
                  </a:lnTo>
                  <a:cubicBezTo>
                    <a:pt x="178811" y="126793"/>
                    <a:pt x="148605" y="156999"/>
                    <a:pt x="148605" y="194239"/>
                  </a:cubicBezTo>
                  <a:lnTo>
                    <a:pt x="148605" y="319141"/>
                  </a:lnTo>
                  <a:lnTo>
                    <a:pt x="523547" y="319141"/>
                  </a:lnTo>
                  <a:lnTo>
                    <a:pt x="523547" y="445934"/>
                  </a:lnTo>
                  <a:lnTo>
                    <a:pt x="148605" y="445934"/>
                  </a:lnTo>
                  <a:lnTo>
                    <a:pt x="148605" y="570836"/>
                  </a:lnTo>
                  <a:cubicBezTo>
                    <a:pt x="148605" y="608076"/>
                    <a:pt x="178811" y="638281"/>
                    <a:pt x="216051" y="638281"/>
                  </a:cubicBezTo>
                  <a:lnTo>
                    <a:pt x="523547" y="638281"/>
                  </a:lnTo>
                  <a:lnTo>
                    <a:pt x="523547" y="765075"/>
                  </a:lnTo>
                  <a:lnTo>
                    <a:pt x="202337" y="765075"/>
                  </a:lnTo>
                  <a:cubicBezTo>
                    <a:pt x="90558" y="765075"/>
                    <a:pt x="0" y="674457"/>
                    <a:pt x="0" y="562737"/>
                  </a:cubicBezTo>
                  <a:lnTo>
                    <a:pt x="0" y="202337"/>
                  </a:lnTo>
                  <a:cubicBezTo>
                    <a:pt x="0" y="90558"/>
                    <a:pt x="90617" y="0"/>
                    <a:pt x="202337" y="0"/>
                  </a:cubicBezTo>
                  <a:close/>
                </a:path>
              </a:pathLst>
            </a:custGeom>
            <a:grpFill/>
            <a:ln w="5908" cap="flat">
              <a:noFill/>
              <a:prstDash val="solid"/>
              <a:miter/>
            </a:ln>
          </p:spPr>
          <p:txBody>
            <a:bodyPr rtlCol="0" anchor="ctr"/>
            <a:lstStyle/>
            <a:p>
              <a:endParaRPr lang="en-US"/>
            </a:p>
          </p:txBody>
        </p:sp>
        <p:sp>
          <p:nvSpPr>
            <p:cNvPr id="8" name="Freeform: Shape 14">
              <a:extLst>
                <a:ext uri="{FF2B5EF4-FFF2-40B4-BE49-F238E27FC236}">
                  <a16:creationId xmlns:a16="http://schemas.microsoft.com/office/drawing/2014/main" id="{66000DB6-94F7-CF84-F2C9-18D67E6CE17D}"/>
                </a:ext>
              </a:extLst>
            </p:cNvPr>
            <p:cNvSpPr/>
            <p:nvPr/>
          </p:nvSpPr>
          <p:spPr>
            <a:xfrm>
              <a:off x="5930548" y="3047615"/>
              <a:ext cx="508296" cy="765133"/>
            </a:xfrm>
            <a:custGeom>
              <a:avLst/>
              <a:gdLst>
                <a:gd name="connsiteX0" fmla="*/ 0 w 508296"/>
                <a:gd name="connsiteY0" fmla="*/ 0 h 765133"/>
                <a:gd name="connsiteX1" fmla="*/ 148664 w 508296"/>
                <a:gd name="connsiteY1" fmla="*/ 0 h 765133"/>
                <a:gd name="connsiteX2" fmla="*/ 148664 w 508296"/>
                <a:gd name="connsiteY2" fmla="*/ 570895 h 765133"/>
                <a:gd name="connsiteX3" fmla="*/ 216110 w 508296"/>
                <a:gd name="connsiteY3" fmla="*/ 638340 h 765133"/>
                <a:gd name="connsiteX4" fmla="*/ 508296 w 508296"/>
                <a:gd name="connsiteY4" fmla="*/ 638340 h 765133"/>
                <a:gd name="connsiteX5" fmla="*/ 508296 w 508296"/>
                <a:gd name="connsiteY5" fmla="*/ 765134 h 765133"/>
                <a:gd name="connsiteX6" fmla="*/ 202396 w 508296"/>
                <a:gd name="connsiteY6" fmla="*/ 765134 h 765133"/>
                <a:gd name="connsiteX7" fmla="*/ 59 w 508296"/>
                <a:gd name="connsiteY7" fmla="*/ 562796 h 765133"/>
                <a:gd name="connsiteX8" fmla="*/ 59 w 508296"/>
                <a:gd name="connsiteY8"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96" h="765133">
                  <a:moveTo>
                    <a:pt x="0" y="0"/>
                  </a:moveTo>
                  <a:lnTo>
                    <a:pt x="148664" y="0"/>
                  </a:lnTo>
                  <a:lnTo>
                    <a:pt x="148664" y="570895"/>
                  </a:lnTo>
                  <a:cubicBezTo>
                    <a:pt x="148664" y="608135"/>
                    <a:pt x="178870" y="638340"/>
                    <a:pt x="216110" y="638340"/>
                  </a:cubicBezTo>
                  <a:lnTo>
                    <a:pt x="508296" y="638340"/>
                  </a:lnTo>
                  <a:lnTo>
                    <a:pt x="508296" y="765134"/>
                  </a:lnTo>
                  <a:lnTo>
                    <a:pt x="202396" y="765134"/>
                  </a:lnTo>
                  <a:cubicBezTo>
                    <a:pt x="90617" y="765134"/>
                    <a:pt x="59" y="674516"/>
                    <a:pt x="59" y="562796"/>
                  </a:cubicBezTo>
                  <a:lnTo>
                    <a:pt x="59" y="0"/>
                  </a:lnTo>
                  <a:close/>
                </a:path>
              </a:pathLst>
            </a:custGeom>
            <a:grpFill/>
            <a:ln w="5908" cap="flat">
              <a:noFill/>
              <a:prstDash val="solid"/>
              <a:miter/>
            </a:ln>
          </p:spPr>
          <p:txBody>
            <a:bodyPr rtlCol="0" anchor="ctr"/>
            <a:lstStyle/>
            <a:p>
              <a:endParaRPr lang="en-US"/>
            </a:p>
          </p:txBody>
        </p:sp>
        <p:sp>
          <p:nvSpPr>
            <p:cNvPr id="9" name="Freeform: Shape 15">
              <a:extLst>
                <a:ext uri="{FF2B5EF4-FFF2-40B4-BE49-F238E27FC236}">
                  <a16:creationId xmlns:a16="http://schemas.microsoft.com/office/drawing/2014/main" id="{B325851D-D7DB-A89B-71B6-B11356B0572E}"/>
                </a:ext>
              </a:extLst>
            </p:cNvPr>
            <p:cNvSpPr/>
            <p:nvPr/>
          </p:nvSpPr>
          <p:spPr>
            <a:xfrm>
              <a:off x="3811415" y="3047615"/>
              <a:ext cx="639463" cy="765133"/>
            </a:xfrm>
            <a:custGeom>
              <a:avLst/>
              <a:gdLst>
                <a:gd name="connsiteX0" fmla="*/ 639464 w 639463"/>
                <a:gd name="connsiteY0" fmla="*/ 202337 h 765133"/>
                <a:gd name="connsiteX1" fmla="*/ 639464 w 639463"/>
                <a:gd name="connsiteY1" fmla="*/ 765134 h 765133"/>
                <a:gd name="connsiteX2" fmla="*/ 490799 w 639463"/>
                <a:gd name="connsiteY2" fmla="*/ 765134 h 765133"/>
                <a:gd name="connsiteX3" fmla="*/ 490799 w 639463"/>
                <a:gd name="connsiteY3" fmla="*/ 194239 h 765133"/>
                <a:gd name="connsiteX4" fmla="*/ 423354 w 639463"/>
                <a:gd name="connsiteY4" fmla="*/ 126793 h 765133"/>
                <a:gd name="connsiteX5" fmla="*/ 148664 w 639463"/>
                <a:gd name="connsiteY5" fmla="*/ 126793 h 765133"/>
                <a:gd name="connsiteX6" fmla="*/ 148664 w 639463"/>
                <a:gd name="connsiteY6" fmla="*/ 765134 h 765133"/>
                <a:gd name="connsiteX7" fmla="*/ 0 w 639463"/>
                <a:gd name="connsiteY7" fmla="*/ 765134 h 765133"/>
                <a:gd name="connsiteX8" fmla="*/ 0 w 639463"/>
                <a:gd name="connsiteY8" fmla="*/ 0 h 765133"/>
                <a:gd name="connsiteX9" fmla="*/ 437067 w 639463"/>
                <a:gd name="connsiteY9" fmla="*/ 0 h 765133"/>
                <a:gd name="connsiteX10" fmla="*/ 639405 w 639463"/>
                <a:gd name="connsiteY10" fmla="*/ 202337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463" h="765133">
                  <a:moveTo>
                    <a:pt x="639464" y="202337"/>
                  </a:moveTo>
                  <a:lnTo>
                    <a:pt x="639464" y="765134"/>
                  </a:lnTo>
                  <a:lnTo>
                    <a:pt x="490799" y="765134"/>
                  </a:lnTo>
                  <a:lnTo>
                    <a:pt x="490799" y="194239"/>
                  </a:lnTo>
                  <a:cubicBezTo>
                    <a:pt x="490799" y="156999"/>
                    <a:pt x="460594" y="126793"/>
                    <a:pt x="423354" y="126793"/>
                  </a:cubicBezTo>
                  <a:lnTo>
                    <a:pt x="148664" y="126793"/>
                  </a:lnTo>
                  <a:lnTo>
                    <a:pt x="148664" y="765134"/>
                  </a:lnTo>
                  <a:lnTo>
                    <a:pt x="0" y="765134"/>
                  </a:lnTo>
                  <a:lnTo>
                    <a:pt x="0" y="0"/>
                  </a:lnTo>
                  <a:lnTo>
                    <a:pt x="437067" y="0"/>
                  </a:lnTo>
                  <a:cubicBezTo>
                    <a:pt x="548846" y="0"/>
                    <a:pt x="639405" y="90617"/>
                    <a:pt x="639405" y="202337"/>
                  </a:cubicBezTo>
                  <a:close/>
                </a:path>
              </a:pathLst>
            </a:custGeom>
            <a:grpFill/>
            <a:ln w="5908" cap="flat">
              <a:noFill/>
              <a:prstDash val="solid"/>
              <a:miter/>
            </a:ln>
          </p:spPr>
          <p:txBody>
            <a:bodyPr rtlCol="0" anchor="ctr"/>
            <a:lstStyle/>
            <a:p>
              <a:endParaRPr lang="en-US"/>
            </a:p>
          </p:txBody>
        </p:sp>
        <p:sp>
          <p:nvSpPr>
            <p:cNvPr id="10" name="Freeform: Shape 16">
              <a:extLst>
                <a:ext uri="{FF2B5EF4-FFF2-40B4-BE49-F238E27FC236}">
                  <a16:creationId xmlns:a16="http://schemas.microsoft.com/office/drawing/2014/main" id="{E8EBE1A0-4D6B-61D6-64E0-901817BEDB77}"/>
                </a:ext>
              </a:extLst>
            </p:cNvPr>
            <p:cNvSpPr/>
            <p:nvPr/>
          </p:nvSpPr>
          <p:spPr>
            <a:xfrm>
              <a:off x="1869557" y="3047615"/>
              <a:ext cx="926861" cy="765133"/>
            </a:xfrm>
            <a:custGeom>
              <a:avLst/>
              <a:gdLst>
                <a:gd name="connsiteX0" fmla="*/ 724525 w 926861"/>
                <a:gd name="connsiteY0" fmla="*/ 0 h 765133"/>
                <a:gd name="connsiteX1" fmla="*/ 926862 w 926861"/>
                <a:gd name="connsiteY1" fmla="*/ 202337 h 765133"/>
                <a:gd name="connsiteX2" fmla="*/ 926862 w 926861"/>
                <a:gd name="connsiteY2" fmla="*/ 765134 h 765133"/>
                <a:gd name="connsiteX3" fmla="*/ 778198 w 926861"/>
                <a:gd name="connsiteY3" fmla="*/ 765134 h 765133"/>
                <a:gd name="connsiteX4" fmla="*/ 778198 w 926861"/>
                <a:gd name="connsiteY4" fmla="*/ 194239 h 765133"/>
                <a:gd name="connsiteX5" fmla="*/ 710752 w 926861"/>
                <a:gd name="connsiteY5" fmla="*/ 126793 h 765133"/>
                <a:gd name="connsiteX6" fmla="*/ 537734 w 926861"/>
                <a:gd name="connsiteY6" fmla="*/ 126793 h 765133"/>
                <a:gd name="connsiteX7" fmla="*/ 537734 w 926861"/>
                <a:gd name="connsiteY7" fmla="*/ 765134 h 765133"/>
                <a:gd name="connsiteX8" fmla="*/ 389069 w 926861"/>
                <a:gd name="connsiteY8" fmla="*/ 765134 h 765133"/>
                <a:gd name="connsiteX9" fmla="*/ 389069 w 926861"/>
                <a:gd name="connsiteY9" fmla="*/ 126793 h 765133"/>
                <a:gd name="connsiteX10" fmla="*/ 216051 w 926861"/>
                <a:gd name="connsiteY10" fmla="*/ 126793 h 765133"/>
                <a:gd name="connsiteX11" fmla="*/ 148605 w 926861"/>
                <a:gd name="connsiteY11" fmla="*/ 194239 h 765133"/>
                <a:gd name="connsiteX12" fmla="*/ 148605 w 926861"/>
                <a:gd name="connsiteY12" fmla="*/ 765134 h 765133"/>
                <a:gd name="connsiteX13" fmla="*/ 0 w 926861"/>
                <a:gd name="connsiteY13" fmla="*/ 765134 h 765133"/>
                <a:gd name="connsiteX14" fmla="*/ 0 w 926861"/>
                <a:gd name="connsiteY14" fmla="*/ 202337 h 765133"/>
                <a:gd name="connsiteX15" fmla="*/ 202337 w 926861"/>
                <a:gd name="connsiteY15" fmla="*/ 0 h 765133"/>
                <a:gd name="connsiteX16" fmla="*/ 724525 w 926861"/>
                <a:gd name="connsiteY16"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61" h="765133">
                  <a:moveTo>
                    <a:pt x="724525" y="0"/>
                  </a:moveTo>
                  <a:cubicBezTo>
                    <a:pt x="836304" y="0"/>
                    <a:pt x="926862" y="90617"/>
                    <a:pt x="926862" y="202337"/>
                  </a:cubicBezTo>
                  <a:lnTo>
                    <a:pt x="926862" y="765134"/>
                  </a:lnTo>
                  <a:lnTo>
                    <a:pt x="778198" y="765134"/>
                  </a:lnTo>
                  <a:lnTo>
                    <a:pt x="778198" y="194239"/>
                  </a:lnTo>
                  <a:cubicBezTo>
                    <a:pt x="778198" y="156999"/>
                    <a:pt x="747992" y="126793"/>
                    <a:pt x="710752" y="126793"/>
                  </a:cubicBezTo>
                  <a:lnTo>
                    <a:pt x="537734" y="126793"/>
                  </a:lnTo>
                  <a:lnTo>
                    <a:pt x="537734" y="765134"/>
                  </a:lnTo>
                  <a:lnTo>
                    <a:pt x="389069" y="765134"/>
                  </a:lnTo>
                  <a:lnTo>
                    <a:pt x="389069" y="126793"/>
                  </a:lnTo>
                  <a:lnTo>
                    <a:pt x="216051" y="126793"/>
                  </a:lnTo>
                  <a:cubicBezTo>
                    <a:pt x="178811" y="126793"/>
                    <a:pt x="148605" y="156999"/>
                    <a:pt x="148605" y="194239"/>
                  </a:cubicBezTo>
                  <a:lnTo>
                    <a:pt x="148605" y="765134"/>
                  </a:lnTo>
                  <a:lnTo>
                    <a:pt x="0" y="765134"/>
                  </a:lnTo>
                  <a:lnTo>
                    <a:pt x="0" y="202337"/>
                  </a:lnTo>
                  <a:cubicBezTo>
                    <a:pt x="0" y="90617"/>
                    <a:pt x="90617" y="0"/>
                    <a:pt x="202337" y="0"/>
                  </a:cubicBezTo>
                  <a:lnTo>
                    <a:pt x="724525" y="0"/>
                  </a:lnTo>
                  <a:close/>
                </a:path>
              </a:pathLst>
            </a:custGeom>
            <a:grpFill/>
            <a:ln w="5908" cap="flat">
              <a:noFill/>
              <a:prstDash val="solid"/>
              <a:miter/>
            </a:ln>
          </p:spPr>
          <p:txBody>
            <a:bodyPr rtlCol="0" anchor="ctr"/>
            <a:lstStyle/>
            <a:p>
              <a:endParaRPr lang="en-US"/>
            </a:p>
          </p:txBody>
        </p:sp>
        <p:sp>
          <p:nvSpPr>
            <p:cNvPr id="11" name="Freeform: Shape 17">
              <a:extLst>
                <a:ext uri="{FF2B5EF4-FFF2-40B4-BE49-F238E27FC236}">
                  <a16:creationId xmlns:a16="http://schemas.microsoft.com/office/drawing/2014/main" id="{BCAAE52F-9A1A-7B57-637E-E1A538390102}"/>
                </a:ext>
              </a:extLst>
            </p:cNvPr>
            <p:cNvSpPr/>
            <p:nvPr/>
          </p:nvSpPr>
          <p:spPr>
            <a:xfrm>
              <a:off x="2913163" y="3038867"/>
              <a:ext cx="782630" cy="782630"/>
            </a:xfrm>
            <a:custGeom>
              <a:avLst/>
              <a:gdLst>
                <a:gd name="connsiteX0" fmla="*/ 391315 w 782630"/>
                <a:gd name="connsiteY0" fmla="*/ 143995 h 782630"/>
                <a:gd name="connsiteX1" fmla="*/ 638636 w 782630"/>
                <a:gd name="connsiteY1" fmla="*/ 391315 h 782630"/>
                <a:gd name="connsiteX2" fmla="*/ 391315 w 782630"/>
                <a:gd name="connsiteY2" fmla="*/ 638636 h 782630"/>
                <a:gd name="connsiteX3" fmla="*/ 143995 w 782630"/>
                <a:gd name="connsiteY3" fmla="*/ 391315 h 782630"/>
                <a:gd name="connsiteX4" fmla="*/ 391315 w 782630"/>
                <a:gd name="connsiteY4" fmla="*/ 143995 h 782630"/>
                <a:gd name="connsiteX5" fmla="*/ 391315 w 782630"/>
                <a:gd name="connsiteY5" fmla="*/ 0 h 782630"/>
                <a:gd name="connsiteX6" fmla="*/ 0 w 782630"/>
                <a:gd name="connsiteY6" fmla="*/ 391315 h 782630"/>
                <a:gd name="connsiteX7" fmla="*/ 391315 w 782630"/>
                <a:gd name="connsiteY7" fmla="*/ 782630 h 782630"/>
                <a:gd name="connsiteX8" fmla="*/ 782631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143995"/>
                  </a:moveTo>
                  <a:cubicBezTo>
                    <a:pt x="527685" y="143995"/>
                    <a:pt x="638636" y="254946"/>
                    <a:pt x="638636" y="391315"/>
                  </a:cubicBezTo>
                  <a:cubicBezTo>
                    <a:pt x="638636" y="527684"/>
                    <a:pt x="527685" y="638636"/>
                    <a:pt x="391315" y="638636"/>
                  </a:cubicBezTo>
                  <a:cubicBezTo>
                    <a:pt x="254946" y="638636"/>
                    <a:pt x="143995" y="527684"/>
                    <a:pt x="143995" y="391315"/>
                  </a:cubicBezTo>
                  <a:cubicBezTo>
                    <a:pt x="143995" y="254946"/>
                    <a:pt x="254946" y="143995"/>
                    <a:pt x="391315" y="143995"/>
                  </a:cubicBezTo>
                  <a:moveTo>
                    <a:pt x="391315" y="0"/>
                  </a:moveTo>
                  <a:cubicBezTo>
                    <a:pt x="175146" y="0"/>
                    <a:pt x="0" y="175205"/>
                    <a:pt x="0" y="391315"/>
                  </a:cubicBezTo>
                  <a:cubicBezTo>
                    <a:pt x="0" y="607425"/>
                    <a:pt x="175205" y="782630"/>
                    <a:pt x="391315" y="782630"/>
                  </a:cubicBezTo>
                  <a:cubicBezTo>
                    <a:pt x="607426" y="782630"/>
                    <a:pt x="782631" y="607425"/>
                    <a:pt x="782631" y="391315"/>
                  </a:cubicBezTo>
                  <a:cubicBezTo>
                    <a:pt x="782631" y="175205"/>
                    <a:pt x="607426" y="0"/>
                    <a:pt x="391315" y="0"/>
                  </a:cubicBezTo>
                  <a:lnTo>
                    <a:pt x="391315" y="0"/>
                  </a:lnTo>
                  <a:close/>
                </a:path>
              </a:pathLst>
            </a:custGeom>
            <a:grpFill/>
            <a:ln w="5908" cap="flat">
              <a:noFill/>
              <a:prstDash val="solid"/>
              <a:miter/>
            </a:ln>
          </p:spPr>
          <p:txBody>
            <a:bodyPr rtlCol="0" anchor="ctr"/>
            <a:lstStyle/>
            <a:p>
              <a:endParaRPr lang="en-US"/>
            </a:p>
          </p:txBody>
        </p:sp>
      </p:grpSp>
      <p:sp>
        <p:nvSpPr>
          <p:cNvPr id="20" name="Plassholder for tekst 19">
            <a:extLst>
              <a:ext uri="{FF2B5EF4-FFF2-40B4-BE49-F238E27FC236}">
                <a16:creationId xmlns:a16="http://schemas.microsoft.com/office/drawing/2014/main" id="{B56A677A-4599-FE37-6CC6-61F08D43165D}"/>
              </a:ext>
            </a:extLst>
          </p:cNvPr>
          <p:cNvSpPr>
            <a:spLocks noGrp="1"/>
          </p:cNvSpPr>
          <p:nvPr>
            <p:ph type="body" sz="quarter" idx="10"/>
          </p:nvPr>
        </p:nvSpPr>
        <p:spPr>
          <a:xfrm>
            <a:off x="1436071" y="2342928"/>
            <a:ext cx="8471189" cy="1700081"/>
          </a:xfrm>
          <a:prstGeom prst="rect">
            <a:avLst/>
          </a:prstGeom>
        </p:spPr>
        <p:txBody>
          <a:bodyPr anchor="b"/>
          <a:lstStyle>
            <a:lvl1pPr marL="0" indent="0">
              <a:buNone/>
              <a:defRPr sz="5000">
                <a:solidFill>
                  <a:schemeClr val="bg1"/>
                </a:solidFill>
                <a:latin typeface="Haffer" pitchFamily="2" charset="77"/>
                <a:cs typeface="Haffer" pitchFamily="2" charset="77"/>
              </a:defRPr>
            </a:lvl1pPr>
          </a:lstStyle>
          <a:p>
            <a:pPr lvl="0"/>
            <a:endParaRPr lang="nb-NO"/>
          </a:p>
          <a:p>
            <a:pPr lvl="0"/>
            <a:r>
              <a:rPr lang="nb-NO"/>
              <a:t>Presentation </a:t>
            </a:r>
            <a:r>
              <a:rPr lang="nb-NO" err="1"/>
              <a:t>title</a:t>
            </a:r>
            <a:endParaRPr lang="nb-NO"/>
          </a:p>
        </p:txBody>
      </p:sp>
      <p:sp>
        <p:nvSpPr>
          <p:cNvPr id="21" name="Plassholder for tekst 19">
            <a:extLst>
              <a:ext uri="{FF2B5EF4-FFF2-40B4-BE49-F238E27FC236}">
                <a16:creationId xmlns:a16="http://schemas.microsoft.com/office/drawing/2014/main" id="{3EB3F4BB-33E8-B7A7-C733-4AC6AA42F6D8}"/>
              </a:ext>
            </a:extLst>
          </p:cNvPr>
          <p:cNvSpPr>
            <a:spLocks noGrp="1"/>
          </p:cNvSpPr>
          <p:nvPr>
            <p:ph type="body" sz="quarter" idx="11" hasCustomPrompt="1"/>
          </p:nvPr>
        </p:nvSpPr>
        <p:spPr>
          <a:xfrm>
            <a:off x="1436071" y="4269969"/>
            <a:ext cx="8471189" cy="1700081"/>
          </a:xfrm>
          <a:prstGeom prst="rect">
            <a:avLst/>
          </a:prstGeom>
        </p:spPr>
        <p:txBody>
          <a:bodyPr anchor="t"/>
          <a:lstStyle>
            <a:lvl1pPr marL="0" indent="0">
              <a:buNone/>
              <a:defRPr sz="2500" b="0" i="0">
                <a:solidFill>
                  <a:schemeClr val="bg1"/>
                </a:solidFill>
                <a:latin typeface="Haffer Light" pitchFamily="2" charset="77"/>
                <a:cs typeface="Haffer Light" pitchFamily="2" charset="77"/>
              </a:defRPr>
            </a:lvl1pPr>
          </a:lstStyle>
          <a:p>
            <a:pPr lvl="0"/>
            <a:r>
              <a:rPr lang="nb-NO" err="1"/>
              <a:t>Subtitle</a:t>
            </a:r>
            <a:endParaRPr lang="nb-NO"/>
          </a:p>
        </p:txBody>
      </p:sp>
    </p:spTree>
    <p:extLst>
      <p:ext uri="{BB962C8B-B14F-4D97-AF65-F5344CB8AC3E}">
        <p14:creationId xmlns:p14="http://schemas.microsoft.com/office/powerpoint/2010/main" val="364400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F7346AFE-E985-92D2-06C7-B75BE71BCA42}"/>
              </a:ext>
            </a:extLst>
          </p:cNvPr>
          <p:cNvSpPr>
            <a:spLocks noGrp="1"/>
          </p:cNvSpPr>
          <p:nvPr>
            <p:ph type="pic" sz="quarter" idx="10"/>
          </p:nvPr>
        </p:nvSpPr>
        <p:spPr>
          <a:xfrm>
            <a:off x="0" y="0"/>
            <a:ext cx="12192000" cy="6858000"/>
          </a:xfrm>
          <a:prstGeom prst="rect">
            <a:avLst/>
          </a:prstGeom>
        </p:spPr>
        <p:txBody>
          <a:bodyPr/>
          <a:lstStyle/>
          <a:p>
            <a:endParaRPr lang="nb-NO"/>
          </a:p>
        </p:txBody>
      </p:sp>
    </p:spTree>
    <p:extLst>
      <p:ext uri="{BB962C8B-B14F-4D97-AF65-F5344CB8AC3E}">
        <p14:creationId xmlns:p14="http://schemas.microsoft.com/office/powerpoint/2010/main" val="2855663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width image with title bottom">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F7346AFE-E985-92D2-06C7-B75BE71BCA42}"/>
              </a:ext>
            </a:extLst>
          </p:cNvPr>
          <p:cNvSpPr>
            <a:spLocks noGrp="1"/>
          </p:cNvSpPr>
          <p:nvPr>
            <p:ph type="pic" sz="quarter" idx="10"/>
          </p:nvPr>
        </p:nvSpPr>
        <p:spPr>
          <a:xfrm>
            <a:off x="0" y="0"/>
            <a:ext cx="12192000" cy="5836024"/>
          </a:xfrm>
          <a:prstGeom prst="rect">
            <a:avLst/>
          </a:prstGeom>
        </p:spPr>
        <p:txBody>
          <a:bodyPr/>
          <a:lstStyle/>
          <a:p>
            <a:endParaRPr lang="nb-NO"/>
          </a:p>
        </p:txBody>
      </p:sp>
      <p:sp>
        <p:nvSpPr>
          <p:cNvPr id="10" name="Plassholder for tekst 19">
            <a:extLst>
              <a:ext uri="{FF2B5EF4-FFF2-40B4-BE49-F238E27FC236}">
                <a16:creationId xmlns:a16="http://schemas.microsoft.com/office/drawing/2014/main" id="{A5F22576-6EE2-6F1D-BCEB-76166C1B4C77}"/>
              </a:ext>
            </a:extLst>
          </p:cNvPr>
          <p:cNvSpPr>
            <a:spLocks noGrp="1"/>
          </p:cNvSpPr>
          <p:nvPr>
            <p:ph type="body" sz="quarter" idx="11" hasCustomPrompt="1"/>
          </p:nvPr>
        </p:nvSpPr>
        <p:spPr>
          <a:xfrm>
            <a:off x="499110" y="6045761"/>
            <a:ext cx="11132596" cy="602925"/>
          </a:xfrm>
          <a:prstGeom prst="rect">
            <a:avLst/>
          </a:prstGeom>
        </p:spPr>
        <p:txBody>
          <a:bodyPr anchor="b"/>
          <a:lstStyle>
            <a:lvl1pPr marL="0" indent="0">
              <a:lnSpc>
                <a:spcPts val="3800"/>
              </a:lnSpc>
              <a:buNone/>
              <a:defRPr sz="3000">
                <a:solidFill>
                  <a:srgbClr val="022E33"/>
                </a:solidFill>
                <a:latin typeface="Haffer" pitchFamily="2" charset="77"/>
                <a:cs typeface="Haffer" pitchFamily="2" charset="77"/>
              </a:defRPr>
            </a:lvl1pPr>
          </a:lstStyle>
          <a:p>
            <a:pPr lvl="0"/>
            <a:r>
              <a:rPr lang="nb-NO" err="1"/>
              <a:t>Title</a:t>
            </a:r>
            <a:endParaRPr lang="nb-NO"/>
          </a:p>
        </p:txBody>
      </p:sp>
    </p:spTree>
    <p:extLst>
      <p:ext uri="{BB962C8B-B14F-4D97-AF65-F5344CB8AC3E}">
        <p14:creationId xmlns:p14="http://schemas.microsoft.com/office/powerpoint/2010/main" val="10741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el, Inhalt, Zwischenueberschrift">
    <p:spTree>
      <p:nvGrpSpPr>
        <p:cNvPr id="1" name=""/>
        <p:cNvGrpSpPr/>
        <p:nvPr/>
      </p:nvGrpSpPr>
      <p:grpSpPr>
        <a:xfrm>
          <a:off x="0" y="0"/>
          <a:ext cx="0" cy="0"/>
          <a:chOff x="0" y="0"/>
          <a:chExt cx="0" cy="0"/>
        </a:xfrm>
      </p:grpSpPr>
      <p:sp>
        <p:nvSpPr>
          <p:cNvPr id="6" name="Rechteck 5"/>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7" name="Rechteck 6"/>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13" name="Titelplatzhalter 1"/>
          <p:cNvSpPr>
            <a:spLocks noGrp="1"/>
          </p:cNvSpPr>
          <p:nvPr>
            <p:ph type="title"/>
          </p:nvPr>
        </p:nvSpPr>
        <p:spPr bwMode="auto">
          <a:xfrm>
            <a:off x="720480" y="692696"/>
            <a:ext cx="10751853"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719668" y="1988840"/>
            <a:ext cx="5280323" cy="4176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p:nvPr>
        </p:nvSpPr>
        <p:spPr>
          <a:xfrm>
            <a:off x="719694" y="1629138"/>
            <a:ext cx="5281351"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Formatvorlagen des Textmasters bearbeiten</a:t>
            </a:r>
          </a:p>
        </p:txBody>
      </p:sp>
      <p:sp>
        <p:nvSpPr>
          <p:cNvPr id="14" name="Inhaltsplatzhalter 4"/>
          <p:cNvSpPr>
            <a:spLocks noGrp="1"/>
          </p:cNvSpPr>
          <p:nvPr>
            <p:ph sz="quarter" idx="21"/>
          </p:nvPr>
        </p:nvSpPr>
        <p:spPr>
          <a:xfrm>
            <a:off x="6192011" y="1988502"/>
            <a:ext cx="5280323" cy="4176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3"/>
          <p:cNvSpPr>
            <a:spLocks noGrp="1"/>
          </p:cNvSpPr>
          <p:nvPr>
            <p:ph type="body" sz="quarter" idx="22"/>
          </p:nvPr>
        </p:nvSpPr>
        <p:spPr>
          <a:xfrm>
            <a:off x="6192037" y="1628800"/>
            <a:ext cx="5281351"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18" name="Fußzeilenplatzhalter 14"/>
          <p:cNvSpPr>
            <a:spLocks noGrp="1"/>
          </p:cNvSpPr>
          <p:nvPr>
            <p:ph type="ftr" sz="quarter" idx="23"/>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19"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20" name="Rechteck 19"/>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21"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1323766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el, Inhalt, Zwischenueberschrift">
    <p:spTree>
      <p:nvGrpSpPr>
        <p:cNvPr id="1" name=""/>
        <p:cNvGrpSpPr/>
        <p:nvPr/>
      </p:nvGrpSpPr>
      <p:grpSpPr>
        <a:xfrm>
          <a:off x="0" y="0"/>
          <a:ext cx="0" cy="0"/>
          <a:chOff x="0" y="0"/>
          <a:chExt cx="0" cy="0"/>
        </a:xfrm>
      </p:grpSpPr>
      <p:sp>
        <p:nvSpPr>
          <p:cNvPr id="6" name="Rechteck 5"/>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7" name="Rechteck 6"/>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13"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719668" y="1988840"/>
            <a:ext cx="10752667" cy="417701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p:nvPr>
        </p:nvSpPr>
        <p:spPr>
          <a:xfrm>
            <a:off x="719695" y="1629138"/>
            <a:ext cx="1075264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Formatvorlagen des Textmasters bearbeiten</a:t>
            </a:r>
          </a:p>
        </p:txBody>
      </p:sp>
      <p:pic>
        <p:nvPicPr>
          <p:cNvPr id="14"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umsplatzhalter 13"/>
          <p:cNvSpPr>
            <a:spLocks noGrp="1"/>
          </p:cNvSpPr>
          <p:nvPr>
            <p:ph type="dt" sz="half" idx="16"/>
          </p:nvPr>
        </p:nvSpPr>
        <p:spPr>
          <a:xfrm>
            <a:off x="719403" y="6356351"/>
            <a:ext cx="1680897"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16" name="Fußzeilenplatzhalter 14"/>
          <p:cNvSpPr>
            <a:spLocks noGrp="1"/>
          </p:cNvSpPr>
          <p:nvPr>
            <p:ph type="ftr" sz="quarter" idx="18"/>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17" name="Foliennummernplatzhalter 15"/>
          <p:cNvSpPr>
            <a:spLocks noGrp="1"/>
          </p:cNvSpPr>
          <p:nvPr>
            <p:ph type="sldNum" sz="quarter" idx="19"/>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18" name="Rechteck 17"/>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20" name="Textplatzhalter 2"/>
          <p:cNvSpPr>
            <a:spLocks noGrp="1"/>
          </p:cNvSpPr>
          <p:nvPr>
            <p:ph type="body" sz="quarter" idx="20"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350223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el, Inhalt, Zwischenueberschrift">
    <p:spTree>
      <p:nvGrpSpPr>
        <p:cNvPr id="1" name=""/>
        <p:cNvGrpSpPr/>
        <p:nvPr/>
      </p:nvGrpSpPr>
      <p:grpSpPr>
        <a:xfrm>
          <a:off x="0" y="0"/>
          <a:ext cx="0" cy="0"/>
          <a:chOff x="0" y="0"/>
          <a:chExt cx="0" cy="0"/>
        </a:xfrm>
      </p:grpSpPr>
      <p:sp>
        <p:nvSpPr>
          <p:cNvPr id="6" name="Rechteck 5"/>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7" name="Rechteck 6"/>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13"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719667" y="1988502"/>
            <a:ext cx="3360000" cy="4176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p:nvPr>
        </p:nvSpPr>
        <p:spPr>
          <a:xfrm>
            <a:off x="719693"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Formatvorlagen des Textmasters bearbeiten</a:t>
            </a:r>
          </a:p>
        </p:txBody>
      </p:sp>
      <p:sp>
        <p:nvSpPr>
          <p:cNvPr id="14" name="Inhaltsplatzhalter 4"/>
          <p:cNvSpPr>
            <a:spLocks noGrp="1"/>
          </p:cNvSpPr>
          <p:nvPr>
            <p:ph sz="quarter" idx="21"/>
          </p:nvPr>
        </p:nvSpPr>
        <p:spPr>
          <a:xfrm>
            <a:off x="4409624" y="1988502"/>
            <a:ext cx="3360000" cy="4176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Textplatzhalter 3"/>
          <p:cNvSpPr>
            <a:spLocks noGrp="1"/>
          </p:cNvSpPr>
          <p:nvPr>
            <p:ph type="body" sz="quarter" idx="22"/>
          </p:nvPr>
        </p:nvSpPr>
        <p:spPr>
          <a:xfrm>
            <a:off x="4409651"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Formatvorlagen des Textmasters bearbeiten</a:t>
            </a:r>
          </a:p>
        </p:txBody>
      </p:sp>
      <p:sp>
        <p:nvSpPr>
          <p:cNvPr id="16" name="Inhaltsplatzhalter 4"/>
          <p:cNvSpPr>
            <a:spLocks noGrp="1"/>
          </p:cNvSpPr>
          <p:nvPr>
            <p:ph sz="quarter" idx="23"/>
          </p:nvPr>
        </p:nvSpPr>
        <p:spPr>
          <a:xfrm>
            <a:off x="8112224" y="1988502"/>
            <a:ext cx="3360000" cy="41767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Textplatzhalter 3"/>
          <p:cNvSpPr>
            <a:spLocks noGrp="1"/>
          </p:cNvSpPr>
          <p:nvPr>
            <p:ph type="body" sz="quarter" idx="24"/>
          </p:nvPr>
        </p:nvSpPr>
        <p:spPr>
          <a:xfrm>
            <a:off x="8112251" y="1628800"/>
            <a:ext cx="33600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anchor="ctr"/>
          <a:lstStyle>
            <a:lvl1pPr marL="285750" indent="-285750">
              <a:buNone/>
              <a:defRPr lang="de-DE" dirty="0">
                <a:solidFill>
                  <a:schemeClr val="bg1"/>
                </a:solidFill>
              </a:defRPr>
            </a:lvl1pPr>
          </a:lstStyle>
          <a:p>
            <a:pPr lvl="0"/>
            <a:r>
              <a:rPr lang="de-DE"/>
              <a:t>Formatvorlagen des Textmasters bearbeiten</a:t>
            </a:r>
          </a:p>
        </p:txBody>
      </p:sp>
      <p:pic>
        <p:nvPicPr>
          <p:cNvPr id="18"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atumsplatzhalter 13"/>
          <p:cNvSpPr>
            <a:spLocks noGrp="1"/>
          </p:cNvSpPr>
          <p:nvPr>
            <p:ph type="dt" sz="half" idx="16"/>
          </p:nvPr>
        </p:nvSpPr>
        <p:spPr>
          <a:xfrm>
            <a:off x="719403" y="6356351"/>
            <a:ext cx="1680897"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20" name="Fußzeilenplatzhalter 14"/>
          <p:cNvSpPr>
            <a:spLocks noGrp="1"/>
          </p:cNvSpPr>
          <p:nvPr>
            <p:ph type="ftr" sz="quarter" idx="25"/>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21"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
        <p:nvSpPr>
          <p:cNvPr id="23" name="Rechteck 22"/>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24"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3268008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el, Inhalt, Zwischenueberschrift">
    <p:spTree>
      <p:nvGrpSpPr>
        <p:cNvPr id="1" name=""/>
        <p:cNvGrpSpPr/>
        <p:nvPr/>
      </p:nvGrpSpPr>
      <p:grpSpPr>
        <a:xfrm>
          <a:off x="0" y="0"/>
          <a:ext cx="0" cy="0"/>
          <a:chOff x="0" y="0"/>
          <a:chExt cx="0" cy="0"/>
        </a:xfrm>
      </p:grpSpPr>
      <p:sp>
        <p:nvSpPr>
          <p:cNvPr id="17" name="Rechteck 16"/>
          <p:cNvSpPr/>
          <p:nvPr userDrawn="1"/>
        </p:nvSpPr>
        <p:spPr>
          <a:xfrm flipV="1">
            <a:off x="0" y="539673"/>
            <a:ext cx="12192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Datumsplatzhalter 13"/>
          <p:cNvSpPr>
            <a:spLocks noGrp="1"/>
          </p:cNvSpPr>
          <p:nvPr>
            <p:ph type="dt" sz="half" idx="10"/>
          </p:nvPr>
        </p:nvSpPr>
        <p:spPr>
          <a:xfrm>
            <a:off x="565482" y="6356351"/>
            <a:ext cx="1069909" cy="365125"/>
          </a:xfrm>
          <a:prstGeom prst="rect">
            <a:avLst/>
          </a:prstGeom>
        </p:spPr>
        <p:txBody>
          <a:bodyPr/>
          <a:lstStyle>
            <a:lvl1pPr>
              <a:defRPr sz="950">
                <a:solidFill>
                  <a:schemeClr val="bg1">
                    <a:lumMod val="50000"/>
                  </a:schemeClr>
                </a:solidFill>
                <a:latin typeface="+mn-lt"/>
              </a:defRPr>
            </a:lvl1pPr>
          </a:lstStyle>
          <a:p>
            <a:r>
              <a:rPr lang="de-DE"/>
              <a:t>18.09.2024</a:t>
            </a:r>
            <a:endParaRPr lang="de-DE" dirty="0"/>
          </a:p>
        </p:txBody>
      </p:sp>
      <p:sp>
        <p:nvSpPr>
          <p:cNvPr id="15" name="Fußzeilenplatzhalter 14"/>
          <p:cNvSpPr>
            <a:spLocks noGrp="1"/>
          </p:cNvSpPr>
          <p:nvPr>
            <p:ph type="ftr" sz="quarter" idx="11"/>
          </p:nvPr>
        </p:nvSpPr>
        <p:spPr>
          <a:xfrm>
            <a:off x="2399590" y="6356351"/>
            <a:ext cx="7392821" cy="365125"/>
          </a:xfrm>
          <a:prstGeom prst="rect">
            <a:avLst/>
          </a:prstGeom>
        </p:spPr>
        <p:txBody>
          <a:bodyPr/>
          <a:lstStyle>
            <a:lvl1pPr algn="ctr">
              <a:defRPr sz="950">
                <a:solidFill>
                  <a:schemeClr val="bg1">
                    <a:lumMod val="50000"/>
                  </a:schemeClr>
                </a:solidFill>
                <a:latin typeface="+mn-lt"/>
              </a:defRPr>
            </a:lvl1pPr>
          </a:lstStyle>
          <a:p>
            <a:r>
              <a:rPr lang="en-US"/>
              <a:t>© 2024 Energy Brainpool GmbH &amp; Co. KG</a:t>
            </a:r>
            <a:endParaRPr lang="de-DE" dirty="0"/>
          </a:p>
        </p:txBody>
      </p:sp>
      <p:sp>
        <p:nvSpPr>
          <p:cNvPr id="16" name="Foliennummernplatzhalter 15"/>
          <p:cNvSpPr>
            <a:spLocks noGrp="1"/>
          </p:cNvSpPr>
          <p:nvPr>
            <p:ph type="sldNum" sz="quarter" idx="12"/>
          </p:nvPr>
        </p:nvSpPr>
        <p:spPr>
          <a:xfrm>
            <a:off x="10992543" y="6356351"/>
            <a:ext cx="602556" cy="365125"/>
          </a:xfrm>
          <a:prstGeom prst="rect">
            <a:avLst/>
          </a:prstGeom>
        </p:spPr>
        <p:txBody>
          <a:bodyPr/>
          <a:lstStyle>
            <a:lvl1pPr>
              <a:defRPr sz="950">
                <a:solidFill>
                  <a:schemeClr val="bg1">
                    <a:lumMod val="50000"/>
                  </a:schemeClr>
                </a:solidFill>
                <a:latin typeface="+mn-lt"/>
              </a:defRPr>
            </a:lvl1pPr>
          </a:lstStyle>
          <a:p>
            <a:fld id="{B7F6052C-4AB4-4EAD-9E30-9753CD4E3464}" type="slidenum">
              <a:rPr lang="de-DE" smtClean="0"/>
              <a:pPr/>
              <a:t>‹#›</a:t>
            </a:fld>
            <a:endParaRPr lang="de-DE"/>
          </a:p>
        </p:txBody>
      </p:sp>
      <p:sp>
        <p:nvSpPr>
          <p:cNvPr id="18" name="Rechteck 17"/>
          <p:cNvSpPr/>
          <p:nvPr userDrawn="1"/>
        </p:nvSpPr>
        <p:spPr>
          <a:xfrm>
            <a:off x="0" y="503675"/>
            <a:ext cx="12192000" cy="3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Titelplatzhalter 1"/>
          <p:cNvSpPr>
            <a:spLocks noGrp="1"/>
          </p:cNvSpPr>
          <p:nvPr>
            <p:ph type="title"/>
          </p:nvPr>
        </p:nvSpPr>
        <p:spPr bwMode="auto">
          <a:xfrm>
            <a:off x="573563" y="692696"/>
            <a:ext cx="11040149"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DE" altLang="de-DE" dirty="0"/>
          </a:p>
        </p:txBody>
      </p:sp>
      <p:sp>
        <p:nvSpPr>
          <p:cNvPr id="5" name="Inhaltsplatzhalter 4"/>
          <p:cNvSpPr>
            <a:spLocks noGrp="1"/>
          </p:cNvSpPr>
          <p:nvPr>
            <p:ph sz="quarter" idx="14"/>
          </p:nvPr>
        </p:nvSpPr>
        <p:spPr>
          <a:xfrm>
            <a:off x="573585" y="1988840"/>
            <a:ext cx="11042649" cy="4176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3"/>
          <p:cNvSpPr>
            <a:spLocks noGrp="1"/>
          </p:cNvSpPr>
          <p:nvPr>
            <p:ph type="body" sz="quarter" idx="17" hasCustomPrompt="1"/>
          </p:nvPr>
        </p:nvSpPr>
        <p:spPr>
          <a:xfrm>
            <a:off x="573584" y="1629138"/>
            <a:ext cx="11044800" cy="360000"/>
          </a:xfr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85750" indent="-285750">
              <a:buNone/>
              <a:defRPr lang="de-DE" dirty="0">
                <a:solidFill>
                  <a:schemeClr val="bg1"/>
                </a:solidFill>
              </a:defRPr>
            </a:lvl1pPr>
          </a:lstStyle>
          <a:p>
            <a:pPr marL="0" lvl="0" indent="0">
              <a:spcBef>
                <a:spcPts val="400"/>
              </a:spcBef>
              <a:spcAft>
                <a:spcPts val="100"/>
              </a:spcAft>
            </a:pPr>
            <a:r>
              <a:rPr lang="de-DE" dirty="0"/>
              <a:t>Zwischenüberschrift</a:t>
            </a:r>
          </a:p>
        </p:txBody>
      </p:sp>
      <p:pic>
        <p:nvPicPr>
          <p:cNvPr id="24" name="Grafik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4944" y="97582"/>
            <a:ext cx="2400000" cy="316800"/>
          </a:xfrm>
          <a:prstGeom prst="rect">
            <a:avLst/>
          </a:prstGeom>
        </p:spPr>
      </p:pic>
      <p:sp>
        <p:nvSpPr>
          <p:cNvPr id="26" name="Rechteck 25"/>
          <p:cNvSpPr/>
          <p:nvPr userDrawn="1"/>
        </p:nvSpPr>
        <p:spPr>
          <a:xfrm rot="16200000" flipH="1">
            <a:off x="6080715" y="824738"/>
            <a:ext cx="18000" cy="11040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chemeClr val="bg1">
                  <a:lumMod val="50000"/>
                </a:schemeClr>
              </a:solidFill>
              <a:latin typeface="+mn-lt"/>
            </a:endParaRPr>
          </a:p>
        </p:txBody>
      </p:sp>
    </p:spTree>
    <p:extLst>
      <p:ext uri="{BB962C8B-B14F-4D97-AF65-F5344CB8AC3E}">
        <p14:creationId xmlns:p14="http://schemas.microsoft.com/office/powerpoint/2010/main" val="476721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Rechteck 3"/>
          <p:cNvSpPr/>
          <p:nvPr userDrawn="1"/>
        </p:nvSpPr>
        <p:spPr>
          <a:xfrm flipV="1">
            <a:off x="0" y="539750"/>
            <a:ext cx="12192000" cy="107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sp>
        <p:nvSpPr>
          <p:cNvPr id="5" name="Rechteck 4"/>
          <p:cNvSpPr/>
          <p:nvPr userDrawn="1"/>
        </p:nvSpPr>
        <p:spPr>
          <a:xfrm>
            <a:off x="0" y="503238"/>
            <a:ext cx="12192000" cy="36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p>
        </p:txBody>
      </p:sp>
      <p:pic>
        <p:nvPicPr>
          <p:cNvPr id="7"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089686" y="108859"/>
            <a:ext cx="2367639" cy="2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platzhalter 1"/>
          <p:cNvSpPr>
            <a:spLocks noGrp="1"/>
          </p:cNvSpPr>
          <p:nvPr>
            <p:ph type="title"/>
          </p:nvPr>
        </p:nvSpPr>
        <p:spPr bwMode="auto">
          <a:xfrm>
            <a:off x="719667" y="692696"/>
            <a:ext cx="10752667"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de-DE" altLang="de-DE"/>
              <a:t>Titelmasterformat durch Klicken bearbeiten</a:t>
            </a:r>
            <a:endParaRPr lang="de-DE" altLang="de-DE" dirty="0"/>
          </a:p>
        </p:txBody>
      </p:sp>
      <p:sp>
        <p:nvSpPr>
          <p:cNvPr id="19" name="Inhaltsplatzhalter 4"/>
          <p:cNvSpPr>
            <a:spLocks noGrp="1"/>
          </p:cNvSpPr>
          <p:nvPr>
            <p:ph sz="quarter" idx="15"/>
          </p:nvPr>
        </p:nvSpPr>
        <p:spPr>
          <a:xfrm>
            <a:off x="719667" y="1628775"/>
            <a:ext cx="10752667" cy="453677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Datumsplatzhalter 13"/>
          <p:cNvSpPr>
            <a:spLocks noGrp="1"/>
          </p:cNvSpPr>
          <p:nvPr>
            <p:ph type="dt" sz="half" idx="16"/>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9" name="Fußzeilenplatzhalter 14"/>
          <p:cNvSpPr>
            <a:spLocks noGrp="1"/>
          </p:cNvSpPr>
          <p:nvPr>
            <p:ph type="ftr" sz="quarter" idx="17"/>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10" name="Foliennummernplatzhalter 15"/>
          <p:cNvSpPr>
            <a:spLocks noGrp="1"/>
          </p:cNvSpPr>
          <p:nvPr>
            <p:ph type="sldNum" sz="quarter" idx="18"/>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dirty="0"/>
          </a:p>
        </p:txBody>
      </p:sp>
      <p:sp>
        <p:nvSpPr>
          <p:cNvPr id="11" name="Rechteck 10"/>
          <p:cNvSpPr/>
          <p:nvPr userDrawn="1"/>
        </p:nvSpPr>
        <p:spPr>
          <a:xfrm rot="16200000" flipH="1">
            <a:off x="6098644" y="968444"/>
            <a:ext cx="17462" cy="10752000"/>
          </a:xfrm>
          <a:prstGeom prst="rect">
            <a:avLst/>
          </a:prstGeom>
          <a:gradFill>
            <a:gsLst>
              <a:gs pos="50000">
                <a:schemeClr val="bg1">
                  <a:lumMod val="50000"/>
                </a:schemeClr>
              </a:gs>
              <a:gs pos="6000">
                <a:schemeClr val="bg1">
                  <a:lumMod val="95000"/>
                </a:schemeClr>
              </a:gs>
              <a:gs pos="100000">
                <a:srgbClr val="F9F9F9"/>
              </a:gs>
              <a:gs pos="0">
                <a:schemeClr val="bg1"/>
              </a:gs>
              <a:gs pos="94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50">
              <a:solidFill>
                <a:schemeClr val="bg1">
                  <a:lumMod val="50000"/>
                </a:schemeClr>
              </a:solidFill>
            </a:endParaRPr>
          </a:p>
        </p:txBody>
      </p:sp>
      <p:sp>
        <p:nvSpPr>
          <p:cNvPr id="3" name="Textplatzhalter 2"/>
          <p:cNvSpPr>
            <a:spLocks noGrp="1"/>
          </p:cNvSpPr>
          <p:nvPr>
            <p:ph type="body" sz="quarter" idx="19" hasCustomPrompt="1"/>
          </p:nvPr>
        </p:nvSpPr>
        <p:spPr>
          <a:xfrm>
            <a:off x="4079778" y="6020396"/>
            <a:ext cx="7377741" cy="288925"/>
          </a:xfrm>
        </p:spPr>
        <p:txBody>
          <a:bodyPr/>
          <a:lstStyle>
            <a:lvl1pPr marL="0" indent="0" algn="r">
              <a:buNone/>
              <a:defRPr sz="1000">
                <a:solidFill>
                  <a:srgbClr val="7F7F7F"/>
                </a:solidFill>
              </a:defRPr>
            </a:lvl1pPr>
          </a:lstStyle>
          <a:p>
            <a:pPr lvl="0"/>
            <a:r>
              <a:rPr lang="de-DE" dirty="0"/>
              <a:t>Quelle</a:t>
            </a:r>
          </a:p>
        </p:txBody>
      </p:sp>
    </p:spTree>
    <p:extLst>
      <p:ext uri="{BB962C8B-B14F-4D97-AF65-F5344CB8AC3E}">
        <p14:creationId xmlns:p14="http://schemas.microsoft.com/office/powerpoint/2010/main" val="444540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ubbles with title">
  <p:cSld name="Bubbles with title">
    <p:spTree>
      <p:nvGrpSpPr>
        <p:cNvPr id="1" name="Shape 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A6A3577-EC50-C5A7-3EE1-039DEC83DC4E}"/>
              </a:ext>
            </a:extLst>
          </p:cNvPr>
          <p:cNvGraphicFramePr>
            <a:graphicFrameLocks noChangeAspect="1"/>
          </p:cNvGraphicFramePr>
          <p:nvPr userDrawn="1">
            <p:custDataLst>
              <p:tags r:id="rId1"/>
            </p:custDataLst>
            <p:extLst>
              <p:ext uri="{D42A27DB-BD31-4B8C-83A1-F6EECF244321}">
                <p14:modId xmlns:p14="http://schemas.microsoft.com/office/powerpoint/2010/main" val="1823264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2" name="think-cell data - do not delete" hidden="1">
                        <a:extLst>
                          <a:ext uri="{FF2B5EF4-FFF2-40B4-BE49-F238E27FC236}">
                            <a16:creationId xmlns:a16="http://schemas.microsoft.com/office/drawing/2014/main" id="{8A6A3577-EC50-C5A7-3EE1-039DEC83DC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oogle Shape;11;p11" descr="Logo, company name&#10;&#10;Description automatically generated"/>
          <p:cNvPicPr preferRelativeResize="0"/>
          <p:nvPr/>
        </p:nvPicPr>
        <p:blipFill rotWithShape="1">
          <a:blip r:embed="rId5">
            <a:alphaModFix/>
          </a:blip>
          <a:srcRect/>
          <a:stretch/>
        </p:blipFill>
        <p:spPr>
          <a:xfrm>
            <a:off x="10166528" y="221803"/>
            <a:ext cx="1838245" cy="698851"/>
          </a:xfrm>
          <a:prstGeom prst="rect">
            <a:avLst/>
          </a:prstGeom>
          <a:noFill/>
          <a:ln>
            <a:noFill/>
          </a:ln>
        </p:spPr>
      </p:pic>
      <p:sp>
        <p:nvSpPr>
          <p:cNvPr id="12" name="Google Shape;12;p11"/>
          <p:cNvSpPr/>
          <p:nvPr/>
        </p:nvSpPr>
        <p:spPr>
          <a:xfrm>
            <a:off x="10213629" y="4225941"/>
            <a:ext cx="1410946" cy="1410946"/>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3" name="Google Shape;13;p11"/>
          <p:cNvSpPr/>
          <p:nvPr/>
        </p:nvSpPr>
        <p:spPr>
          <a:xfrm>
            <a:off x="10992856" y="6120469"/>
            <a:ext cx="2627495" cy="262749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4" name="Google Shape;14;p11"/>
          <p:cNvSpPr/>
          <p:nvPr/>
        </p:nvSpPr>
        <p:spPr>
          <a:xfrm>
            <a:off x="9581953" y="5785985"/>
            <a:ext cx="1075494" cy="10754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accent2"/>
              </a:solidFill>
              <a:latin typeface="Calibri"/>
              <a:ea typeface="Calibri"/>
              <a:cs typeface="Calibri"/>
              <a:sym typeface="Calibri"/>
            </a:endParaRPr>
          </a:p>
        </p:txBody>
      </p:sp>
      <p:sp>
        <p:nvSpPr>
          <p:cNvPr id="15" name="Google Shape;15;p11"/>
          <p:cNvSpPr/>
          <p:nvPr/>
        </p:nvSpPr>
        <p:spPr>
          <a:xfrm>
            <a:off x="9139384" y="4598314"/>
            <a:ext cx="589353" cy="5892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6" name="Google Shape;16;p11"/>
          <p:cNvSpPr/>
          <p:nvPr/>
        </p:nvSpPr>
        <p:spPr>
          <a:xfrm>
            <a:off x="12040974" y="4841325"/>
            <a:ext cx="926887" cy="92688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1386899" y="3221066"/>
            <a:ext cx="897633" cy="897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8" name="Google Shape;18;p11"/>
          <p:cNvSpPr/>
          <p:nvPr/>
        </p:nvSpPr>
        <p:spPr>
          <a:xfrm>
            <a:off x="10101492" y="3581708"/>
            <a:ext cx="326231" cy="32618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19" name="Google Shape;19;p11"/>
          <p:cNvSpPr/>
          <p:nvPr/>
        </p:nvSpPr>
        <p:spPr>
          <a:xfrm>
            <a:off x="824618" y="1344421"/>
            <a:ext cx="589353" cy="58926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0" name="Google Shape;20;p11"/>
          <p:cNvSpPr/>
          <p:nvPr/>
        </p:nvSpPr>
        <p:spPr>
          <a:xfrm>
            <a:off x="-1082877" y="-1291957"/>
            <a:ext cx="2627495" cy="262749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1" name="Google Shape;21;p11"/>
          <p:cNvSpPr/>
          <p:nvPr/>
        </p:nvSpPr>
        <p:spPr>
          <a:xfrm>
            <a:off x="774206" y="2229942"/>
            <a:ext cx="1075494" cy="107549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accent2"/>
              </a:solidFill>
              <a:latin typeface="Calibri"/>
              <a:ea typeface="Calibri"/>
              <a:cs typeface="Calibri"/>
              <a:sym typeface="Calibri"/>
            </a:endParaRPr>
          </a:p>
        </p:txBody>
      </p:sp>
      <p:sp>
        <p:nvSpPr>
          <p:cNvPr id="22" name="Google Shape;22;p11"/>
          <p:cNvSpPr/>
          <p:nvPr/>
        </p:nvSpPr>
        <p:spPr>
          <a:xfrm>
            <a:off x="1849700" y="-304979"/>
            <a:ext cx="926887" cy="92688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3" name="Google Shape;23;p11"/>
          <p:cNvSpPr/>
          <p:nvPr/>
        </p:nvSpPr>
        <p:spPr>
          <a:xfrm>
            <a:off x="1931262" y="907256"/>
            <a:ext cx="1463817" cy="14635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4" name="Google Shape;24;p11"/>
          <p:cNvSpPr/>
          <p:nvPr/>
        </p:nvSpPr>
        <p:spPr>
          <a:xfrm>
            <a:off x="-690862" y="1761272"/>
            <a:ext cx="897633" cy="897633"/>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5" name="Google Shape;25;p11"/>
          <p:cNvSpPr/>
          <p:nvPr/>
        </p:nvSpPr>
        <p:spPr>
          <a:xfrm>
            <a:off x="2263805" y="2609839"/>
            <a:ext cx="326231" cy="32618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6" name="Google Shape;26;p11"/>
          <p:cNvSpPr/>
          <p:nvPr/>
        </p:nvSpPr>
        <p:spPr>
          <a:xfrm>
            <a:off x="-573649" y="-1619368"/>
            <a:ext cx="13676244" cy="167772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7" name="Google Shape;27;p11"/>
          <p:cNvSpPr/>
          <p:nvPr/>
        </p:nvSpPr>
        <p:spPr>
          <a:xfrm>
            <a:off x="-2297547" y="-1224501"/>
            <a:ext cx="2282024" cy="48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8" name="Google Shape;28;p11"/>
          <p:cNvSpPr/>
          <p:nvPr/>
        </p:nvSpPr>
        <p:spPr>
          <a:xfrm>
            <a:off x="12203817" y="1367625"/>
            <a:ext cx="2282024" cy="701305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29" name="Google Shape;29;p11"/>
          <p:cNvSpPr/>
          <p:nvPr/>
        </p:nvSpPr>
        <p:spPr>
          <a:xfrm>
            <a:off x="-327159" y="6855730"/>
            <a:ext cx="13676244" cy="167772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30" name="Google Shape;30;p11"/>
          <p:cNvSpPr txBox="1">
            <a:spLocks noGrp="1"/>
          </p:cNvSpPr>
          <p:nvPr>
            <p:ph type="body" idx="1"/>
          </p:nvPr>
        </p:nvSpPr>
        <p:spPr>
          <a:xfrm>
            <a:off x="902564" y="4321572"/>
            <a:ext cx="8471189" cy="1700081"/>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5000"/>
              <a:buFont typeface="Arial"/>
              <a:buNone/>
              <a:defRPr sz="5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GB"/>
          </a:p>
        </p:txBody>
      </p:sp>
    </p:spTree>
    <p:extLst>
      <p:ext uri="{BB962C8B-B14F-4D97-AF65-F5344CB8AC3E}">
        <p14:creationId xmlns:p14="http://schemas.microsoft.com/office/powerpoint/2010/main" val="391151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8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800"/>
                                        <p:tgtEl>
                                          <p:spTgt spid="25"/>
                                        </p:tgtEl>
                                      </p:cBhvr>
                                    </p:animEffect>
                                  </p:childTnLst>
                                </p:cTn>
                              </p:par>
                              <p:par>
                                <p:cTn id="11" presetID="10" presetClass="entr" presetSubtype="0" fill="hold" nodeType="withEffect">
                                  <p:stCondLst>
                                    <p:cond delay="8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800"/>
                                        <p:tgtEl>
                                          <p:spTgt spid="21"/>
                                        </p:tgtEl>
                                      </p:cBhvr>
                                    </p:animEffect>
                                  </p:childTnLst>
                                </p:cTn>
                              </p:par>
                              <p:par>
                                <p:cTn id="14" presetID="10" presetClass="entr" presetSubtype="0" fill="hold" nodeType="withEffect">
                                  <p:stCondLst>
                                    <p:cond delay="3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p:tgtEl>
                                          <p:spTgt spid="24"/>
                                        </p:tgtEl>
                                      </p:cBhvr>
                                    </p:animEffect>
                                  </p:childTnLst>
                                </p:cTn>
                              </p:par>
                              <p:par>
                                <p:cTn id="17" presetID="10" presetClass="entr" presetSubtype="0"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800"/>
                                        <p:tgtEl>
                                          <p:spTgt spid="19"/>
                                        </p:tgtEl>
                                      </p:cBhvr>
                                    </p:animEffect>
                                  </p:childTnLst>
                                </p:cTn>
                              </p:par>
                              <p:par>
                                <p:cTn id="20" presetID="10" presetClass="entr" presetSubtype="0"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800"/>
                                        <p:tgtEl>
                                          <p:spTgt spid="20"/>
                                        </p:tgtEl>
                                      </p:cBhvr>
                                    </p:animEffect>
                                  </p:childTnLst>
                                </p:cTn>
                              </p:par>
                              <p:par>
                                <p:cTn id="23" presetID="10" presetClass="entr" presetSubtype="0" fill="hold" nodeType="withEffect">
                                  <p:stCondLst>
                                    <p:cond delay="12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800"/>
                                        <p:tgtEl>
                                          <p:spTgt spid="22"/>
                                        </p:tgtEl>
                                      </p:cBhvr>
                                    </p:animEffect>
                                  </p:childTnLst>
                                </p:cTn>
                              </p:par>
                              <p:par>
                                <p:cTn id="26" presetID="10" presetClass="entr" presetSubtype="0" fill="hold" nodeType="withEffect">
                                  <p:stCondLst>
                                    <p:cond delay="8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800"/>
                                        <p:tgtEl>
                                          <p:spTgt spid="15"/>
                                        </p:tgtEl>
                                      </p:cBhvr>
                                    </p:animEffect>
                                  </p:childTnLst>
                                </p:cTn>
                              </p:par>
                              <p:par>
                                <p:cTn id="29" presetID="10" presetClass="entr" presetSubtype="0" fill="hold"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800"/>
                                        <p:tgtEl>
                                          <p:spTgt spid="18"/>
                                        </p:tgtEl>
                                      </p:cBhvr>
                                    </p:animEffect>
                                  </p:childTnLst>
                                </p:cTn>
                              </p:par>
                              <p:par>
                                <p:cTn id="32" presetID="10" presetClass="entr" presetSubtype="0" fill="hold" nodeType="withEffect">
                                  <p:stCondLst>
                                    <p:cond delay="3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800"/>
                                        <p:tgtEl>
                                          <p:spTgt spid="12"/>
                                        </p:tgtEl>
                                      </p:cBhvr>
                                    </p:animEffect>
                                  </p:childTnLst>
                                </p:cTn>
                              </p:par>
                              <p:par>
                                <p:cTn id="35" presetID="10" presetClass="entr" presetSubtype="0" fill="hold" nodeType="withEffect">
                                  <p:stCondLst>
                                    <p:cond delay="7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800"/>
                                        <p:tgtEl>
                                          <p:spTgt spid="17"/>
                                        </p:tgtEl>
                                      </p:cBhvr>
                                    </p:animEffect>
                                  </p:childTnLst>
                                </p:cTn>
                              </p:par>
                              <p:par>
                                <p:cTn id="38" presetID="10" presetClass="entr" presetSubtype="0" fill="hold" nodeType="withEffect">
                                  <p:stCondLst>
                                    <p:cond delay="2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8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0"/>
                                        <p:tgtEl>
                                          <p:spTgt spid="13"/>
                                        </p:tgtEl>
                                      </p:cBhvr>
                                    </p:animEffect>
                                  </p:childTnLst>
                                </p:cTn>
                              </p:par>
                              <p:par>
                                <p:cTn id="44" presetID="10" presetClass="entr" presetSubtype="0" fill="hold" nodeType="withEffect">
                                  <p:stCondLst>
                                    <p:cond delay="9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s 1 light">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8" y="498764"/>
            <a:ext cx="9957163" cy="1239102"/>
          </a:xfrm>
          <a:prstGeom prst="rect">
            <a:avLst/>
          </a:prstGeom>
        </p:spPr>
        <p:txBody>
          <a:bodyPr anchor="b"/>
          <a:lstStyle>
            <a:lvl1pPr marL="0" indent="0">
              <a:lnSpc>
                <a:spcPts val="3800"/>
              </a:lnSpc>
              <a:buNone/>
              <a:defRPr sz="4000" baseline="0">
                <a:solidFill>
                  <a:srgbClr val="022E33"/>
                </a:solidFill>
                <a:latin typeface="Haffer" pitchFamily="2" charset="77"/>
                <a:cs typeface="Haffer" pitchFamily="2" charset="77"/>
              </a:defRPr>
            </a:lvl1pPr>
          </a:lstStyle>
          <a:p>
            <a:pPr lvl="0"/>
            <a:r>
              <a:rPr lang="nb-NO" err="1"/>
              <a:t>What</a:t>
            </a:r>
            <a:r>
              <a:rPr lang="nb-NO"/>
              <a:t> do </a:t>
            </a:r>
            <a:r>
              <a:rPr lang="nb-NO" err="1"/>
              <a:t>we</a:t>
            </a:r>
            <a:r>
              <a:rPr lang="nb-NO"/>
              <a:t> </a:t>
            </a:r>
            <a:r>
              <a:rPr lang="nb-NO" err="1"/>
              <a:t>need</a:t>
            </a:r>
            <a:r>
              <a:rPr lang="nb-NO"/>
              <a:t> to do to be </a:t>
            </a:r>
            <a:r>
              <a:rPr lang="nb-NO" err="1"/>
              <a:t>fit</a:t>
            </a:r>
            <a:r>
              <a:rPr lang="nb-NO"/>
              <a:t> for </a:t>
            </a:r>
            <a:br>
              <a:rPr lang="nb-NO"/>
            </a:br>
            <a:r>
              <a:rPr lang="nb-NO" err="1"/>
              <a:t>the</a:t>
            </a:r>
            <a:r>
              <a:rPr lang="nb-NO"/>
              <a:t> 30 000 </a:t>
            </a:r>
            <a:r>
              <a:rPr lang="nb-NO" err="1"/>
              <a:t>others</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5" name="Plassholder for tekst 14">
            <a:extLst>
              <a:ext uri="{FF2B5EF4-FFF2-40B4-BE49-F238E27FC236}">
                <a16:creationId xmlns:a16="http://schemas.microsoft.com/office/drawing/2014/main" id="{3127F087-7F5B-7F3B-1E63-D9EA3730F18B}"/>
              </a:ext>
            </a:extLst>
          </p:cNvPr>
          <p:cNvSpPr>
            <a:spLocks noGrp="1"/>
          </p:cNvSpPr>
          <p:nvPr>
            <p:ph type="body" sz="quarter" idx="13" hasCustomPrompt="1"/>
          </p:nvPr>
        </p:nvSpPr>
        <p:spPr>
          <a:xfrm>
            <a:off x="5039359" y="2098304"/>
            <a:ext cx="2386800" cy="756875"/>
          </a:xfrm>
          <a:prstGeom prst="roundRect">
            <a:avLst/>
          </a:prstGeom>
          <a:solidFill>
            <a:schemeClr val="accent1"/>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6" name="Plassholder for tekst 14">
            <a:extLst>
              <a:ext uri="{FF2B5EF4-FFF2-40B4-BE49-F238E27FC236}">
                <a16:creationId xmlns:a16="http://schemas.microsoft.com/office/drawing/2014/main" id="{9D4561B3-C82B-5912-800B-8E10D1C407DD}"/>
              </a:ext>
            </a:extLst>
          </p:cNvPr>
          <p:cNvSpPr>
            <a:spLocks noGrp="1"/>
          </p:cNvSpPr>
          <p:nvPr>
            <p:ph type="body" sz="quarter" idx="14" hasCustomPrompt="1"/>
          </p:nvPr>
        </p:nvSpPr>
        <p:spPr>
          <a:xfrm>
            <a:off x="5007012" y="5444513"/>
            <a:ext cx="2386800" cy="756875"/>
          </a:xfrm>
          <a:prstGeom prst="roundRect">
            <a:avLst/>
          </a:prstGeom>
          <a:solidFill>
            <a:schemeClr val="tx2"/>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7" name="Plassholder for tekst 14">
            <a:extLst>
              <a:ext uri="{FF2B5EF4-FFF2-40B4-BE49-F238E27FC236}">
                <a16:creationId xmlns:a16="http://schemas.microsoft.com/office/drawing/2014/main" id="{69D9C83F-87D3-BB04-36C0-B11758A403A0}"/>
              </a:ext>
            </a:extLst>
          </p:cNvPr>
          <p:cNvSpPr>
            <a:spLocks noGrp="1"/>
          </p:cNvSpPr>
          <p:nvPr>
            <p:ph type="body" sz="quarter" idx="15" hasCustomPrompt="1"/>
          </p:nvPr>
        </p:nvSpPr>
        <p:spPr>
          <a:xfrm>
            <a:off x="2986442" y="4286984"/>
            <a:ext cx="2386800" cy="756875"/>
          </a:xfrm>
          <a:prstGeom prst="roundRect">
            <a:avLst/>
          </a:prstGeom>
          <a:solidFill>
            <a:schemeClr val="accent1"/>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8" name="Plassholder for tekst 14">
            <a:extLst>
              <a:ext uri="{FF2B5EF4-FFF2-40B4-BE49-F238E27FC236}">
                <a16:creationId xmlns:a16="http://schemas.microsoft.com/office/drawing/2014/main" id="{4DCC6BE3-DE2A-4CE0-5212-7920B4C93808}"/>
              </a:ext>
            </a:extLst>
          </p:cNvPr>
          <p:cNvSpPr>
            <a:spLocks noGrp="1"/>
          </p:cNvSpPr>
          <p:nvPr>
            <p:ph type="body" sz="quarter" idx="16" hasCustomPrompt="1"/>
          </p:nvPr>
        </p:nvSpPr>
        <p:spPr>
          <a:xfrm>
            <a:off x="2986442" y="3270984"/>
            <a:ext cx="2386800" cy="756875"/>
          </a:xfrm>
          <a:prstGeom prst="roundRect">
            <a:avLst/>
          </a:prstGeom>
          <a:solidFill>
            <a:schemeClr val="tx2"/>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9" name="Plassholder for tekst 14">
            <a:extLst>
              <a:ext uri="{FF2B5EF4-FFF2-40B4-BE49-F238E27FC236}">
                <a16:creationId xmlns:a16="http://schemas.microsoft.com/office/drawing/2014/main" id="{42F09E14-4DC2-4E22-D1BB-D94C1B66E876}"/>
              </a:ext>
            </a:extLst>
          </p:cNvPr>
          <p:cNvSpPr>
            <a:spLocks noGrp="1"/>
          </p:cNvSpPr>
          <p:nvPr>
            <p:ph type="body" sz="quarter" idx="17" hasCustomPrompt="1"/>
          </p:nvPr>
        </p:nvSpPr>
        <p:spPr>
          <a:xfrm>
            <a:off x="7059332" y="3270984"/>
            <a:ext cx="2386800" cy="756875"/>
          </a:xfrm>
          <a:prstGeom prst="roundRect">
            <a:avLst/>
          </a:prstGeom>
          <a:solidFill>
            <a:schemeClr val="tx2"/>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0" name="Plassholder for tekst 14">
            <a:extLst>
              <a:ext uri="{FF2B5EF4-FFF2-40B4-BE49-F238E27FC236}">
                <a16:creationId xmlns:a16="http://schemas.microsoft.com/office/drawing/2014/main" id="{608EA897-11A2-9A4F-A755-E59603E31F05}"/>
              </a:ext>
            </a:extLst>
          </p:cNvPr>
          <p:cNvSpPr>
            <a:spLocks noGrp="1"/>
          </p:cNvSpPr>
          <p:nvPr>
            <p:ph type="body" sz="quarter" idx="18" hasCustomPrompt="1"/>
          </p:nvPr>
        </p:nvSpPr>
        <p:spPr>
          <a:xfrm>
            <a:off x="7059332" y="4297144"/>
            <a:ext cx="2386800" cy="756875"/>
          </a:xfrm>
          <a:prstGeom prst="roundRect">
            <a:avLst/>
          </a:prstGeom>
          <a:solidFill>
            <a:schemeClr val="accent1"/>
          </a:solidFill>
        </p:spPr>
        <p:txBody>
          <a:bodyPr anchor="ctr"/>
          <a:lstStyle>
            <a:lvl1pPr marL="0" indent="0">
              <a:buFontTx/>
              <a:buNone/>
              <a:defRPr sz="1400" b="0" i="0">
                <a:solidFill>
                  <a:schemeClr val="bg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1" name="Plassholder for tekst 14">
            <a:extLst>
              <a:ext uri="{FF2B5EF4-FFF2-40B4-BE49-F238E27FC236}">
                <a16:creationId xmlns:a16="http://schemas.microsoft.com/office/drawing/2014/main" id="{CA41BE10-96DA-069F-ECFF-BFACFC814C27}"/>
              </a:ext>
            </a:extLst>
          </p:cNvPr>
          <p:cNvSpPr>
            <a:spLocks noGrp="1"/>
          </p:cNvSpPr>
          <p:nvPr>
            <p:ph type="body" sz="quarter" idx="19" hasCustomPrompt="1"/>
          </p:nvPr>
        </p:nvSpPr>
        <p:spPr>
          <a:xfrm>
            <a:off x="435012" y="3727340"/>
            <a:ext cx="2386800" cy="756875"/>
          </a:xfrm>
          <a:prstGeom prst="roundRect">
            <a:avLst/>
          </a:prstGeom>
          <a:solidFill>
            <a:schemeClr val="accent2"/>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2" name="Plassholder for tekst 14">
            <a:extLst>
              <a:ext uri="{FF2B5EF4-FFF2-40B4-BE49-F238E27FC236}">
                <a16:creationId xmlns:a16="http://schemas.microsoft.com/office/drawing/2014/main" id="{5D25C683-7829-FED0-9A95-30CBA15C526F}"/>
              </a:ext>
            </a:extLst>
          </p:cNvPr>
          <p:cNvSpPr>
            <a:spLocks noGrp="1"/>
          </p:cNvSpPr>
          <p:nvPr>
            <p:ph type="body" sz="quarter" idx="20" hasCustomPrompt="1"/>
          </p:nvPr>
        </p:nvSpPr>
        <p:spPr>
          <a:xfrm>
            <a:off x="9594129" y="3727340"/>
            <a:ext cx="2386800" cy="756875"/>
          </a:xfrm>
          <a:prstGeom prst="roundRect">
            <a:avLst/>
          </a:prstGeom>
          <a:solidFill>
            <a:schemeClr val="accent2"/>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48" name="Plassholder for tekst 46">
            <a:extLst>
              <a:ext uri="{FF2B5EF4-FFF2-40B4-BE49-F238E27FC236}">
                <a16:creationId xmlns:a16="http://schemas.microsoft.com/office/drawing/2014/main" id="{F5FF7358-D3E0-9FA0-520B-4688DB0CB5C4}"/>
              </a:ext>
            </a:extLst>
          </p:cNvPr>
          <p:cNvSpPr>
            <a:spLocks noGrp="1"/>
          </p:cNvSpPr>
          <p:nvPr>
            <p:ph type="body" sz="quarter" idx="26" hasCustomPrompt="1"/>
          </p:nvPr>
        </p:nvSpPr>
        <p:spPr>
          <a:xfrm>
            <a:off x="5274613" y="4088036"/>
            <a:ext cx="493200" cy="709200"/>
          </a:xfrm>
          <a:prstGeom prst="rect">
            <a:avLst/>
          </a:prstGeom>
          <a:blipFill>
            <a:blip r:embed="rId3"/>
            <a:stretch>
              <a:fillRect/>
            </a:stretch>
          </a:blipFill>
        </p:spPr>
        <p:txBody>
          <a:bodyPr/>
          <a:lstStyle>
            <a:lvl1pPr marL="0" indent="0">
              <a:buNone/>
              <a:defRPr/>
            </a:lvl1pPr>
          </a:lstStyle>
          <a:p>
            <a:pPr lvl="0"/>
            <a:r>
              <a:rPr lang="nb-NO"/>
              <a:t> </a:t>
            </a:r>
          </a:p>
        </p:txBody>
      </p:sp>
      <p:sp>
        <p:nvSpPr>
          <p:cNvPr id="50" name="Plassholder for tekst 46">
            <a:extLst>
              <a:ext uri="{FF2B5EF4-FFF2-40B4-BE49-F238E27FC236}">
                <a16:creationId xmlns:a16="http://schemas.microsoft.com/office/drawing/2014/main" id="{ED2AFA19-C59B-BC26-1B37-5EEE6F7BA407}"/>
              </a:ext>
            </a:extLst>
          </p:cNvPr>
          <p:cNvSpPr>
            <a:spLocks noGrp="1"/>
          </p:cNvSpPr>
          <p:nvPr>
            <p:ph type="body" sz="quarter" idx="27" hasCustomPrompt="1"/>
          </p:nvPr>
        </p:nvSpPr>
        <p:spPr>
          <a:xfrm flipV="1">
            <a:off x="5274613" y="3504229"/>
            <a:ext cx="493200" cy="709200"/>
          </a:xfrm>
          <a:prstGeom prst="rect">
            <a:avLst/>
          </a:prstGeom>
          <a:blipFill>
            <a:blip r:embed="rId3"/>
            <a:stretch>
              <a:fillRect/>
            </a:stretch>
          </a:blipFill>
        </p:spPr>
        <p:txBody>
          <a:bodyPr/>
          <a:lstStyle>
            <a:lvl1pPr marL="0" indent="0">
              <a:buNone/>
              <a:defRPr/>
            </a:lvl1pPr>
          </a:lstStyle>
          <a:p>
            <a:pPr lvl="0"/>
            <a:r>
              <a:rPr lang="nb-NO"/>
              <a:t> </a:t>
            </a:r>
          </a:p>
        </p:txBody>
      </p:sp>
      <p:sp>
        <p:nvSpPr>
          <p:cNvPr id="57" name="Plassholder for tekst 56">
            <a:extLst>
              <a:ext uri="{FF2B5EF4-FFF2-40B4-BE49-F238E27FC236}">
                <a16:creationId xmlns:a16="http://schemas.microsoft.com/office/drawing/2014/main" id="{937C2E78-5978-DF87-32CF-17848D80E2C7}"/>
              </a:ext>
            </a:extLst>
          </p:cNvPr>
          <p:cNvSpPr>
            <a:spLocks noGrp="1"/>
          </p:cNvSpPr>
          <p:nvPr>
            <p:ph type="body" sz="quarter" idx="28" hasCustomPrompt="1"/>
          </p:nvPr>
        </p:nvSpPr>
        <p:spPr>
          <a:xfrm>
            <a:off x="2821813" y="4088036"/>
            <a:ext cx="2921974" cy="125393"/>
          </a:xfrm>
          <a:prstGeom prst="rect">
            <a:avLst/>
          </a:prstGeom>
          <a:blipFill>
            <a:blip r:embed="rId4"/>
            <a:stretch>
              <a:fillRect l="-4485" t="-119103" r="-4781" b="-80690"/>
            </a:stretch>
          </a:blipFill>
        </p:spPr>
        <p:txBody>
          <a:bodyPr/>
          <a:lstStyle>
            <a:lvl1pPr marL="0" indent="0">
              <a:buNone/>
              <a:defRPr/>
            </a:lvl1pPr>
          </a:lstStyle>
          <a:p>
            <a:pPr lvl="0"/>
            <a:r>
              <a:rPr lang="nb-NO"/>
              <a:t> </a:t>
            </a:r>
          </a:p>
        </p:txBody>
      </p:sp>
      <p:sp>
        <p:nvSpPr>
          <p:cNvPr id="58" name="Plassholder for tekst 46">
            <a:extLst>
              <a:ext uri="{FF2B5EF4-FFF2-40B4-BE49-F238E27FC236}">
                <a16:creationId xmlns:a16="http://schemas.microsoft.com/office/drawing/2014/main" id="{A6BF029E-F839-F21B-24A5-1EB9EA877301}"/>
              </a:ext>
            </a:extLst>
          </p:cNvPr>
          <p:cNvSpPr>
            <a:spLocks noGrp="1"/>
          </p:cNvSpPr>
          <p:nvPr>
            <p:ph type="body" sz="quarter" idx="29" hasCustomPrompt="1"/>
          </p:nvPr>
        </p:nvSpPr>
        <p:spPr>
          <a:xfrm flipH="1">
            <a:off x="6664761" y="4092074"/>
            <a:ext cx="493200" cy="709200"/>
          </a:xfrm>
          <a:prstGeom prst="rect">
            <a:avLst/>
          </a:prstGeom>
          <a:blipFill>
            <a:blip r:embed="rId3"/>
            <a:stretch>
              <a:fillRect/>
            </a:stretch>
          </a:blipFill>
        </p:spPr>
        <p:txBody>
          <a:bodyPr/>
          <a:lstStyle>
            <a:lvl1pPr marL="0" indent="0">
              <a:buNone/>
              <a:defRPr/>
            </a:lvl1pPr>
          </a:lstStyle>
          <a:p>
            <a:pPr lvl="0"/>
            <a:r>
              <a:rPr lang="nb-NO"/>
              <a:t> </a:t>
            </a:r>
          </a:p>
        </p:txBody>
      </p:sp>
      <p:sp>
        <p:nvSpPr>
          <p:cNvPr id="59" name="Plassholder for tekst 46">
            <a:extLst>
              <a:ext uri="{FF2B5EF4-FFF2-40B4-BE49-F238E27FC236}">
                <a16:creationId xmlns:a16="http://schemas.microsoft.com/office/drawing/2014/main" id="{D50AFF4C-EDA1-4244-7E4D-9119B33CA93D}"/>
              </a:ext>
            </a:extLst>
          </p:cNvPr>
          <p:cNvSpPr>
            <a:spLocks noGrp="1"/>
          </p:cNvSpPr>
          <p:nvPr>
            <p:ph type="body" sz="quarter" idx="30" hasCustomPrompt="1"/>
          </p:nvPr>
        </p:nvSpPr>
        <p:spPr>
          <a:xfrm flipH="1" flipV="1">
            <a:off x="6664761" y="3508267"/>
            <a:ext cx="493200" cy="709200"/>
          </a:xfrm>
          <a:prstGeom prst="rect">
            <a:avLst/>
          </a:prstGeom>
          <a:blipFill>
            <a:blip r:embed="rId3"/>
            <a:stretch>
              <a:fillRect/>
            </a:stretch>
          </a:blipFill>
        </p:spPr>
        <p:txBody>
          <a:bodyPr/>
          <a:lstStyle>
            <a:lvl1pPr marL="0" indent="0">
              <a:buNone/>
              <a:defRPr/>
            </a:lvl1pPr>
          </a:lstStyle>
          <a:p>
            <a:pPr lvl="0"/>
            <a:r>
              <a:rPr lang="nb-NO"/>
              <a:t> </a:t>
            </a:r>
          </a:p>
        </p:txBody>
      </p:sp>
      <p:sp>
        <p:nvSpPr>
          <p:cNvPr id="60" name="Plassholder for tekst 56">
            <a:extLst>
              <a:ext uri="{FF2B5EF4-FFF2-40B4-BE49-F238E27FC236}">
                <a16:creationId xmlns:a16="http://schemas.microsoft.com/office/drawing/2014/main" id="{A6B3452B-D249-8F85-DDE1-224992981260}"/>
              </a:ext>
            </a:extLst>
          </p:cNvPr>
          <p:cNvSpPr>
            <a:spLocks noGrp="1"/>
          </p:cNvSpPr>
          <p:nvPr>
            <p:ph type="body" sz="quarter" idx="31" hasCustomPrompt="1"/>
          </p:nvPr>
        </p:nvSpPr>
        <p:spPr>
          <a:xfrm flipH="1">
            <a:off x="6674459" y="4092074"/>
            <a:ext cx="2919669" cy="125393"/>
          </a:xfrm>
          <a:prstGeom prst="rect">
            <a:avLst/>
          </a:prstGeom>
          <a:blipFill>
            <a:blip r:embed="rId4"/>
            <a:stretch>
              <a:fillRect l="-4485" t="-119103" r="-4781" b="-80690"/>
            </a:stretch>
          </a:blipFill>
        </p:spPr>
        <p:txBody>
          <a:bodyPr/>
          <a:lstStyle>
            <a:lvl1pPr marL="0" indent="0">
              <a:buNone/>
              <a:defRPr/>
            </a:lvl1pPr>
          </a:lstStyle>
          <a:p>
            <a:pPr lvl="0"/>
            <a:r>
              <a:rPr lang="nb-NO"/>
              <a:t> </a:t>
            </a:r>
          </a:p>
        </p:txBody>
      </p:sp>
      <p:sp>
        <p:nvSpPr>
          <p:cNvPr id="23" name="Plassholder for tekst 14">
            <a:extLst>
              <a:ext uri="{FF2B5EF4-FFF2-40B4-BE49-F238E27FC236}">
                <a16:creationId xmlns:a16="http://schemas.microsoft.com/office/drawing/2014/main" id="{F983920B-911C-1317-51A0-9DAFDFC53ABF}"/>
              </a:ext>
            </a:extLst>
          </p:cNvPr>
          <p:cNvSpPr>
            <a:spLocks noGrp="1"/>
          </p:cNvSpPr>
          <p:nvPr>
            <p:ph type="body" sz="quarter" idx="21" hasCustomPrompt="1"/>
          </p:nvPr>
        </p:nvSpPr>
        <p:spPr>
          <a:xfrm>
            <a:off x="5694900" y="3639706"/>
            <a:ext cx="1037002" cy="1037002"/>
          </a:xfrm>
          <a:prstGeom prst="ellipse">
            <a:avLst/>
          </a:prstGeom>
          <a:solidFill>
            <a:schemeClr val="accent4"/>
          </a:solidFill>
        </p:spPr>
        <p:txBody>
          <a:bodyPr anchor="ctr"/>
          <a:lstStyle>
            <a:lvl1pPr marL="0" indent="0" algn="ctr">
              <a:buFontTx/>
              <a:buNone/>
              <a:defRPr sz="1400" b="0" i="0">
                <a:solidFill>
                  <a:schemeClr val="tx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err="1"/>
              <a:t>Title</a:t>
            </a:r>
            <a:endParaRPr lang="nb-NO"/>
          </a:p>
        </p:txBody>
      </p:sp>
      <p:sp>
        <p:nvSpPr>
          <p:cNvPr id="62" name="Plassholder for tekst 56">
            <a:extLst>
              <a:ext uri="{FF2B5EF4-FFF2-40B4-BE49-F238E27FC236}">
                <a16:creationId xmlns:a16="http://schemas.microsoft.com/office/drawing/2014/main" id="{CE8D23F3-6671-5574-B7AC-17A123158976}"/>
              </a:ext>
            </a:extLst>
          </p:cNvPr>
          <p:cNvSpPr>
            <a:spLocks noGrp="1"/>
          </p:cNvSpPr>
          <p:nvPr>
            <p:ph type="body" sz="quarter" idx="33" hasCustomPrompt="1"/>
          </p:nvPr>
        </p:nvSpPr>
        <p:spPr>
          <a:xfrm rot="5400000">
            <a:off x="5837846" y="4981163"/>
            <a:ext cx="756876" cy="125393"/>
          </a:xfrm>
          <a:prstGeom prst="rect">
            <a:avLst/>
          </a:prstGeom>
          <a:blipFill>
            <a:blip r:embed="rId4"/>
            <a:stretch>
              <a:fillRect l="-4485" t="-119103" r="-4781" b="-80690"/>
            </a:stretch>
          </a:blipFill>
        </p:spPr>
        <p:txBody>
          <a:bodyPr/>
          <a:lstStyle>
            <a:lvl1pPr marL="0" indent="0">
              <a:buNone/>
              <a:defRPr/>
            </a:lvl1pPr>
          </a:lstStyle>
          <a:p>
            <a:pPr lvl="0"/>
            <a:r>
              <a:rPr lang="nb-NO"/>
              <a:t> </a:t>
            </a:r>
          </a:p>
        </p:txBody>
      </p:sp>
      <p:sp>
        <p:nvSpPr>
          <p:cNvPr id="63" name="Plassholder for tekst 56">
            <a:extLst>
              <a:ext uri="{FF2B5EF4-FFF2-40B4-BE49-F238E27FC236}">
                <a16:creationId xmlns:a16="http://schemas.microsoft.com/office/drawing/2014/main" id="{2DEE9EB4-8A8A-23C1-D771-956C42EE9F73}"/>
              </a:ext>
            </a:extLst>
          </p:cNvPr>
          <p:cNvSpPr>
            <a:spLocks noGrp="1"/>
          </p:cNvSpPr>
          <p:nvPr>
            <p:ph type="body" sz="quarter" idx="34" hasCustomPrompt="1"/>
          </p:nvPr>
        </p:nvSpPr>
        <p:spPr>
          <a:xfrm rot="5400000">
            <a:off x="5837846" y="3198572"/>
            <a:ext cx="756876" cy="125393"/>
          </a:xfrm>
          <a:prstGeom prst="rect">
            <a:avLst/>
          </a:prstGeom>
          <a:blipFill>
            <a:blip r:embed="rId4"/>
            <a:stretch>
              <a:fillRect l="-4485" t="-119103" r="-4781" b="-80690"/>
            </a:stretch>
          </a:blipFill>
        </p:spPr>
        <p:txBody>
          <a:bodyPr/>
          <a:lstStyle>
            <a:lvl1pPr marL="0" indent="0">
              <a:buNone/>
              <a:defRPr/>
            </a:lvl1pPr>
          </a:lstStyle>
          <a:p>
            <a:pPr lvl="0"/>
            <a:r>
              <a:rPr lang="nb-NO"/>
              <a:t> </a:t>
            </a:r>
          </a:p>
        </p:txBody>
      </p:sp>
    </p:spTree>
    <p:extLst>
      <p:ext uri="{BB962C8B-B14F-4D97-AF65-F5344CB8AC3E}">
        <p14:creationId xmlns:p14="http://schemas.microsoft.com/office/powerpoint/2010/main" val="29220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phics 1 Dark">
    <p:bg>
      <p:bgRef idx="1001">
        <a:schemeClr val="bg2"/>
      </p:bgRef>
    </p:bg>
    <p:spTree>
      <p:nvGrpSpPr>
        <p:cNvPr id="1" name=""/>
        <p:cNvGrpSpPr/>
        <p:nvPr/>
      </p:nvGrpSpPr>
      <p:grpSpPr>
        <a:xfrm>
          <a:off x="0" y="0"/>
          <a:ext cx="0" cy="0"/>
          <a:chOff x="0" y="0"/>
          <a:chExt cx="0" cy="0"/>
        </a:xfrm>
      </p:grpSpPr>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8" y="498764"/>
            <a:ext cx="9957163" cy="1239102"/>
          </a:xfrm>
          <a:prstGeom prst="rect">
            <a:avLst/>
          </a:prstGeom>
        </p:spPr>
        <p:txBody>
          <a:bodyPr anchor="b"/>
          <a:lstStyle>
            <a:lvl1pPr marL="0" indent="0">
              <a:lnSpc>
                <a:spcPts val="3800"/>
              </a:lnSpc>
              <a:buNone/>
              <a:defRPr sz="4000" baseline="0">
                <a:solidFill>
                  <a:schemeClr val="tx1"/>
                </a:solidFill>
                <a:latin typeface="Haffer" pitchFamily="2" charset="77"/>
                <a:cs typeface="Haffer" pitchFamily="2" charset="77"/>
              </a:defRPr>
            </a:lvl1pPr>
          </a:lstStyle>
          <a:p>
            <a:pPr lvl="0"/>
            <a:r>
              <a:rPr lang="nb-NO" err="1"/>
              <a:t>What</a:t>
            </a:r>
            <a:r>
              <a:rPr lang="nb-NO"/>
              <a:t> do </a:t>
            </a:r>
            <a:r>
              <a:rPr lang="nb-NO" err="1"/>
              <a:t>we</a:t>
            </a:r>
            <a:r>
              <a:rPr lang="nb-NO"/>
              <a:t> </a:t>
            </a:r>
            <a:r>
              <a:rPr lang="nb-NO" err="1"/>
              <a:t>need</a:t>
            </a:r>
            <a:r>
              <a:rPr lang="nb-NO"/>
              <a:t> to do to be </a:t>
            </a:r>
            <a:r>
              <a:rPr lang="nb-NO" err="1"/>
              <a:t>fit</a:t>
            </a:r>
            <a:r>
              <a:rPr lang="nb-NO"/>
              <a:t> for </a:t>
            </a:r>
            <a:br>
              <a:rPr lang="nb-NO"/>
            </a:br>
            <a:r>
              <a:rPr lang="nb-NO" err="1"/>
              <a:t>the</a:t>
            </a:r>
            <a:r>
              <a:rPr lang="nb-NO"/>
              <a:t> 30 000 </a:t>
            </a:r>
            <a:r>
              <a:rPr lang="nb-NO" err="1"/>
              <a:t>others</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chemeClr val="tx1"/>
                </a:solidFill>
                <a:latin typeface="Haffer" pitchFamily="2" charset="77"/>
                <a:cs typeface="Haffer" pitchFamily="2" charset="77"/>
              </a:defRPr>
            </a:lvl1pPr>
          </a:lstStyle>
          <a:p>
            <a:pPr lvl="0"/>
            <a:r>
              <a:rPr lang="nb-NO"/>
              <a:t>CHAPTER HEADING</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5" name="Plassholder for tekst 14">
            <a:extLst>
              <a:ext uri="{FF2B5EF4-FFF2-40B4-BE49-F238E27FC236}">
                <a16:creationId xmlns:a16="http://schemas.microsoft.com/office/drawing/2014/main" id="{3127F087-7F5B-7F3B-1E63-D9EA3730F18B}"/>
              </a:ext>
            </a:extLst>
          </p:cNvPr>
          <p:cNvSpPr>
            <a:spLocks noGrp="1"/>
          </p:cNvSpPr>
          <p:nvPr>
            <p:ph type="body" sz="quarter" idx="13" hasCustomPrompt="1"/>
          </p:nvPr>
        </p:nvSpPr>
        <p:spPr>
          <a:xfrm>
            <a:off x="5039359" y="2098304"/>
            <a:ext cx="2386800" cy="756875"/>
          </a:xfrm>
          <a:prstGeom prst="roundRect">
            <a:avLst/>
          </a:prstGeom>
          <a:solidFill>
            <a:schemeClr val="accent1"/>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6" name="Plassholder for tekst 14">
            <a:extLst>
              <a:ext uri="{FF2B5EF4-FFF2-40B4-BE49-F238E27FC236}">
                <a16:creationId xmlns:a16="http://schemas.microsoft.com/office/drawing/2014/main" id="{9D4561B3-C82B-5912-800B-8E10D1C407DD}"/>
              </a:ext>
            </a:extLst>
          </p:cNvPr>
          <p:cNvSpPr>
            <a:spLocks noGrp="1"/>
          </p:cNvSpPr>
          <p:nvPr>
            <p:ph type="body" sz="quarter" idx="14" hasCustomPrompt="1"/>
          </p:nvPr>
        </p:nvSpPr>
        <p:spPr>
          <a:xfrm>
            <a:off x="5007012" y="5444513"/>
            <a:ext cx="2386800" cy="756875"/>
          </a:xfrm>
          <a:prstGeom prst="roundRect">
            <a:avLst/>
          </a:prstGeom>
          <a:solidFill>
            <a:schemeClr val="tx1"/>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7" name="Plassholder for tekst 14">
            <a:extLst>
              <a:ext uri="{FF2B5EF4-FFF2-40B4-BE49-F238E27FC236}">
                <a16:creationId xmlns:a16="http://schemas.microsoft.com/office/drawing/2014/main" id="{69D9C83F-87D3-BB04-36C0-B11758A403A0}"/>
              </a:ext>
            </a:extLst>
          </p:cNvPr>
          <p:cNvSpPr>
            <a:spLocks noGrp="1"/>
          </p:cNvSpPr>
          <p:nvPr>
            <p:ph type="body" sz="quarter" idx="15" hasCustomPrompt="1"/>
          </p:nvPr>
        </p:nvSpPr>
        <p:spPr>
          <a:xfrm>
            <a:off x="2986442" y="4286984"/>
            <a:ext cx="2386800" cy="756875"/>
          </a:xfrm>
          <a:prstGeom prst="roundRect">
            <a:avLst/>
          </a:prstGeom>
          <a:solidFill>
            <a:schemeClr val="accent1"/>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8" name="Plassholder for tekst 14">
            <a:extLst>
              <a:ext uri="{FF2B5EF4-FFF2-40B4-BE49-F238E27FC236}">
                <a16:creationId xmlns:a16="http://schemas.microsoft.com/office/drawing/2014/main" id="{4DCC6BE3-DE2A-4CE0-5212-7920B4C93808}"/>
              </a:ext>
            </a:extLst>
          </p:cNvPr>
          <p:cNvSpPr>
            <a:spLocks noGrp="1"/>
          </p:cNvSpPr>
          <p:nvPr>
            <p:ph type="body" sz="quarter" idx="16" hasCustomPrompt="1"/>
          </p:nvPr>
        </p:nvSpPr>
        <p:spPr>
          <a:xfrm>
            <a:off x="2986442" y="3270984"/>
            <a:ext cx="2386800" cy="756875"/>
          </a:xfrm>
          <a:prstGeom prst="roundRect">
            <a:avLst/>
          </a:prstGeom>
          <a:solidFill>
            <a:schemeClr val="tx1"/>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19" name="Plassholder for tekst 14">
            <a:extLst>
              <a:ext uri="{FF2B5EF4-FFF2-40B4-BE49-F238E27FC236}">
                <a16:creationId xmlns:a16="http://schemas.microsoft.com/office/drawing/2014/main" id="{42F09E14-4DC2-4E22-D1BB-D94C1B66E876}"/>
              </a:ext>
            </a:extLst>
          </p:cNvPr>
          <p:cNvSpPr>
            <a:spLocks noGrp="1"/>
          </p:cNvSpPr>
          <p:nvPr>
            <p:ph type="body" sz="quarter" idx="17" hasCustomPrompt="1"/>
          </p:nvPr>
        </p:nvSpPr>
        <p:spPr>
          <a:xfrm>
            <a:off x="7059332" y="3270984"/>
            <a:ext cx="2386800" cy="756875"/>
          </a:xfrm>
          <a:prstGeom prst="roundRect">
            <a:avLst/>
          </a:prstGeom>
          <a:solidFill>
            <a:schemeClr val="tx1"/>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0" name="Plassholder for tekst 14">
            <a:extLst>
              <a:ext uri="{FF2B5EF4-FFF2-40B4-BE49-F238E27FC236}">
                <a16:creationId xmlns:a16="http://schemas.microsoft.com/office/drawing/2014/main" id="{608EA897-11A2-9A4F-A755-E59603E31F05}"/>
              </a:ext>
            </a:extLst>
          </p:cNvPr>
          <p:cNvSpPr>
            <a:spLocks noGrp="1"/>
          </p:cNvSpPr>
          <p:nvPr>
            <p:ph type="body" sz="quarter" idx="18" hasCustomPrompt="1"/>
          </p:nvPr>
        </p:nvSpPr>
        <p:spPr>
          <a:xfrm>
            <a:off x="7059332" y="4297144"/>
            <a:ext cx="2386800" cy="756875"/>
          </a:xfrm>
          <a:prstGeom prst="roundRect">
            <a:avLst/>
          </a:prstGeom>
          <a:solidFill>
            <a:schemeClr val="accent1"/>
          </a:solidFill>
        </p:spPr>
        <p:txBody>
          <a:bodyPr anchor="ctr"/>
          <a:lstStyle>
            <a:lvl1pPr marL="0" indent="0">
              <a:buFontTx/>
              <a:buNone/>
              <a:defRPr sz="1400" b="0" i="0">
                <a:solidFill>
                  <a:schemeClr val="tx1"/>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1" name="Plassholder for tekst 14">
            <a:extLst>
              <a:ext uri="{FF2B5EF4-FFF2-40B4-BE49-F238E27FC236}">
                <a16:creationId xmlns:a16="http://schemas.microsoft.com/office/drawing/2014/main" id="{CA41BE10-96DA-069F-ECFF-BFACFC814C27}"/>
              </a:ext>
            </a:extLst>
          </p:cNvPr>
          <p:cNvSpPr>
            <a:spLocks noGrp="1"/>
          </p:cNvSpPr>
          <p:nvPr>
            <p:ph type="body" sz="quarter" idx="19" hasCustomPrompt="1"/>
          </p:nvPr>
        </p:nvSpPr>
        <p:spPr>
          <a:xfrm>
            <a:off x="435012" y="3727340"/>
            <a:ext cx="2386800" cy="756875"/>
          </a:xfrm>
          <a:prstGeom prst="roundRect">
            <a:avLst/>
          </a:prstGeom>
          <a:solidFill>
            <a:schemeClr val="accent2"/>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22" name="Plassholder for tekst 14">
            <a:extLst>
              <a:ext uri="{FF2B5EF4-FFF2-40B4-BE49-F238E27FC236}">
                <a16:creationId xmlns:a16="http://schemas.microsoft.com/office/drawing/2014/main" id="{5D25C683-7829-FED0-9A95-30CBA15C526F}"/>
              </a:ext>
            </a:extLst>
          </p:cNvPr>
          <p:cNvSpPr>
            <a:spLocks noGrp="1"/>
          </p:cNvSpPr>
          <p:nvPr>
            <p:ph type="body" sz="quarter" idx="20" hasCustomPrompt="1"/>
          </p:nvPr>
        </p:nvSpPr>
        <p:spPr>
          <a:xfrm>
            <a:off x="9594129" y="3727340"/>
            <a:ext cx="2386800" cy="756875"/>
          </a:xfrm>
          <a:prstGeom prst="roundRect">
            <a:avLst/>
          </a:prstGeom>
          <a:solidFill>
            <a:schemeClr val="accent2"/>
          </a:solidFill>
        </p:spPr>
        <p:txBody>
          <a:bodyPr anchor="ctr"/>
          <a:lstStyle>
            <a:lvl1pPr marL="0" indent="0">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48" name="Plassholder for tekst 46">
            <a:extLst>
              <a:ext uri="{FF2B5EF4-FFF2-40B4-BE49-F238E27FC236}">
                <a16:creationId xmlns:a16="http://schemas.microsoft.com/office/drawing/2014/main" id="{F5FF7358-D3E0-9FA0-520B-4688DB0CB5C4}"/>
              </a:ext>
            </a:extLst>
          </p:cNvPr>
          <p:cNvSpPr>
            <a:spLocks noGrp="1"/>
          </p:cNvSpPr>
          <p:nvPr>
            <p:ph type="body" sz="quarter" idx="26" hasCustomPrompt="1"/>
          </p:nvPr>
        </p:nvSpPr>
        <p:spPr>
          <a:xfrm>
            <a:off x="5274613" y="4088036"/>
            <a:ext cx="493200" cy="709200"/>
          </a:xfrm>
          <a:prstGeom prst="rect">
            <a:avLst/>
          </a:prstGeom>
          <a:blipFill>
            <a:blip r:embed="rId2"/>
            <a:stretch>
              <a:fillRect/>
            </a:stretch>
          </a:blipFill>
        </p:spPr>
        <p:txBody>
          <a:bodyPr/>
          <a:lstStyle>
            <a:lvl1pPr marL="0" indent="0">
              <a:buNone/>
              <a:defRPr/>
            </a:lvl1pPr>
          </a:lstStyle>
          <a:p>
            <a:pPr lvl="0"/>
            <a:r>
              <a:rPr lang="nb-NO"/>
              <a:t> </a:t>
            </a:r>
          </a:p>
        </p:txBody>
      </p:sp>
      <p:sp>
        <p:nvSpPr>
          <p:cNvPr id="50" name="Plassholder for tekst 46">
            <a:extLst>
              <a:ext uri="{FF2B5EF4-FFF2-40B4-BE49-F238E27FC236}">
                <a16:creationId xmlns:a16="http://schemas.microsoft.com/office/drawing/2014/main" id="{ED2AFA19-C59B-BC26-1B37-5EEE6F7BA407}"/>
              </a:ext>
            </a:extLst>
          </p:cNvPr>
          <p:cNvSpPr>
            <a:spLocks noGrp="1"/>
          </p:cNvSpPr>
          <p:nvPr>
            <p:ph type="body" sz="quarter" idx="27" hasCustomPrompt="1"/>
          </p:nvPr>
        </p:nvSpPr>
        <p:spPr>
          <a:xfrm flipV="1">
            <a:off x="5274613" y="3504229"/>
            <a:ext cx="493200" cy="709200"/>
          </a:xfrm>
          <a:prstGeom prst="rect">
            <a:avLst/>
          </a:prstGeom>
          <a:blipFill>
            <a:blip r:embed="rId2"/>
            <a:stretch>
              <a:fillRect/>
            </a:stretch>
          </a:blipFill>
        </p:spPr>
        <p:txBody>
          <a:bodyPr/>
          <a:lstStyle>
            <a:lvl1pPr marL="0" indent="0">
              <a:buNone/>
              <a:defRPr/>
            </a:lvl1pPr>
          </a:lstStyle>
          <a:p>
            <a:pPr lvl="0"/>
            <a:r>
              <a:rPr lang="nb-NO"/>
              <a:t> </a:t>
            </a:r>
          </a:p>
        </p:txBody>
      </p:sp>
      <p:sp>
        <p:nvSpPr>
          <p:cNvPr id="57" name="Plassholder for tekst 56">
            <a:extLst>
              <a:ext uri="{FF2B5EF4-FFF2-40B4-BE49-F238E27FC236}">
                <a16:creationId xmlns:a16="http://schemas.microsoft.com/office/drawing/2014/main" id="{937C2E78-5978-DF87-32CF-17848D80E2C7}"/>
              </a:ext>
            </a:extLst>
          </p:cNvPr>
          <p:cNvSpPr>
            <a:spLocks noGrp="1"/>
          </p:cNvSpPr>
          <p:nvPr>
            <p:ph type="body" sz="quarter" idx="28" hasCustomPrompt="1"/>
          </p:nvPr>
        </p:nvSpPr>
        <p:spPr>
          <a:xfrm>
            <a:off x="2821813" y="4088036"/>
            <a:ext cx="2921974" cy="125393"/>
          </a:xfrm>
          <a:prstGeom prst="rect">
            <a:avLst/>
          </a:prstGeom>
          <a:blipFill>
            <a:blip r:embed="rId3"/>
            <a:stretch>
              <a:fillRect l="-4485" t="-119103" r="-4781" b="-80690"/>
            </a:stretch>
          </a:blipFill>
        </p:spPr>
        <p:txBody>
          <a:bodyPr/>
          <a:lstStyle>
            <a:lvl1pPr marL="0" indent="0">
              <a:buNone/>
              <a:defRPr/>
            </a:lvl1pPr>
          </a:lstStyle>
          <a:p>
            <a:pPr lvl="0"/>
            <a:r>
              <a:rPr lang="nb-NO"/>
              <a:t> </a:t>
            </a:r>
          </a:p>
        </p:txBody>
      </p:sp>
      <p:sp>
        <p:nvSpPr>
          <p:cNvPr id="58" name="Plassholder for tekst 46">
            <a:extLst>
              <a:ext uri="{FF2B5EF4-FFF2-40B4-BE49-F238E27FC236}">
                <a16:creationId xmlns:a16="http://schemas.microsoft.com/office/drawing/2014/main" id="{A6BF029E-F839-F21B-24A5-1EB9EA877301}"/>
              </a:ext>
            </a:extLst>
          </p:cNvPr>
          <p:cNvSpPr>
            <a:spLocks noGrp="1"/>
          </p:cNvSpPr>
          <p:nvPr>
            <p:ph type="body" sz="quarter" idx="29" hasCustomPrompt="1"/>
          </p:nvPr>
        </p:nvSpPr>
        <p:spPr>
          <a:xfrm flipH="1">
            <a:off x="6664761" y="4092074"/>
            <a:ext cx="493200" cy="709200"/>
          </a:xfrm>
          <a:prstGeom prst="rect">
            <a:avLst/>
          </a:prstGeom>
          <a:blipFill>
            <a:blip r:embed="rId2"/>
            <a:stretch>
              <a:fillRect/>
            </a:stretch>
          </a:blipFill>
        </p:spPr>
        <p:txBody>
          <a:bodyPr/>
          <a:lstStyle>
            <a:lvl1pPr marL="0" indent="0">
              <a:buNone/>
              <a:defRPr/>
            </a:lvl1pPr>
          </a:lstStyle>
          <a:p>
            <a:pPr lvl="0"/>
            <a:r>
              <a:rPr lang="nb-NO"/>
              <a:t> </a:t>
            </a:r>
          </a:p>
        </p:txBody>
      </p:sp>
      <p:sp>
        <p:nvSpPr>
          <p:cNvPr id="59" name="Plassholder for tekst 46">
            <a:extLst>
              <a:ext uri="{FF2B5EF4-FFF2-40B4-BE49-F238E27FC236}">
                <a16:creationId xmlns:a16="http://schemas.microsoft.com/office/drawing/2014/main" id="{D50AFF4C-EDA1-4244-7E4D-9119B33CA93D}"/>
              </a:ext>
            </a:extLst>
          </p:cNvPr>
          <p:cNvSpPr>
            <a:spLocks noGrp="1"/>
          </p:cNvSpPr>
          <p:nvPr>
            <p:ph type="body" sz="quarter" idx="30" hasCustomPrompt="1"/>
          </p:nvPr>
        </p:nvSpPr>
        <p:spPr>
          <a:xfrm flipH="1" flipV="1">
            <a:off x="6664761" y="3508267"/>
            <a:ext cx="493200" cy="709200"/>
          </a:xfrm>
          <a:prstGeom prst="rect">
            <a:avLst/>
          </a:prstGeom>
          <a:blipFill>
            <a:blip r:embed="rId2"/>
            <a:stretch>
              <a:fillRect/>
            </a:stretch>
          </a:blipFill>
        </p:spPr>
        <p:txBody>
          <a:bodyPr/>
          <a:lstStyle>
            <a:lvl1pPr marL="0" indent="0">
              <a:buNone/>
              <a:defRPr/>
            </a:lvl1pPr>
          </a:lstStyle>
          <a:p>
            <a:pPr lvl="0"/>
            <a:r>
              <a:rPr lang="nb-NO"/>
              <a:t> </a:t>
            </a:r>
          </a:p>
        </p:txBody>
      </p:sp>
      <p:sp>
        <p:nvSpPr>
          <p:cNvPr id="60" name="Plassholder for tekst 56">
            <a:extLst>
              <a:ext uri="{FF2B5EF4-FFF2-40B4-BE49-F238E27FC236}">
                <a16:creationId xmlns:a16="http://schemas.microsoft.com/office/drawing/2014/main" id="{A6B3452B-D249-8F85-DDE1-224992981260}"/>
              </a:ext>
            </a:extLst>
          </p:cNvPr>
          <p:cNvSpPr>
            <a:spLocks noGrp="1"/>
          </p:cNvSpPr>
          <p:nvPr>
            <p:ph type="body" sz="quarter" idx="31" hasCustomPrompt="1"/>
          </p:nvPr>
        </p:nvSpPr>
        <p:spPr>
          <a:xfrm flipH="1">
            <a:off x="6674459" y="4092074"/>
            <a:ext cx="2919669" cy="125393"/>
          </a:xfrm>
          <a:prstGeom prst="rect">
            <a:avLst/>
          </a:prstGeom>
          <a:blipFill>
            <a:blip r:embed="rId3"/>
            <a:stretch>
              <a:fillRect l="-4485" t="-119103" r="-4781" b="-80690"/>
            </a:stretch>
          </a:blipFill>
        </p:spPr>
        <p:txBody>
          <a:bodyPr/>
          <a:lstStyle>
            <a:lvl1pPr marL="0" indent="0">
              <a:buNone/>
              <a:defRPr/>
            </a:lvl1pPr>
          </a:lstStyle>
          <a:p>
            <a:pPr lvl="0"/>
            <a:r>
              <a:rPr lang="nb-NO"/>
              <a:t> </a:t>
            </a:r>
          </a:p>
        </p:txBody>
      </p:sp>
      <p:sp>
        <p:nvSpPr>
          <p:cNvPr id="23" name="Plassholder for tekst 14">
            <a:extLst>
              <a:ext uri="{FF2B5EF4-FFF2-40B4-BE49-F238E27FC236}">
                <a16:creationId xmlns:a16="http://schemas.microsoft.com/office/drawing/2014/main" id="{F983920B-911C-1317-51A0-9DAFDFC53ABF}"/>
              </a:ext>
            </a:extLst>
          </p:cNvPr>
          <p:cNvSpPr>
            <a:spLocks noGrp="1"/>
          </p:cNvSpPr>
          <p:nvPr>
            <p:ph type="body" sz="quarter" idx="21" hasCustomPrompt="1"/>
          </p:nvPr>
        </p:nvSpPr>
        <p:spPr>
          <a:xfrm>
            <a:off x="5694900" y="3639706"/>
            <a:ext cx="1037002" cy="1037002"/>
          </a:xfrm>
          <a:prstGeom prst="ellipse">
            <a:avLst/>
          </a:prstGeom>
          <a:solidFill>
            <a:schemeClr val="tx1"/>
          </a:solidFill>
        </p:spPr>
        <p:txBody>
          <a:bodyPr anchor="ctr"/>
          <a:lstStyle>
            <a:lvl1pPr marL="0" indent="0" algn="ctr">
              <a:buFontTx/>
              <a:buNone/>
              <a:defRPr sz="1400" b="0" i="0">
                <a:solidFill>
                  <a:schemeClr val="bg2"/>
                </a:solidFill>
                <a:latin typeface="Haffer Light" pitchFamily="2" charset="77"/>
                <a:cs typeface="Haffer Light" pitchFamily="2" charset="77"/>
              </a:defRPr>
            </a:lvl1pPr>
            <a:lvl2pPr>
              <a:defRPr sz="1200"/>
            </a:lvl2pPr>
            <a:lvl3pPr>
              <a:defRPr sz="1200"/>
            </a:lvl3pPr>
            <a:lvl4pPr>
              <a:defRPr sz="1200"/>
            </a:lvl4pPr>
            <a:lvl5pPr>
              <a:defRPr sz="1200"/>
            </a:lvl5pPr>
          </a:lstStyle>
          <a:p>
            <a:pPr lvl="0"/>
            <a:r>
              <a:rPr lang="nb-NO" err="1"/>
              <a:t>Title</a:t>
            </a:r>
            <a:endParaRPr lang="nb-NO"/>
          </a:p>
        </p:txBody>
      </p:sp>
      <p:sp>
        <p:nvSpPr>
          <p:cNvPr id="62" name="Plassholder for tekst 56">
            <a:extLst>
              <a:ext uri="{FF2B5EF4-FFF2-40B4-BE49-F238E27FC236}">
                <a16:creationId xmlns:a16="http://schemas.microsoft.com/office/drawing/2014/main" id="{CE8D23F3-6671-5574-B7AC-17A123158976}"/>
              </a:ext>
            </a:extLst>
          </p:cNvPr>
          <p:cNvSpPr>
            <a:spLocks noGrp="1"/>
          </p:cNvSpPr>
          <p:nvPr>
            <p:ph type="body" sz="quarter" idx="33" hasCustomPrompt="1"/>
          </p:nvPr>
        </p:nvSpPr>
        <p:spPr>
          <a:xfrm rot="5400000">
            <a:off x="5837846" y="4981163"/>
            <a:ext cx="756876" cy="125393"/>
          </a:xfrm>
          <a:prstGeom prst="rect">
            <a:avLst/>
          </a:prstGeom>
          <a:blipFill>
            <a:blip r:embed="rId3"/>
            <a:stretch>
              <a:fillRect l="-4485" t="-119103" r="-4781" b="-80690"/>
            </a:stretch>
          </a:blipFill>
        </p:spPr>
        <p:txBody>
          <a:bodyPr/>
          <a:lstStyle>
            <a:lvl1pPr marL="0" indent="0">
              <a:buNone/>
              <a:defRPr/>
            </a:lvl1pPr>
          </a:lstStyle>
          <a:p>
            <a:pPr lvl="0"/>
            <a:r>
              <a:rPr lang="nb-NO"/>
              <a:t> </a:t>
            </a:r>
          </a:p>
        </p:txBody>
      </p:sp>
      <p:sp>
        <p:nvSpPr>
          <p:cNvPr id="63" name="Plassholder for tekst 56">
            <a:extLst>
              <a:ext uri="{FF2B5EF4-FFF2-40B4-BE49-F238E27FC236}">
                <a16:creationId xmlns:a16="http://schemas.microsoft.com/office/drawing/2014/main" id="{2DEE9EB4-8A8A-23C1-D771-956C42EE9F73}"/>
              </a:ext>
            </a:extLst>
          </p:cNvPr>
          <p:cNvSpPr>
            <a:spLocks noGrp="1"/>
          </p:cNvSpPr>
          <p:nvPr>
            <p:ph type="body" sz="quarter" idx="34" hasCustomPrompt="1"/>
          </p:nvPr>
        </p:nvSpPr>
        <p:spPr>
          <a:xfrm rot="5400000">
            <a:off x="5837846" y="3198572"/>
            <a:ext cx="756876" cy="125393"/>
          </a:xfrm>
          <a:prstGeom prst="rect">
            <a:avLst/>
          </a:prstGeom>
          <a:blipFill>
            <a:blip r:embed="rId3"/>
            <a:stretch>
              <a:fillRect l="-4485" t="-119103" r="-4781" b="-80690"/>
            </a:stretch>
          </a:blipFill>
        </p:spPr>
        <p:txBody>
          <a:bodyPr/>
          <a:lstStyle>
            <a:lvl1pPr marL="0" indent="0">
              <a:buNone/>
              <a:defRPr/>
            </a:lvl1pPr>
          </a:lstStyle>
          <a:p>
            <a:pPr lvl="0"/>
            <a:r>
              <a:rPr lang="nb-NO"/>
              <a:t> </a:t>
            </a:r>
          </a:p>
        </p:txBody>
      </p:sp>
      <p:pic>
        <p:nvPicPr>
          <p:cNvPr id="2" name="Grafikk 1">
            <a:extLst>
              <a:ext uri="{FF2B5EF4-FFF2-40B4-BE49-F238E27FC236}">
                <a16:creationId xmlns:a16="http://schemas.microsoft.com/office/drawing/2014/main" id="{1B1389E9-0708-8A9F-4DE2-BB6537DF5F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38558" y="123854"/>
            <a:ext cx="613382" cy="613382"/>
          </a:xfrm>
          <a:prstGeom prst="rect">
            <a:avLst/>
          </a:prstGeom>
        </p:spPr>
      </p:pic>
    </p:spTree>
    <p:extLst>
      <p:ext uri="{BB962C8B-B14F-4D97-AF65-F5344CB8AC3E}">
        <p14:creationId xmlns:p14="http://schemas.microsoft.com/office/powerpoint/2010/main" val="35684577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le + subtitle - green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E1F7-F265-7C6D-4BA2-E2E2BAA585B6}"/>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aphic 10">
            <a:extLst>
              <a:ext uri="{FF2B5EF4-FFF2-40B4-BE49-F238E27FC236}">
                <a16:creationId xmlns:a16="http://schemas.microsoft.com/office/drawing/2014/main" id="{FD5784AF-26F9-73A8-0162-44DAEB45C30D}"/>
              </a:ext>
            </a:extLst>
          </p:cNvPr>
          <p:cNvGrpSpPr/>
          <p:nvPr userDrawn="1"/>
        </p:nvGrpSpPr>
        <p:grpSpPr>
          <a:xfrm>
            <a:off x="10156640" y="561169"/>
            <a:ext cx="1498921" cy="256736"/>
            <a:chOff x="1869557" y="3038867"/>
            <a:chExt cx="4569287" cy="782630"/>
          </a:xfrm>
          <a:solidFill>
            <a:schemeClr val="bg1"/>
          </a:solidFill>
        </p:grpSpPr>
        <p:sp>
          <p:nvSpPr>
            <p:cNvPr id="6" name="Freeform: Shape 12">
              <a:extLst>
                <a:ext uri="{FF2B5EF4-FFF2-40B4-BE49-F238E27FC236}">
                  <a16:creationId xmlns:a16="http://schemas.microsoft.com/office/drawing/2014/main" id="{392A124E-C2A9-A2D4-2102-5D014E85032B}"/>
                </a:ext>
              </a:extLst>
            </p:cNvPr>
            <p:cNvSpPr/>
            <p:nvPr/>
          </p:nvSpPr>
          <p:spPr>
            <a:xfrm>
              <a:off x="4559702" y="3047615"/>
              <a:ext cx="608844" cy="765133"/>
            </a:xfrm>
            <a:custGeom>
              <a:avLst/>
              <a:gdLst>
                <a:gd name="connsiteX0" fmla="*/ 230651 w 608844"/>
                <a:gd name="connsiteY0" fmla="*/ 126793 h 765133"/>
                <a:gd name="connsiteX1" fmla="*/ 0 w 608844"/>
                <a:gd name="connsiteY1" fmla="*/ 126793 h 765133"/>
                <a:gd name="connsiteX2" fmla="*/ 0 w 608844"/>
                <a:gd name="connsiteY2" fmla="*/ 0 h 765133"/>
                <a:gd name="connsiteX3" fmla="*/ 608844 w 608844"/>
                <a:gd name="connsiteY3" fmla="*/ 0 h 765133"/>
                <a:gd name="connsiteX4" fmla="*/ 608844 w 608844"/>
                <a:gd name="connsiteY4" fmla="*/ 126793 h 765133"/>
                <a:gd name="connsiteX5" fmla="*/ 379316 w 608844"/>
                <a:gd name="connsiteY5" fmla="*/ 126793 h 765133"/>
                <a:gd name="connsiteX6" fmla="*/ 379316 w 608844"/>
                <a:gd name="connsiteY6" fmla="*/ 765134 h 765133"/>
                <a:gd name="connsiteX7" fmla="*/ 230651 w 608844"/>
                <a:gd name="connsiteY7" fmla="*/ 765134 h 765133"/>
                <a:gd name="connsiteX8" fmla="*/ 230651 w 608844"/>
                <a:gd name="connsiteY8" fmla="*/ 126793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44" h="765133">
                  <a:moveTo>
                    <a:pt x="230651" y="126793"/>
                  </a:moveTo>
                  <a:lnTo>
                    <a:pt x="0" y="126793"/>
                  </a:lnTo>
                  <a:lnTo>
                    <a:pt x="0" y="0"/>
                  </a:lnTo>
                  <a:lnTo>
                    <a:pt x="608844" y="0"/>
                  </a:lnTo>
                  <a:lnTo>
                    <a:pt x="608844" y="126793"/>
                  </a:lnTo>
                  <a:lnTo>
                    <a:pt x="379316" y="126793"/>
                  </a:lnTo>
                  <a:lnTo>
                    <a:pt x="379316" y="765134"/>
                  </a:lnTo>
                  <a:lnTo>
                    <a:pt x="230651" y="765134"/>
                  </a:lnTo>
                  <a:lnTo>
                    <a:pt x="230651" y="126793"/>
                  </a:lnTo>
                  <a:close/>
                </a:path>
              </a:pathLst>
            </a:custGeom>
            <a:grpFill/>
            <a:ln w="5908"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19A32EFA-96B1-A59B-B049-E73D5587AE40}"/>
                </a:ext>
              </a:extLst>
            </p:cNvPr>
            <p:cNvSpPr/>
            <p:nvPr/>
          </p:nvSpPr>
          <p:spPr>
            <a:xfrm>
              <a:off x="5278493" y="3047615"/>
              <a:ext cx="523546" cy="765074"/>
            </a:xfrm>
            <a:custGeom>
              <a:avLst/>
              <a:gdLst>
                <a:gd name="connsiteX0" fmla="*/ 202337 w 523546"/>
                <a:gd name="connsiteY0" fmla="*/ 0 h 765074"/>
                <a:gd name="connsiteX1" fmla="*/ 523547 w 523546"/>
                <a:gd name="connsiteY1" fmla="*/ 0 h 765074"/>
                <a:gd name="connsiteX2" fmla="*/ 523547 w 523546"/>
                <a:gd name="connsiteY2" fmla="*/ 126793 h 765074"/>
                <a:gd name="connsiteX3" fmla="*/ 216051 w 523546"/>
                <a:gd name="connsiteY3" fmla="*/ 126793 h 765074"/>
                <a:gd name="connsiteX4" fmla="*/ 148605 w 523546"/>
                <a:gd name="connsiteY4" fmla="*/ 194239 h 765074"/>
                <a:gd name="connsiteX5" fmla="*/ 148605 w 523546"/>
                <a:gd name="connsiteY5" fmla="*/ 319141 h 765074"/>
                <a:gd name="connsiteX6" fmla="*/ 523547 w 523546"/>
                <a:gd name="connsiteY6" fmla="*/ 319141 h 765074"/>
                <a:gd name="connsiteX7" fmla="*/ 523547 w 523546"/>
                <a:gd name="connsiteY7" fmla="*/ 445934 h 765074"/>
                <a:gd name="connsiteX8" fmla="*/ 148605 w 523546"/>
                <a:gd name="connsiteY8" fmla="*/ 445934 h 765074"/>
                <a:gd name="connsiteX9" fmla="*/ 148605 w 523546"/>
                <a:gd name="connsiteY9" fmla="*/ 570836 h 765074"/>
                <a:gd name="connsiteX10" fmla="*/ 216051 w 523546"/>
                <a:gd name="connsiteY10" fmla="*/ 638281 h 765074"/>
                <a:gd name="connsiteX11" fmla="*/ 523547 w 523546"/>
                <a:gd name="connsiteY11" fmla="*/ 638281 h 765074"/>
                <a:gd name="connsiteX12" fmla="*/ 523547 w 523546"/>
                <a:gd name="connsiteY12" fmla="*/ 765075 h 765074"/>
                <a:gd name="connsiteX13" fmla="*/ 202337 w 523546"/>
                <a:gd name="connsiteY13" fmla="*/ 765075 h 765074"/>
                <a:gd name="connsiteX14" fmla="*/ 0 w 523546"/>
                <a:gd name="connsiteY14" fmla="*/ 562737 h 765074"/>
                <a:gd name="connsiteX15" fmla="*/ 0 w 523546"/>
                <a:gd name="connsiteY15" fmla="*/ 202337 h 765074"/>
                <a:gd name="connsiteX16" fmla="*/ 202337 w 523546"/>
                <a:gd name="connsiteY16" fmla="*/ 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46" h="765074">
                  <a:moveTo>
                    <a:pt x="202337" y="0"/>
                  </a:moveTo>
                  <a:lnTo>
                    <a:pt x="523547" y="0"/>
                  </a:lnTo>
                  <a:lnTo>
                    <a:pt x="523547" y="126793"/>
                  </a:lnTo>
                  <a:lnTo>
                    <a:pt x="216051" y="126793"/>
                  </a:lnTo>
                  <a:cubicBezTo>
                    <a:pt x="178811" y="126793"/>
                    <a:pt x="148605" y="156999"/>
                    <a:pt x="148605" y="194239"/>
                  </a:cubicBezTo>
                  <a:lnTo>
                    <a:pt x="148605" y="319141"/>
                  </a:lnTo>
                  <a:lnTo>
                    <a:pt x="523547" y="319141"/>
                  </a:lnTo>
                  <a:lnTo>
                    <a:pt x="523547" y="445934"/>
                  </a:lnTo>
                  <a:lnTo>
                    <a:pt x="148605" y="445934"/>
                  </a:lnTo>
                  <a:lnTo>
                    <a:pt x="148605" y="570836"/>
                  </a:lnTo>
                  <a:cubicBezTo>
                    <a:pt x="148605" y="608076"/>
                    <a:pt x="178811" y="638281"/>
                    <a:pt x="216051" y="638281"/>
                  </a:cubicBezTo>
                  <a:lnTo>
                    <a:pt x="523547" y="638281"/>
                  </a:lnTo>
                  <a:lnTo>
                    <a:pt x="523547" y="765075"/>
                  </a:lnTo>
                  <a:lnTo>
                    <a:pt x="202337" y="765075"/>
                  </a:lnTo>
                  <a:cubicBezTo>
                    <a:pt x="90558" y="765075"/>
                    <a:pt x="0" y="674457"/>
                    <a:pt x="0" y="562737"/>
                  </a:cubicBezTo>
                  <a:lnTo>
                    <a:pt x="0" y="202337"/>
                  </a:lnTo>
                  <a:cubicBezTo>
                    <a:pt x="0" y="90558"/>
                    <a:pt x="90617" y="0"/>
                    <a:pt x="202337" y="0"/>
                  </a:cubicBezTo>
                  <a:close/>
                </a:path>
              </a:pathLst>
            </a:custGeom>
            <a:grpFill/>
            <a:ln w="5908" cap="flat">
              <a:noFill/>
              <a:prstDash val="solid"/>
              <a:miter/>
            </a:ln>
          </p:spPr>
          <p:txBody>
            <a:bodyPr rtlCol="0" anchor="ctr"/>
            <a:lstStyle/>
            <a:p>
              <a:endParaRPr lang="en-US"/>
            </a:p>
          </p:txBody>
        </p:sp>
        <p:sp>
          <p:nvSpPr>
            <p:cNvPr id="8" name="Freeform: Shape 14">
              <a:extLst>
                <a:ext uri="{FF2B5EF4-FFF2-40B4-BE49-F238E27FC236}">
                  <a16:creationId xmlns:a16="http://schemas.microsoft.com/office/drawing/2014/main" id="{66000DB6-94F7-CF84-F2C9-18D67E6CE17D}"/>
                </a:ext>
              </a:extLst>
            </p:cNvPr>
            <p:cNvSpPr/>
            <p:nvPr/>
          </p:nvSpPr>
          <p:spPr>
            <a:xfrm>
              <a:off x="5930548" y="3047615"/>
              <a:ext cx="508296" cy="765133"/>
            </a:xfrm>
            <a:custGeom>
              <a:avLst/>
              <a:gdLst>
                <a:gd name="connsiteX0" fmla="*/ 0 w 508296"/>
                <a:gd name="connsiteY0" fmla="*/ 0 h 765133"/>
                <a:gd name="connsiteX1" fmla="*/ 148664 w 508296"/>
                <a:gd name="connsiteY1" fmla="*/ 0 h 765133"/>
                <a:gd name="connsiteX2" fmla="*/ 148664 w 508296"/>
                <a:gd name="connsiteY2" fmla="*/ 570895 h 765133"/>
                <a:gd name="connsiteX3" fmla="*/ 216110 w 508296"/>
                <a:gd name="connsiteY3" fmla="*/ 638340 h 765133"/>
                <a:gd name="connsiteX4" fmla="*/ 508296 w 508296"/>
                <a:gd name="connsiteY4" fmla="*/ 638340 h 765133"/>
                <a:gd name="connsiteX5" fmla="*/ 508296 w 508296"/>
                <a:gd name="connsiteY5" fmla="*/ 765134 h 765133"/>
                <a:gd name="connsiteX6" fmla="*/ 202396 w 508296"/>
                <a:gd name="connsiteY6" fmla="*/ 765134 h 765133"/>
                <a:gd name="connsiteX7" fmla="*/ 59 w 508296"/>
                <a:gd name="connsiteY7" fmla="*/ 562796 h 765133"/>
                <a:gd name="connsiteX8" fmla="*/ 59 w 508296"/>
                <a:gd name="connsiteY8"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96" h="765133">
                  <a:moveTo>
                    <a:pt x="0" y="0"/>
                  </a:moveTo>
                  <a:lnTo>
                    <a:pt x="148664" y="0"/>
                  </a:lnTo>
                  <a:lnTo>
                    <a:pt x="148664" y="570895"/>
                  </a:lnTo>
                  <a:cubicBezTo>
                    <a:pt x="148664" y="608135"/>
                    <a:pt x="178870" y="638340"/>
                    <a:pt x="216110" y="638340"/>
                  </a:cubicBezTo>
                  <a:lnTo>
                    <a:pt x="508296" y="638340"/>
                  </a:lnTo>
                  <a:lnTo>
                    <a:pt x="508296" y="765134"/>
                  </a:lnTo>
                  <a:lnTo>
                    <a:pt x="202396" y="765134"/>
                  </a:lnTo>
                  <a:cubicBezTo>
                    <a:pt x="90617" y="765134"/>
                    <a:pt x="59" y="674516"/>
                    <a:pt x="59" y="562796"/>
                  </a:cubicBezTo>
                  <a:lnTo>
                    <a:pt x="59" y="0"/>
                  </a:lnTo>
                  <a:close/>
                </a:path>
              </a:pathLst>
            </a:custGeom>
            <a:grpFill/>
            <a:ln w="5908" cap="flat">
              <a:noFill/>
              <a:prstDash val="solid"/>
              <a:miter/>
            </a:ln>
          </p:spPr>
          <p:txBody>
            <a:bodyPr rtlCol="0" anchor="ctr"/>
            <a:lstStyle/>
            <a:p>
              <a:endParaRPr lang="en-US"/>
            </a:p>
          </p:txBody>
        </p:sp>
        <p:sp>
          <p:nvSpPr>
            <p:cNvPr id="9" name="Freeform: Shape 15">
              <a:extLst>
                <a:ext uri="{FF2B5EF4-FFF2-40B4-BE49-F238E27FC236}">
                  <a16:creationId xmlns:a16="http://schemas.microsoft.com/office/drawing/2014/main" id="{B325851D-D7DB-A89B-71B6-B11356B0572E}"/>
                </a:ext>
              </a:extLst>
            </p:cNvPr>
            <p:cNvSpPr/>
            <p:nvPr/>
          </p:nvSpPr>
          <p:spPr>
            <a:xfrm>
              <a:off x="3811415" y="3047615"/>
              <a:ext cx="639463" cy="765133"/>
            </a:xfrm>
            <a:custGeom>
              <a:avLst/>
              <a:gdLst>
                <a:gd name="connsiteX0" fmla="*/ 639464 w 639463"/>
                <a:gd name="connsiteY0" fmla="*/ 202337 h 765133"/>
                <a:gd name="connsiteX1" fmla="*/ 639464 w 639463"/>
                <a:gd name="connsiteY1" fmla="*/ 765134 h 765133"/>
                <a:gd name="connsiteX2" fmla="*/ 490799 w 639463"/>
                <a:gd name="connsiteY2" fmla="*/ 765134 h 765133"/>
                <a:gd name="connsiteX3" fmla="*/ 490799 w 639463"/>
                <a:gd name="connsiteY3" fmla="*/ 194239 h 765133"/>
                <a:gd name="connsiteX4" fmla="*/ 423354 w 639463"/>
                <a:gd name="connsiteY4" fmla="*/ 126793 h 765133"/>
                <a:gd name="connsiteX5" fmla="*/ 148664 w 639463"/>
                <a:gd name="connsiteY5" fmla="*/ 126793 h 765133"/>
                <a:gd name="connsiteX6" fmla="*/ 148664 w 639463"/>
                <a:gd name="connsiteY6" fmla="*/ 765134 h 765133"/>
                <a:gd name="connsiteX7" fmla="*/ 0 w 639463"/>
                <a:gd name="connsiteY7" fmla="*/ 765134 h 765133"/>
                <a:gd name="connsiteX8" fmla="*/ 0 w 639463"/>
                <a:gd name="connsiteY8" fmla="*/ 0 h 765133"/>
                <a:gd name="connsiteX9" fmla="*/ 437067 w 639463"/>
                <a:gd name="connsiteY9" fmla="*/ 0 h 765133"/>
                <a:gd name="connsiteX10" fmla="*/ 639405 w 639463"/>
                <a:gd name="connsiteY10" fmla="*/ 202337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463" h="765133">
                  <a:moveTo>
                    <a:pt x="639464" y="202337"/>
                  </a:moveTo>
                  <a:lnTo>
                    <a:pt x="639464" y="765134"/>
                  </a:lnTo>
                  <a:lnTo>
                    <a:pt x="490799" y="765134"/>
                  </a:lnTo>
                  <a:lnTo>
                    <a:pt x="490799" y="194239"/>
                  </a:lnTo>
                  <a:cubicBezTo>
                    <a:pt x="490799" y="156999"/>
                    <a:pt x="460594" y="126793"/>
                    <a:pt x="423354" y="126793"/>
                  </a:cubicBezTo>
                  <a:lnTo>
                    <a:pt x="148664" y="126793"/>
                  </a:lnTo>
                  <a:lnTo>
                    <a:pt x="148664" y="765134"/>
                  </a:lnTo>
                  <a:lnTo>
                    <a:pt x="0" y="765134"/>
                  </a:lnTo>
                  <a:lnTo>
                    <a:pt x="0" y="0"/>
                  </a:lnTo>
                  <a:lnTo>
                    <a:pt x="437067" y="0"/>
                  </a:lnTo>
                  <a:cubicBezTo>
                    <a:pt x="548846" y="0"/>
                    <a:pt x="639405" y="90617"/>
                    <a:pt x="639405" y="202337"/>
                  </a:cubicBezTo>
                  <a:close/>
                </a:path>
              </a:pathLst>
            </a:custGeom>
            <a:grpFill/>
            <a:ln w="5908" cap="flat">
              <a:noFill/>
              <a:prstDash val="solid"/>
              <a:miter/>
            </a:ln>
          </p:spPr>
          <p:txBody>
            <a:bodyPr rtlCol="0" anchor="ctr"/>
            <a:lstStyle/>
            <a:p>
              <a:endParaRPr lang="en-US"/>
            </a:p>
          </p:txBody>
        </p:sp>
        <p:sp>
          <p:nvSpPr>
            <p:cNvPr id="10" name="Freeform: Shape 16">
              <a:extLst>
                <a:ext uri="{FF2B5EF4-FFF2-40B4-BE49-F238E27FC236}">
                  <a16:creationId xmlns:a16="http://schemas.microsoft.com/office/drawing/2014/main" id="{E8EBE1A0-4D6B-61D6-64E0-901817BEDB77}"/>
                </a:ext>
              </a:extLst>
            </p:cNvPr>
            <p:cNvSpPr/>
            <p:nvPr/>
          </p:nvSpPr>
          <p:spPr>
            <a:xfrm>
              <a:off x="1869557" y="3047615"/>
              <a:ext cx="926861" cy="765133"/>
            </a:xfrm>
            <a:custGeom>
              <a:avLst/>
              <a:gdLst>
                <a:gd name="connsiteX0" fmla="*/ 724525 w 926861"/>
                <a:gd name="connsiteY0" fmla="*/ 0 h 765133"/>
                <a:gd name="connsiteX1" fmla="*/ 926862 w 926861"/>
                <a:gd name="connsiteY1" fmla="*/ 202337 h 765133"/>
                <a:gd name="connsiteX2" fmla="*/ 926862 w 926861"/>
                <a:gd name="connsiteY2" fmla="*/ 765134 h 765133"/>
                <a:gd name="connsiteX3" fmla="*/ 778198 w 926861"/>
                <a:gd name="connsiteY3" fmla="*/ 765134 h 765133"/>
                <a:gd name="connsiteX4" fmla="*/ 778198 w 926861"/>
                <a:gd name="connsiteY4" fmla="*/ 194239 h 765133"/>
                <a:gd name="connsiteX5" fmla="*/ 710752 w 926861"/>
                <a:gd name="connsiteY5" fmla="*/ 126793 h 765133"/>
                <a:gd name="connsiteX6" fmla="*/ 537734 w 926861"/>
                <a:gd name="connsiteY6" fmla="*/ 126793 h 765133"/>
                <a:gd name="connsiteX7" fmla="*/ 537734 w 926861"/>
                <a:gd name="connsiteY7" fmla="*/ 765134 h 765133"/>
                <a:gd name="connsiteX8" fmla="*/ 389069 w 926861"/>
                <a:gd name="connsiteY8" fmla="*/ 765134 h 765133"/>
                <a:gd name="connsiteX9" fmla="*/ 389069 w 926861"/>
                <a:gd name="connsiteY9" fmla="*/ 126793 h 765133"/>
                <a:gd name="connsiteX10" fmla="*/ 216051 w 926861"/>
                <a:gd name="connsiteY10" fmla="*/ 126793 h 765133"/>
                <a:gd name="connsiteX11" fmla="*/ 148605 w 926861"/>
                <a:gd name="connsiteY11" fmla="*/ 194239 h 765133"/>
                <a:gd name="connsiteX12" fmla="*/ 148605 w 926861"/>
                <a:gd name="connsiteY12" fmla="*/ 765134 h 765133"/>
                <a:gd name="connsiteX13" fmla="*/ 0 w 926861"/>
                <a:gd name="connsiteY13" fmla="*/ 765134 h 765133"/>
                <a:gd name="connsiteX14" fmla="*/ 0 w 926861"/>
                <a:gd name="connsiteY14" fmla="*/ 202337 h 765133"/>
                <a:gd name="connsiteX15" fmla="*/ 202337 w 926861"/>
                <a:gd name="connsiteY15" fmla="*/ 0 h 765133"/>
                <a:gd name="connsiteX16" fmla="*/ 724525 w 926861"/>
                <a:gd name="connsiteY16"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61" h="765133">
                  <a:moveTo>
                    <a:pt x="724525" y="0"/>
                  </a:moveTo>
                  <a:cubicBezTo>
                    <a:pt x="836304" y="0"/>
                    <a:pt x="926862" y="90617"/>
                    <a:pt x="926862" y="202337"/>
                  </a:cubicBezTo>
                  <a:lnTo>
                    <a:pt x="926862" y="765134"/>
                  </a:lnTo>
                  <a:lnTo>
                    <a:pt x="778198" y="765134"/>
                  </a:lnTo>
                  <a:lnTo>
                    <a:pt x="778198" y="194239"/>
                  </a:lnTo>
                  <a:cubicBezTo>
                    <a:pt x="778198" y="156999"/>
                    <a:pt x="747992" y="126793"/>
                    <a:pt x="710752" y="126793"/>
                  </a:cubicBezTo>
                  <a:lnTo>
                    <a:pt x="537734" y="126793"/>
                  </a:lnTo>
                  <a:lnTo>
                    <a:pt x="537734" y="765134"/>
                  </a:lnTo>
                  <a:lnTo>
                    <a:pt x="389069" y="765134"/>
                  </a:lnTo>
                  <a:lnTo>
                    <a:pt x="389069" y="126793"/>
                  </a:lnTo>
                  <a:lnTo>
                    <a:pt x="216051" y="126793"/>
                  </a:lnTo>
                  <a:cubicBezTo>
                    <a:pt x="178811" y="126793"/>
                    <a:pt x="148605" y="156999"/>
                    <a:pt x="148605" y="194239"/>
                  </a:cubicBezTo>
                  <a:lnTo>
                    <a:pt x="148605" y="765134"/>
                  </a:lnTo>
                  <a:lnTo>
                    <a:pt x="0" y="765134"/>
                  </a:lnTo>
                  <a:lnTo>
                    <a:pt x="0" y="202337"/>
                  </a:lnTo>
                  <a:cubicBezTo>
                    <a:pt x="0" y="90617"/>
                    <a:pt x="90617" y="0"/>
                    <a:pt x="202337" y="0"/>
                  </a:cubicBezTo>
                  <a:lnTo>
                    <a:pt x="724525" y="0"/>
                  </a:lnTo>
                  <a:close/>
                </a:path>
              </a:pathLst>
            </a:custGeom>
            <a:grpFill/>
            <a:ln w="5908" cap="flat">
              <a:noFill/>
              <a:prstDash val="solid"/>
              <a:miter/>
            </a:ln>
          </p:spPr>
          <p:txBody>
            <a:bodyPr rtlCol="0" anchor="ctr"/>
            <a:lstStyle/>
            <a:p>
              <a:endParaRPr lang="en-US"/>
            </a:p>
          </p:txBody>
        </p:sp>
        <p:sp>
          <p:nvSpPr>
            <p:cNvPr id="11" name="Freeform: Shape 17">
              <a:extLst>
                <a:ext uri="{FF2B5EF4-FFF2-40B4-BE49-F238E27FC236}">
                  <a16:creationId xmlns:a16="http://schemas.microsoft.com/office/drawing/2014/main" id="{BCAAE52F-9A1A-7B57-637E-E1A538390102}"/>
                </a:ext>
              </a:extLst>
            </p:cNvPr>
            <p:cNvSpPr/>
            <p:nvPr/>
          </p:nvSpPr>
          <p:spPr>
            <a:xfrm>
              <a:off x="2913163" y="3038867"/>
              <a:ext cx="782630" cy="782630"/>
            </a:xfrm>
            <a:custGeom>
              <a:avLst/>
              <a:gdLst>
                <a:gd name="connsiteX0" fmla="*/ 391315 w 782630"/>
                <a:gd name="connsiteY0" fmla="*/ 143995 h 782630"/>
                <a:gd name="connsiteX1" fmla="*/ 638636 w 782630"/>
                <a:gd name="connsiteY1" fmla="*/ 391315 h 782630"/>
                <a:gd name="connsiteX2" fmla="*/ 391315 w 782630"/>
                <a:gd name="connsiteY2" fmla="*/ 638636 h 782630"/>
                <a:gd name="connsiteX3" fmla="*/ 143995 w 782630"/>
                <a:gd name="connsiteY3" fmla="*/ 391315 h 782630"/>
                <a:gd name="connsiteX4" fmla="*/ 391315 w 782630"/>
                <a:gd name="connsiteY4" fmla="*/ 143995 h 782630"/>
                <a:gd name="connsiteX5" fmla="*/ 391315 w 782630"/>
                <a:gd name="connsiteY5" fmla="*/ 0 h 782630"/>
                <a:gd name="connsiteX6" fmla="*/ 0 w 782630"/>
                <a:gd name="connsiteY6" fmla="*/ 391315 h 782630"/>
                <a:gd name="connsiteX7" fmla="*/ 391315 w 782630"/>
                <a:gd name="connsiteY7" fmla="*/ 782630 h 782630"/>
                <a:gd name="connsiteX8" fmla="*/ 782631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143995"/>
                  </a:moveTo>
                  <a:cubicBezTo>
                    <a:pt x="527685" y="143995"/>
                    <a:pt x="638636" y="254946"/>
                    <a:pt x="638636" y="391315"/>
                  </a:cubicBezTo>
                  <a:cubicBezTo>
                    <a:pt x="638636" y="527684"/>
                    <a:pt x="527685" y="638636"/>
                    <a:pt x="391315" y="638636"/>
                  </a:cubicBezTo>
                  <a:cubicBezTo>
                    <a:pt x="254946" y="638636"/>
                    <a:pt x="143995" y="527684"/>
                    <a:pt x="143995" y="391315"/>
                  </a:cubicBezTo>
                  <a:cubicBezTo>
                    <a:pt x="143995" y="254946"/>
                    <a:pt x="254946" y="143995"/>
                    <a:pt x="391315" y="143995"/>
                  </a:cubicBezTo>
                  <a:moveTo>
                    <a:pt x="391315" y="0"/>
                  </a:moveTo>
                  <a:cubicBezTo>
                    <a:pt x="175146" y="0"/>
                    <a:pt x="0" y="175205"/>
                    <a:pt x="0" y="391315"/>
                  </a:cubicBezTo>
                  <a:cubicBezTo>
                    <a:pt x="0" y="607425"/>
                    <a:pt x="175205" y="782630"/>
                    <a:pt x="391315" y="782630"/>
                  </a:cubicBezTo>
                  <a:cubicBezTo>
                    <a:pt x="607426" y="782630"/>
                    <a:pt x="782631" y="607425"/>
                    <a:pt x="782631" y="391315"/>
                  </a:cubicBezTo>
                  <a:cubicBezTo>
                    <a:pt x="782631" y="175205"/>
                    <a:pt x="607426" y="0"/>
                    <a:pt x="391315" y="0"/>
                  </a:cubicBezTo>
                  <a:lnTo>
                    <a:pt x="391315" y="0"/>
                  </a:lnTo>
                  <a:close/>
                </a:path>
              </a:pathLst>
            </a:custGeom>
            <a:grpFill/>
            <a:ln w="5908" cap="flat">
              <a:noFill/>
              <a:prstDash val="solid"/>
              <a:miter/>
            </a:ln>
          </p:spPr>
          <p:txBody>
            <a:bodyPr rtlCol="0" anchor="ctr"/>
            <a:lstStyle/>
            <a:p>
              <a:endParaRPr lang="en-US"/>
            </a:p>
          </p:txBody>
        </p:sp>
      </p:grpSp>
      <p:sp>
        <p:nvSpPr>
          <p:cNvPr id="20" name="Plassholder for tekst 19">
            <a:extLst>
              <a:ext uri="{FF2B5EF4-FFF2-40B4-BE49-F238E27FC236}">
                <a16:creationId xmlns:a16="http://schemas.microsoft.com/office/drawing/2014/main" id="{B56A677A-4599-FE37-6CC6-61F08D43165D}"/>
              </a:ext>
            </a:extLst>
          </p:cNvPr>
          <p:cNvSpPr>
            <a:spLocks noGrp="1"/>
          </p:cNvSpPr>
          <p:nvPr>
            <p:ph type="body" sz="quarter" idx="10"/>
          </p:nvPr>
        </p:nvSpPr>
        <p:spPr>
          <a:xfrm>
            <a:off x="1436071" y="2342928"/>
            <a:ext cx="8471189" cy="1700081"/>
          </a:xfrm>
          <a:prstGeom prst="rect">
            <a:avLst/>
          </a:prstGeom>
        </p:spPr>
        <p:txBody>
          <a:bodyPr anchor="b"/>
          <a:lstStyle>
            <a:lvl1pPr marL="0" indent="0">
              <a:buNone/>
              <a:defRPr sz="5000">
                <a:solidFill>
                  <a:schemeClr val="bg1"/>
                </a:solidFill>
                <a:latin typeface="Haffer" pitchFamily="2" charset="77"/>
                <a:cs typeface="Haffer" pitchFamily="2" charset="77"/>
              </a:defRPr>
            </a:lvl1pPr>
          </a:lstStyle>
          <a:p>
            <a:pPr lvl="0"/>
            <a:endParaRPr lang="nb-NO"/>
          </a:p>
          <a:p>
            <a:pPr lvl="0"/>
            <a:r>
              <a:rPr lang="nb-NO"/>
              <a:t>Presentation </a:t>
            </a:r>
            <a:r>
              <a:rPr lang="nb-NO" err="1"/>
              <a:t>title</a:t>
            </a:r>
            <a:endParaRPr lang="nb-NO"/>
          </a:p>
        </p:txBody>
      </p:sp>
      <p:sp>
        <p:nvSpPr>
          <p:cNvPr id="21" name="Plassholder for tekst 19">
            <a:extLst>
              <a:ext uri="{FF2B5EF4-FFF2-40B4-BE49-F238E27FC236}">
                <a16:creationId xmlns:a16="http://schemas.microsoft.com/office/drawing/2014/main" id="{3EB3F4BB-33E8-B7A7-C733-4AC6AA42F6D8}"/>
              </a:ext>
            </a:extLst>
          </p:cNvPr>
          <p:cNvSpPr>
            <a:spLocks noGrp="1"/>
          </p:cNvSpPr>
          <p:nvPr>
            <p:ph type="body" sz="quarter" idx="11" hasCustomPrompt="1"/>
          </p:nvPr>
        </p:nvSpPr>
        <p:spPr>
          <a:xfrm>
            <a:off x="1436071" y="4269969"/>
            <a:ext cx="8471189" cy="1700081"/>
          </a:xfrm>
          <a:prstGeom prst="rect">
            <a:avLst/>
          </a:prstGeom>
        </p:spPr>
        <p:txBody>
          <a:bodyPr anchor="t"/>
          <a:lstStyle>
            <a:lvl1pPr marL="0" indent="0">
              <a:buNone/>
              <a:defRPr sz="2500" b="0" i="0">
                <a:solidFill>
                  <a:schemeClr val="bg1"/>
                </a:solidFill>
                <a:latin typeface="Haffer Light" pitchFamily="2" charset="77"/>
                <a:cs typeface="Haffer Light" pitchFamily="2" charset="77"/>
              </a:defRPr>
            </a:lvl1pPr>
          </a:lstStyle>
          <a:p>
            <a:pPr lvl="0"/>
            <a:r>
              <a:rPr lang="nb-NO" err="1"/>
              <a:t>Subtitle</a:t>
            </a:r>
            <a:endParaRPr lang="nb-NO"/>
          </a:p>
        </p:txBody>
      </p:sp>
      <p:sp>
        <p:nvSpPr>
          <p:cNvPr id="22" name="Ellipse 21">
            <a:extLst>
              <a:ext uri="{FF2B5EF4-FFF2-40B4-BE49-F238E27FC236}">
                <a16:creationId xmlns:a16="http://schemas.microsoft.com/office/drawing/2014/main" id="{6E2B6B66-B6DF-5471-1231-95C4362EBD94}"/>
              </a:ext>
            </a:extLst>
          </p:cNvPr>
          <p:cNvSpPr/>
          <p:nvPr userDrawn="1"/>
        </p:nvSpPr>
        <p:spPr>
          <a:xfrm>
            <a:off x="-930481" y="-323901"/>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23" name="Ellipse 22">
            <a:extLst>
              <a:ext uri="{FF2B5EF4-FFF2-40B4-BE49-F238E27FC236}">
                <a16:creationId xmlns:a16="http://schemas.microsoft.com/office/drawing/2014/main" id="{07E0728F-FEF8-3C9F-F79C-8CFAFA8805F7}"/>
              </a:ext>
            </a:extLst>
          </p:cNvPr>
          <p:cNvSpPr/>
          <p:nvPr userDrawn="1"/>
        </p:nvSpPr>
        <p:spPr>
          <a:xfrm>
            <a:off x="913925" y="-2107757"/>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24" name="Ellipse 23">
            <a:extLst>
              <a:ext uri="{FF2B5EF4-FFF2-40B4-BE49-F238E27FC236}">
                <a16:creationId xmlns:a16="http://schemas.microsoft.com/office/drawing/2014/main" id="{468A8CD6-C3DF-88E6-999D-44786EBD7C11}"/>
              </a:ext>
            </a:extLst>
          </p:cNvPr>
          <p:cNvSpPr/>
          <p:nvPr userDrawn="1"/>
        </p:nvSpPr>
        <p:spPr>
          <a:xfrm>
            <a:off x="2523919" y="564042"/>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25" name="Ellipse 24">
            <a:extLst>
              <a:ext uri="{FF2B5EF4-FFF2-40B4-BE49-F238E27FC236}">
                <a16:creationId xmlns:a16="http://schemas.microsoft.com/office/drawing/2014/main" id="{BC39358A-04A8-974B-F444-CAF85106B4F3}"/>
              </a:ext>
            </a:extLst>
          </p:cNvPr>
          <p:cNvSpPr/>
          <p:nvPr userDrawn="1"/>
        </p:nvSpPr>
        <p:spPr>
          <a:xfrm>
            <a:off x="1152640" y="581367"/>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9C08F669-585E-2AA3-CFEB-B6EDD2CB537B}"/>
              </a:ext>
            </a:extLst>
          </p:cNvPr>
          <p:cNvSpPr/>
          <p:nvPr userDrawn="1"/>
        </p:nvSpPr>
        <p:spPr>
          <a:xfrm>
            <a:off x="265833" y="-904006"/>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9128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ics 2 dark">
    <p:bg>
      <p:bgRef idx="1001">
        <a:schemeClr val="bg2"/>
      </p:bgRef>
    </p:bg>
    <p:spTree>
      <p:nvGrpSpPr>
        <p:cNvPr id="1" name=""/>
        <p:cNvGrpSpPr/>
        <p:nvPr/>
      </p:nvGrpSpPr>
      <p:grpSpPr>
        <a:xfrm>
          <a:off x="0" y="0"/>
          <a:ext cx="0" cy="0"/>
          <a:chOff x="0" y="0"/>
          <a:chExt cx="0" cy="0"/>
        </a:xfrm>
      </p:grpSpPr>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8" y="498764"/>
            <a:ext cx="9957163" cy="1239102"/>
          </a:xfrm>
          <a:prstGeom prst="rect">
            <a:avLst/>
          </a:prstGeom>
        </p:spPr>
        <p:txBody>
          <a:bodyPr anchor="b"/>
          <a:lstStyle>
            <a:lvl1pPr marL="0" indent="0">
              <a:lnSpc>
                <a:spcPts val="3800"/>
              </a:lnSpc>
              <a:buNone/>
              <a:defRPr sz="4000" baseline="0">
                <a:solidFill>
                  <a:schemeClr val="tx1"/>
                </a:solidFill>
                <a:latin typeface="Haffer" pitchFamily="2" charset="77"/>
                <a:cs typeface="Haffer" pitchFamily="2" charset="77"/>
              </a:defRPr>
            </a:lvl1pPr>
          </a:lstStyle>
          <a:p>
            <a:pPr lvl="0"/>
            <a:r>
              <a:rPr lang="nb-NO" err="1"/>
              <a:t>What</a:t>
            </a:r>
            <a:r>
              <a:rPr lang="nb-NO"/>
              <a:t> do </a:t>
            </a:r>
            <a:r>
              <a:rPr lang="nb-NO" err="1"/>
              <a:t>we</a:t>
            </a:r>
            <a:r>
              <a:rPr lang="nb-NO"/>
              <a:t> </a:t>
            </a:r>
            <a:r>
              <a:rPr lang="nb-NO" err="1"/>
              <a:t>need</a:t>
            </a:r>
            <a:r>
              <a:rPr lang="nb-NO"/>
              <a:t> to do to be </a:t>
            </a:r>
            <a:r>
              <a:rPr lang="nb-NO" err="1"/>
              <a:t>fit</a:t>
            </a:r>
            <a:r>
              <a:rPr lang="nb-NO"/>
              <a:t> for </a:t>
            </a:r>
            <a:br>
              <a:rPr lang="nb-NO"/>
            </a:br>
            <a:r>
              <a:rPr lang="nb-NO" err="1"/>
              <a:t>the</a:t>
            </a:r>
            <a:r>
              <a:rPr lang="nb-NO"/>
              <a:t> 30 000 </a:t>
            </a:r>
            <a:r>
              <a:rPr lang="nb-NO" err="1"/>
              <a:t>others</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chemeClr val="tx1"/>
                </a:solidFill>
                <a:latin typeface="Haffer" pitchFamily="2" charset="77"/>
                <a:cs typeface="Haffer" pitchFamily="2" charset="77"/>
              </a:defRPr>
            </a:lvl1pPr>
          </a:lstStyle>
          <a:p>
            <a:pPr lvl="0"/>
            <a:r>
              <a:rPr lang="nb-NO"/>
              <a:t>CHAPTER HEADING</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5" name="Plassholder for tekst 84">
            <a:extLst>
              <a:ext uri="{FF2B5EF4-FFF2-40B4-BE49-F238E27FC236}">
                <a16:creationId xmlns:a16="http://schemas.microsoft.com/office/drawing/2014/main" id="{EF413E8B-300C-0E52-82E8-1A8DB914DBBB}"/>
              </a:ext>
            </a:extLst>
          </p:cNvPr>
          <p:cNvSpPr>
            <a:spLocks noGrp="1"/>
          </p:cNvSpPr>
          <p:nvPr>
            <p:ph type="body" sz="quarter" idx="21" hasCustomPrompt="1"/>
          </p:nvPr>
        </p:nvSpPr>
        <p:spPr>
          <a:xfrm>
            <a:off x="2957884" y="4158532"/>
            <a:ext cx="2464905" cy="1455089"/>
          </a:xfrm>
          <a:prstGeom prst="rect">
            <a:avLst/>
          </a:prstGeom>
          <a:blipFill>
            <a:blip r:embed="rId2"/>
            <a:stretch>
              <a:fillRect/>
            </a:stretch>
          </a:blipFill>
        </p:spPr>
        <p:txBody>
          <a:bodyPr/>
          <a:lstStyle>
            <a:lvl1pPr marL="0" indent="0">
              <a:buNone/>
              <a:defRPr/>
            </a:lvl1pPr>
          </a:lstStyle>
          <a:p>
            <a:pPr lvl="0"/>
            <a:r>
              <a:rPr lang="nb-NO"/>
              <a:t> </a:t>
            </a:r>
          </a:p>
        </p:txBody>
      </p:sp>
      <p:sp>
        <p:nvSpPr>
          <p:cNvPr id="86" name="Plassholder for tekst 84">
            <a:extLst>
              <a:ext uri="{FF2B5EF4-FFF2-40B4-BE49-F238E27FC236}">
                <a16:creationId xmlns:a16="http://schemas.microsoft.com/office/drawing/2014/main" id="{FE0FA6FD-6025-496B-6236-AC64BCAE6C35}"/>
              </a:ext>
            </a:extLst>
          </p:cNvPr>
          <p:cNvSpPr>
            <a:spLocks noGrp="1"/>
          </p:cNvSpPr>
          <p:nvPr>
            <p:ph type="body" sz="quarter" idx="22" hasCustomPrompt="1"/>
          </p:nvPr>
        </p:nvSpPr>
        <p:spPr>
          <a:xfrm>
            <a:off x="1294120" y="4158532"/>
            <a:ext cx="2355530" cy="1455089"/>
          </a:xfrm>
          <a:prstGeom prst="rect">
            <a:avLst/>
          </a:prstGeom>
          <a:blipFill>
            <a:blip r:embed="rId2"/>
            <a:stretch>
              <a:fillRect/>
            </a:stretch>
          </a:blipFill>
        </p:spPr>
        <p:txBody>
          <a:bodyPr/>
          <a:lstStyle>
            <a:lvl1pPr marL="0" indent="0">
              <a:buNone/>
              <a:defRPr/>
            </a:lvl1pPr>
          </a:lstStyle>
          <a:p>
            <a:pPr lvl="0"/>
            <a:r>
              <a:rPr lang="nb-NO"/>
              <a:t> </a:t>
            </a:r>
          </a:p>
        </p:txBody>
      </p:sp>
      <p:sp>
        <p:nvSpPr>
          <p:cNvPr id="87" name="Plassholder for tekst 84">
            <a:extLst>
              <a:ext uri="{FF2B5EF4-FFF2-40B4-BE49-F238E27FC236}">
                <a16:creationId xmlns:a16="http://schemas.microsoft.com/office/drawing/2014/main" id="{BDCF82ED-D14D-534F-899C-5A1C1C5F029F}"/>
              </a:ext>
            </a:extLst>
          </p:cNvPr>
          <p:cNvSpPr>
            <a:spLocks noGrp="1"/>
          </p:cNvSpPr>
          <p:nvPr>
            <p:ph type="body" sz="quarter" idx="23" hasCustomPrompt="1"/>
          </p:nvPr>
        </p:nvSpPr>
        <p:spPr>
          <a:xfrm flipH="1">
            <a:off x="8412711" y="4158532"/>
            <a:ext cx="2464905" cy="1455089"/>
          </a:xfrm>
          <a:prstGeom prst="rect">
            <a:avLst/>
          </a:prstGeom>
          <a:blipFill>
            <a:blip r:embed="rId2"/>
            <a:stretch>
              <a:fillRect/>
            </a:stretch>
          </a:blipFill>
        </p:spPr>
        <p:txBody>
          <a:bodyPr/>
          <a:lstStyle>
            <a:lvl1pPr marL="0" indent="0">
              <a:buNone/>
              <a:defRPr/>
            </a:lvl1pPr>
          </a:lstStyle>
          <a:p>
            <a:pPr lvl="0"/>
            <a:r>
              <a:rPr lang="nb-NO"/>
              <a:t> </a:t>
            </a:r>
          </a:p>
        </p:txBody>
      </p:sp>
      <p:sp>
        <p:nvSpPr>
          <p:cNvPr id="88" name="Plassholder for tekst 84">
            <a:extLst>
              <a:ext uri="{FF2B5EF4-FFF2-40B4-BE49-F238E27FC236}">
                <a16:creationId xmlns:a16="http://schemas.microsoft.com/office/drawing/2014/main" id="{34F03D9D-1CE7-DD3B-F66C-BFD35C16775A}"/>
              </a:ext>
            </a:extLst>
          </p:cNvPr>
          <p:cNvSpPr>
            <a:spLocks noGrp="1"/>
          </p:cNvSpPr>
          <p:nvPr>
            <p:ph type="body" sz="quarter" idx="24" hasCustomPrompt="1"/>
          </p:nvPr>
        </p:nvSpPr>
        <p:spPr>
          <a:xfrm flipH="1">
            <a:off x="6740996" y="4158532"/>
            <a:ext cx="2355530" cy="1455089"/>
          </a:xfrm>
          <a:prstGeom prst="rect">
            <a:avLst/>
          </a:prstGeom>
          <a:blipFill>
            <a:blip r:embed="rId2"/>
            <a:stretch>
              <a:fillRect/>
            </a:stretch>
          </a:blipFill>
        </p:spPr>
        <p:txBody>
          <a:bodyPr/>
          <a:lstStyle>
            <a:lvl1pPr marL="0" indent="0">
              <a:buNone/>
              <a:defRPr/>
            </a:lvl1pPr>
          </a:lstStyle>
          <a:p>
            <a:pPr lvl="0"/>
            <a:r>
              <a:rPr lang="nb-NO"/>
              <a:t> </a:t>
            </a:r>
          </a:p>
        </p:txBody>
      </p:sp>
      <p:sp>
        <p:nvSpPr>
          <p:cNvPr id="90" name="Plassholder for tekst 84">
            <a:extLst>
              <a:ext uri="{FF2B5EF4-FFF2-40B4-BE49-F238E27FC236}">
                <a16:creationId xmlns:a16="http://schemas.microsoft.com/office/drawing/2014/main" id="{D821DFED-78A8-0BD6-ABB7-8E5D9C78CA2B}"/>
              </a:ext>
            </a:extLst>
          </p:cNvPr>
          <p:cNvSpPr>
            <a:spLocks noGrp="1"/>
          </p:cNvSpPr>
          <p:nvPr>
            <p:ph type="body" sz="quarter" idx="25" hasCustomPrompt="1"/>
          </p:nvPr>
        </p:nvSpPr>
        <p:spPr>
          <a:xfrm>
            <a:off x="4801313" y="4158533"/>
            <a:ext cx="693705" cy="1343770"/>
          </a:xfrm>
          <a:prstGeom prst="rect">
            <a:avLst/>
          </a:prstGeom>
          <a:blipFill>
            <a:blip r:embed="rId3"/>
            <a:stretch>
              <a:fillRect/>
            </a:stretch>
          </a:blipFill>
        </p:spPr>
        <p:txBody>
          <a:bodyPr/>
          <a:lstStyle>
            <a:lvl1pPr marL="0" indent="0">
              <a:buNone/>
              <a:defRPr/>
            </a:lvl1pPr>
          </a:lstStyle>
          <a:p>
            <a:pPr lvl="0"/>
            <a:r>
              <a:rPr lang="nb-NO"/>
              <a:t> </a:t>
            </a:r>
          </a:p>
        </p:txBody>
      </p:sp>
      <p:sp>
        <p:nvSpPr>
          <p:cNvPr id="91" name="Plassholder for tekst 84">
            <a:extLst>
              <a:ext uri="{FF2B5EF4-FFF2-40B4-BE49-F238E27FC236}">
                <a16:creationId xmlns:a16="http://schemas.microsoft.com/office/drawing/2014/main" id="{CAE6143E-86F9-B0C7-317D-B5CE4306FDEF}"/>
              </a:ext>
            </a:extLst>
          </p:cNvPr>
          <p:cNvSpPr>
            <a:spLocks noGrp="1"/>
          </p:cNvSpPr>
          <p:nvPr>
            <p:ph type="body" sz="quarter" idx="26" hasCustomPrompt="1"/>
          </p:nvPr>
        </p:nvSpPr>
        <p:spPr>
          <a:xfrm flipH="1">
            <a:off x="6593361" y="4158533"/>
            <a:ext cx="693705" cy="1343770"/>
          </a:xfrm>
          <a:prstGeom prst="rect">
            <a:avLst/>
          </a:prstGeom>
          <a:blipFill>
            <a:blip r:embed="rId3"/>
            <a:stretch>
              <a:fillRect/>
            </a:stretch>
          </a:blipFill>
        </p:spPr>
        <p:txBody>
          <a:bodyPr/>
          <a:lstStyle>
            <a:lvl1pPr marL="0" indent="0">
              <a:buNone/>
              <a:defRPr/>
            </a:lvl1pPr>
          </a:lstStyle>
          <a:p>
            <a:pPr lvl="0"/>
            <a:r>
              <a:rPr lang="nb-NO"/>
              <a:t> </a:t>
            </a:r>
          </a:p>
        </p:txBody>
      </p:sp>
      <p:sp>
        <p:nvSpPr>
          <p:cNvPr id="67" name="Plassholder for tekst 66">
            <a:extLst>
              <a:ext uri="{FF2B5EF4-FFF2-40B4-BE49-F238E27FC236}">
                <a16:creationId xmlns:a16="http://schemas.microsoft.com/office/drawing/2014/main" id="{72399FEF-9F0F-76CE-CE91-DA4CBD2B13FB}"/>
              </a:ext>
            </a:extLst>
          </p:cNvPr>
          <p:cNvSpPr>
            <a:spLocks noGrp="1"/>
          </p:cNvSpPr>
          <p:nvPr>
            <p:ph type="body" sz="quarter" idx="13" hasCustomPrompt="1"/>
          </p:nvPr>
        </p:nvSpPr>
        <p:spPr>
          <a:xfrm>
            <a:off x="5105097" y="4630555"/>
            <a:ext cx="1844216" cy="1844216"/>
          </a:xfrm>
          <a:prstGeom prst="ellipse">
            <a:avLst/>
          </a:prstGeom>
          <a:solidFill>
            <a:schemeClr val="tx1"/>
          </a:solidFill>
        </p:spPr>
        <p:txBody>
          <a:bodyPr anchor="ctr"/>
          <a:lstStyle>
            <a:lvl1pPr marL="0" indent="0" algn="ctr">
              <a:buNone/>
              <a:defRPr sz="1600" b="0" i="0">
                <a:solidFill>
                  <a:schemeClr val="bg2"/>
                </a:solidFill>
                <a:latin typeface="Haffer Light" pitchFamily="2" charset="77"/>
                <a:cs typeface="Haffer Light" pitchFamily="2" charset="77"/>
              </a:defRPr>
            </a:lvl1pPr>
          </a:lstStyle>
          <a:p>
            <a:pPr lvl="0"/>
            <a:r>
              <a:rPr lang="nb-NO" err="1"/>
              <a:t>Title</a:t>
            </a:r>
            <a:endParaRPr lang="nb-NO"/>
          </a:p>
        </p:txBody>
      </p:sp>
      <p:sp>
        <p:nvSpPr>
          <p:cNvPr id="72" name="Friform 71">
            <a:extLst>
              <a:ext uri="{FF2B5EF4-FFF2-40B4-BE49-F238E27FC236}">
                <a16:creationId xmlns:a16="http://schemas.microsoft.com/office/drawing/2014/main" id="{08E8C2C1-3CA8-75FA-D5EB-3389CD5D0FD1}"/>
              </a:ext>
            </a:extLst>
          </p:cNvPr>
          <p:cNvSpPr>
            <a:spLocks noGrp="1"/>
          </p:cNvSpPr>
          <p:nvPr>
            <p:ph type="body" sz="quarter" idx="15" hasCustomPrompt="1"/>
          </p:nvPr>
        </p:nvSpPr>
        <p:spPr>
          <a:xfrm>
            <a:off x="959979"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1"/>
          </a:solidFill>
        </p:spPr>
        <p:txBody>
          <a:bodyPr wrap="square" anchor="ctr">
            <a:noAutofit/>
          </a:bodyPr>
          <a:lstStyle>
            <a:lvl1pPr marL="0" indent="0">
              <a:buNone/>
              <a:defRPr sz="1400" b="0" i="0">
                <a:solidFill>
                  <a:schemeClr val="tx1"/>
                </a:solidFill>
                <a:latin typeface="Haffer Light" pitchFamily="2" charset="77"/>
                <a:cs typeface="Haffer Light" pitchFamily="2" charset="77"/>
              </a:defRPr>
            </a:lvl1pPr>
          </a:lstStyle>
          <a:p>
            <a:pPr lvl="0"/>
            <a:r>
              <a:rPr lang="nb-NO"/>
              <a:t>Tekst her</a:t>
            </a:r>
          </a:p>
        </p:txBody>
      </p:sp>
      <p:sp>
        <p:nvSpPr>
          <p:cNvPr id="77" name="Friform 76">
            <a:extLst>
              <a:ext uri="{FF2B5EF4-FFF2-40B4-BE49-F238E27FC236}">
                <a16:creationId xmlns:a16="http://schemas.microsoft.com/office/drawing/2014/main" id="{CA644793-3478-5F1C-661C-D5EE3C028C77}"/>
              </a:ext>
            </a:extLst>
          </p:cNvPr>
          <p:cNvSpPr>
            <a:spLocks noGrp="1"/>
          </p:cNvSpPr>
          <p:nvPr>
            <p:ph type="body" sz="quarter" idx="16" hasCustomPrompt="1"/>
          </p:nvPr>
        </p:nvSpPr>
        <p:spPr>
          <a:xfrm>
            <a:off x="2637704"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2"/>
          </a:solidFill>
        </p:spPr>
        <p:txBody>
          <a:bodyPr wrap="square" anchor="ctr">
            <a:noAutofit/>
          </a:bodyPr>
          <a:lstStyle>
            <a:lvl1pPr marL="0" indent="0">
              <a:buNone/>
              <a:defRPr sz="1400" b="0" i="0">
                <a:solidFill>
                  <a:schemeClr val="bg2"/>
                </a:solidFill>
                <a:latin typeface="Haffer Light" pitchFamily="2" charset="77"/>
                <a:cs typeface="Haffer Light" pitchFamily="2" charset="77"/>
              </a:defRPr>
            </a:lvl1pPr>
          </a:lstStyle>
          <a:p>
            <a:pPr lvl="0"/>
            <a:r>
              <a:rPr lang="nb-NO"/>
              <a:t>Tekst her</a:t>
            </a:r>
          </a:p>
        </p:txBody>
      </p:sp>
      <p:sp>
        <p:nvSpPr>
          <p:cNvPr id="78" name="Friform 77">
            <a:extLst>
              <a:ext uri="{FF2B5EF4-FFF2-40B4-BE49-F238E27FC236}">
                <a16:creationId xmlns:a16="http://schemas.microsoft.com/office/drawing/2014/main" id="{2C6A16C1-4381-1069-D81F-47085E1CDEC1}"/>
              </a:ext>
            </a:extLst>
          </p:cNvPr>
          <p:cNvSpPr>
            <a:spLocks noGrp="1"/>
          </p:cNvSpPr>
          <p:nvPr>
            <p:ph type="body" sz="quarter" idx="17" hasCustomPrompt="1"/>
          </p:nvPr>
        </p:nvSpPr>
        <p:spPr>
          <a:xfrm>
            <a:off x="4386991"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tx1"/>
          </a:solidFill>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79" name="Friform 78">
            <a:extLst>
              <a:ext uri="{FF2B5EF4-FFF2-40B4-BE49-F238E27FC236}">
                <a16:creationId xmlns:a16="http://schemas.microsoft.com/office/drawing/2014/main" id="{43023B48-D4E5-FC46-687C-A3212CBF5DD1}"/>
              </a:ext>
            </a:extLst>
          </p:cNvPr>
          <p:cNvSpPr>
            <a:spLocks noGrp="1"/>
          </p:cNvSpPr>
          <p:nvPr>
            <p:ph type="body" sz="quarter" idx="18" hasCustomPrompt="1"/>
          </p:nvPr>
        </p:nvSpPr>
        <p:spPr>
          <a:xfrm>
            <a:off x="6144229"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1"/>
          </a:solidFill>
        </p:spPr>
        <p:txBody>
          <a:bodyPr wrap="square" anchor="ctr">
            <a:noAutofit/>
          </a:bodyPr>
          <a:lstStyle>
            <a:lvl1pPr marL="0" indent="0">
              <a:buNone/>
              <a:defRPr sz="1400" b="0" i="0">
                <a:solidFill>
                  <a:schemeClr val="tx2"/>
                </a:solidFill>
                <a:latin typeface="Haffer Light" pitchFamily="2" charset="77"/>
                <a:cs typeface="Haffer Light" pitchFamily="2" charset="77"/>
              </a:defRPr>
            </a:lvl1pPr>
          </a:lstStyle>
          <a:p>
            <a:pPr lvl="0"/>
            <a:r>
              <a:rPr lang="nb-NO"/>
              <a:t>Tekst her</a:t>
            </a:r>
          </a:p>
        </p:txBody>
      </p:sp>
      <p:sp>
        <p:nvSpPr>
          <p:cNvPr id="80" name="Friform 79">
            <a:extLst>
              <a:ext uri="{FF2B5EF4-FFF2-40B4-BE49-F238E27FC236}">
                <a16:creationId xmlns:a16="http://schemas.microsoft.com/office/drawing/2014/main" id="{809FFEDF-1D02-0305-3219-665060FD9D98}"/>
              </a:ext>
            </a:extLst>
          </p:cNvPr>
          <p:cNvSpPr>
            <a:spLocks noGrp="1"/>
          </p:cNvSpPr>
          <p:nvPr>
            <p:ph type="body" sz="quarter" idx="19" hasCustomPrompt="1"/>
          </p:nvPr>
        </p:nvSpPr>
        <p:spPr>
          <a:xfrm>
            <a:off x="7893516"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tx1"/>
          </a:solidFill>
          <a:ln>
            <a:noFill/>
          </a:ln>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81" name="Friform 80">
            <a:extLst>
              <a:ext uri="{FF2B5EF4-FFF2-40B4-BE49-F238E27FC236}">
                <a16:creationId xmlns:a16="http://schemas.microsoft.com/office/drawing/2014/main" id="{8C693893-89CF-A3CB-0C1D-E5E0D9FF6F2E}"/>
              </a:ext>
            </a:extLst>
          </p:cNvPr>
          <p:cNvSpPr>
            <a:spLocks noGrp="1"/>
          </p:cNvSpPr>
          <p:nvPr>
            <p:ph type="body" sz="quarter" idx="20" hasCustomPrompt="1"/>
          </p:nvPr>
        </p:nvSpPr>
        <p:spPr>
          <a:xfrm>
            <a:off x="9650754"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2"/>
          </a:solidFill>
        </p:spPr>
        <p:txBody>
          <a:bodyPr wrap="square" anchor="ctr">
            <a:noAutofit/>
          </a:bodyPr>
          <a:lstStyle>
            <a:lvl1pPr marL="0" indent="0">
              <a:buNone/>
              <a:defRPr sz="1400" b="0" i="0">
                <a:solidFill>
                  <a:schemeClr val="bg2"/>
                </a:solidFill>
                <a:latin typeface="Haffer Light" pitchFamily="2" charset="77"/>
                <a:cs typeface="Haffer Light" pitchFamily="2" charset="77"/>
              </a:defRPr>
            </a:lvl1pPr>
          </a:lstStyle>
          <a:p>
            <a:pPr lvl="0"/>
            <a:r>
              <a:rPr lang="nb-NO"/>
              <a:t>Tekst her</a:t>
            </a:r>
          </a:p>
        </p:txBody>
      </p:sp>
      <p:pic>
        <p:nvPicPr>
          <p:cNvPr id="2" name="Grafikk 1">
            <a:extLst>
              <a:ext uri="{FF2B5EF4-FFF2-40B4-BE49-F238E27FC236}">
                <a16:creationId xmlns:a16="http://schemas.microsoft.com/office/drawing/2014/main" id="{DDAC66EB-1870-300A-7B82-89C7D68BB5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38558" y="123854"/>
            <a:ext cx="613382" cy="613382"/>
          </a:xfrm>
          <a:prstGeom prst="rect">
            <a:avLst/>
          </a:prstGeom>
        </p:spPr>
      </p:pic>
    </p:spTree>
    <p:extLst>
      <p:ext uri="{BB962C8B-B14F-4D97-AF65-F5344CB8AC3E}">
        <p14:creationId xmlns:p14="http://schemas.microsoft.com/office/powerpoint/2010/main" val="3294044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ics 2 Light">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8" y="498764"/>
            <a:ext cx="9957163" cy="1239102"/>
          </a:xfrm>
          <a:prstGeom prst="rect">
            <a:avLst/>
          </a:prstGeom>
        </p:spPr>
        <p:txBody>
          <a:bodyPr anchor="b"/>
          <a:lstStyle>
            <a:lvl1pPr marL="0" indent="0">
              <a:lnSpc>
                <a:spcPts val="3800"/>
              </a:lnSpc>
              <a:buNone/>
              <a:defRPr sz="4000" baseline="0">
                <a:solidFill>
                  <a:srgbClr val="022E33"/>
                </a:solidFill>
                <a:latin typeface="Haffer" pitchFamily="2" charset="77"/>
                <a:cs typeface="Haffer" pitchFamily="2" charset="77"/>
              </a:defRPr>
            </a:lvl1pPr>
          </a:lstStyle>
          <a:p>
            <a:pPr lvl="0"/>
            <a:r>
              <a:rPr lang="nb-NO" err="1"/>
              <a:t>What</a:t>
            </a:r>
            <a:r>
              <a:rPr lang="nb-NO"/>
              <a:t> do </a:t>
            </a:r>
            <a:r>
              <a:rPr lang="nb-NO" err="1"/>
              <a:t>we</a:t>
            </a:r>
            <a:r>
              <a:rPr lang="nb-NO"/>
              <a:t> </a:t>
            </a:r>
            <a:r>
              <a:rPr lang="nb-NO" err="1"/>
              <a:t>need</a:t>
            </a:r>
            <a:r>
              <a:rPr lang="nb-NO"/>
              <a:t> to do to be </a:t>
            </a:r>
            <a:r>
              <a:rPr lang="nb-NO" err="1"/>
              <a:t>fit</a:t>
            </a:r>
            <a:r>
              <a:rPr lang="nb-NO"/>
              <a:t> for </a:t>
            </a:r>
            <a:br>
              <a:rPr lang="nb-NO"/>
            </a:br>
            <a:r>
              <a:rPr lang="nb-NO" err="1"/>
              <a:t>the</a:t>
            </a:r>
            <a:r>
              <a:rPr lang="nb-NO"/>
              <a:t> 30 000 </a:t>
            </a:r>
            <a:r>
              <a:rPr lang="nb-NO" err="1"/>
              <a:t>others</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5" name="Plassholder for tekst 84">
            <a:extLst>
              <a:ext uri="{FF2B5EF4-FFF2-40B4-BE49-F238E27FC236}">
                <a16:creationId xmlns:a16="http://schemas.microsoft.com/office/drawing/2014/main" id="{EF413E8B-300C-0E52-82E8-1A8DB914DBBB}"/>
              </a:ext>
            </a:extLst>
          </p:cNvPr>
          <p:cNvSpPr>
            <a:spLocks noGrp="1"/>
          </p:cNvSpPr>
          <p:nvPr>
            <p:ph type="body" sz="quarter" idx="21" hasCustomPrompt="1"/>
          </p:nvPr>
        </p:nvSpPr>
        <p:spPr>
          <a:xfrm>
            <a:off x="2957884" y="4158532"/>
            <a:ext cx="2464905" cy="1455089"/>
          </a:xfrm>
          <a:prstGeom prst="rect">
            <a:avLst/>
          </a:prstGeom>
          <a:blipFill>
            <a:blip r:embed="rId3"/>
            <a:stretch>
              <a:fillRect/>
            </a:stretch>
          </a:blipFill>
        </p:spPr>
        <p:txBody>
          <a:bodyPr/>
          <a:lstStyle>
            <a:lvl1pPr marL="0" indent="0">
              <a:buNone/>
              <a:defRPr/>
            </a:lvl1pPr>
          </a:lstStyle>
          <a:p>
            <a:pPr lvl="0"/>
            <a:r>
              <a:rPr lang="nb-NO"/>
              <a:t> </a:t>
            </a:r>
          </a:p>
        </p:txBody>
      </p:sp>
      <p:sp>
        <p:nvSpPr>
          <p:cNvPr id="86" name="Plassholder for tekst 84">
            <a:extLst>
              <a:ext uri="{FF2B5EF4-FFF2-40B4-BE49-F238E27FC236}">
                <a16:creationId xmlns:a16="http://schemas.microsoft.com/office/drawing/2014/main" id="{FE0FA6FD-6025-496B-6236-AC64BCAE6C35}"/>
              </a:ext>
            </a:extLst>
          </p:cNvPr>
          <p:cNvSpPr>
            <a:spLocks noGrp="1"/>
          </p:cNvSpPr>
          <p:nvPr>
            <p:ph type="body" sz="quarter" idx="22" hasCustomPrompt="1"/>
          </p:nvPr>
        </p:nvSpPr>
        <p:spPr>
          <a:xfrm>
            <a:off x="1294120" y="4158532"/>
            <a:ext cx="2355530" cy="1455089"/>
          </a:xfrm>
          <a:prstGeom prst="rect">
            <a:avLst/>
          </a:prstGeom>
          <a:blipFill>
            <a:blip r:embed="rId3"/>
            <a:stretch>
              <a:fillRect/>
            </a:stretch>
          </a:blipFill>
        </p:spPr>
        <p:txBody>
          <a:bodyPr/>
          <a:lstStyle>
            <a:lvl1pPr marL="0" indent="0">
              <a:buNone/>
              <a:defRPr/>
            </a:lvl1pPr>
          </a:lstStyle>
          <a:p>
            <a:pPr lvl="0"/>
            <a:r>
              <a:rPr lang="nb-NO"/>
              <a:t> </a:t>
            </a:r>
          </a:p>
        </p:txBody>
      </p:sp>
      <p:sp>
        <p:nvSpPr>
          <p:cNvPr id="87" name="Plassholder for tekst 84">
            <a:extLst>
              <a:ext uri="{FF2B5EF4-FFF2-40B4-BE49-F238E27FC236}">
                <a16:creationId xmlns:a16="http://schemas.microsoft.com/office/drawing/2014/main" id="{BDCF82ED-D14D-534F-899C-5A1C1C5F029F}"/>
              </a:ext>
            </a:extLst>
          </p:cNvPr>
          <p:cNvSpPr>
            <a:spLocks noGrp="1"/>
          </p:cNvSpPr>
          <p:nvPr>
            <p:ph type="body" sz="quarter" idx="23" hasCustomPrompt="1"/>
          </p:nvPr>
        </p:nvSpPr>
        <p:spPr>
          <a:xfrm flipH="1">
            <a:off x="8412711" y="4158532"/>
            <a:ext cx="2464905" cy="1455089"/>
          </a:xfrm>
          <a:prstGeom prst="rect">
            <a:avLst/>
          </a:prstGeom>
          <a:blipFill>
            <a:blip r:embed="rId3"/>
            <a:stretch>
              <a:fillRect/>
            </a:stretch>
          </a:blipFill>
        </p:spPr>
        <p:txBody>
          <a:bodyPr/>
          <a:lstStyle>
            <a:lvl1pPr marL="0" indent="0">
              <a:buNone/>
              <a:defRPr/>
            </a:lvl1pPr>
          </a:lstStyle>
          <a:p>
            <a:pPr lvl="0"/>
            <a:r>
              <a:rPr lang="nb-NO"/>
              <a:t> </a:t>
            </a:r>
          </a:p>
        </p:txBody>
      </p:sp>
      <p:sp>
        <p:nvSpPr>
          <p:cNvPr id="88" name="Plassholder for tekst 84">
            <a:extLst>
              <a:ext uri="{FF2B5EF4-FFF2-40B4-BE49-F238E27FC236}">
                <a16:creationId xmlns:a16="http://schemas.microsoft.com/office/drawing/2014/main" id="{34F03D9D-1CE7-DD3B-F66C-BFD35C16775A}"/>
              </a:ext>
            </a:extLst>
          </p:cNvPr>
          <p:cNvSpPr>
            <a:spLocks noGrp="1"/>
          </p:cNvSpPr>
          <p:nvPr>
            <p:ph type="body" sz="quarter" idx="24" hasCustomPrompt="1"/>
          </p:nvPr>
        </p:nvSpPr>
        <p:spPr>
          <a:xfrm flipH="1">
            <a:off x="6740996" y="4158532"/>
            <a:ext cx="2355530" cy="1455089"/>
          </a:xfrm>
          <a:prstGeom prst="rect">
            <a:avLst/>
          </a:prstGeom>
          <a:blipFill>
            <a:blip r:embed="rId3"/>
            <a:stretch>
              <a:fillRect/>
            </a:stretch>
          </a:blipFill>
        </p:spPr>
        <p:txBody>
          <a:bodyPr/>
          <a:lstStyle>
            <a:lvl1pPr marL="0" indent="0">
              <a:buNone/>
              <a:defRPr/>
            </a:lvl1pPr>
          </a:lstStyle>
          <a:p>
            <a:pPr lvl="0"/>
            <a:r>
              <a:rPr lang="nb-NO"/>
              <a:t> </a:t>
            </a:r>
          </a:p>
        </p:txBody>
      </p:sp>
      <p:sp>
        <p:nvSpPr>
          <p:cNvPr id="90" name="Plassholder for tekst 84">
            <a:extLst>
              <a:ext uri="{FF2B5EF4-FFF2-40B4-BE49-F238E27FC236}">
                <a16:creationId xmlns:a16="http://schemas.microsoft.com/office/drawing/2014/main" id="{D821DFED-78A8-0BD6-ABB7-8E5D9C78CA2B}"/>
              </a:ext>
            </a:extLst>
          </p:cNvPr>
          <p:cNvSpPr>
            <a:spLocks noGrp="1"/>
          </p:cNvSpPr>
          <p:nvPr>
            <p:ph type="body" sz="quarter" idx="25" hasCustomPrompt="1"/>
          </p:nvPr>
        </p:nvSpPr>
        <p:spPr>
          <a:xfrm>
            <a:off x="4801313" y="4158533"/>
            <a:ext cx="693705" cy="1343770"/>
          </a:xfrm>
          <a:prstGeom prst="rect">
            <a:avLst/>
          </a:prstGeom>
          <a:blipFill>
            <a:blip r:embed="rId4"/>
            <a:stretch>
              <a:fillRect/>
            </a:stretch>
          </a:blipFill>
        </p:spPr>
        <p:txBody>
          <a:bodyPr/>
          <a:lstStyle>
            <a:lvl1pPr marL="0" indent="0">
              <a:buNone/>
              <a:defRPr/>
            </a:lvl1pPr>
          </a:lstStyle>
          <a:p>
            <a:pPr lvl="0"/>
            <a:r>
              <a:rPr lang="nb-NO"/>
              <a:t> </a:t>
            </a:r>
          </a:p>
        </p:txBody>
      </p:sp>
      <p:sp>
        <p:nvSpPr>
          <p:cNvPr id="91" name="Plassholder for tekst 84">
            <a:extLst>
              <a:ext uri="{FF2B5EF4-FFF2-40B4-BE49-F238E27FC236}">
                <a16:creationId xmlns:a16="http://schemas.microsoft.com/office/drawing/2014/main" id="{CAE6143E-86F9-B0C7-317D-B5CE4306FDEF}"/>
              </a:ext>
            </a:extLst>
          </p:cNvPr>
          <p:cNvSpPr>
            <a:spLocks noGrp="1"/>
          </p:cNvSpPr>
          <p:nvPr>
            <p:ph type="body" sz="quarter" idx="26" hasCustomPrompt="1"/>
          </p:nvPr>
        </p:nvSpPr>
        <p:spPr>
          <a:xfrm flipH="1">
            <a:off x="6593361" y="4158533"/>
            <a:ext cx="693705" cy="1343770"/>
          </a:xfrm>
          <a:prstGeom prst="rect">
            <a:avLst/>
          </a:prstGeom>
          <a:blipFill>
            <a:blip r:embed="rId4"/>
            <a:stretch>
              <a:fillRect/>
            </a:stretch>
          </a:blipFill>
        </p:spPr>
        <p:txBody>
          <a:bodyPr/>
          <a:lstStyle>
            <a:lvl1pPr marL="0" indent="0">
              <a:buNone/>
              <a:defRPr/>
            </a:lvl1pPr>
          </a:lstStyle>
          <a:p>
            <a:pPr lvl="0"/>
            <a:r>
              <a:rPr lang="nb-NO"/>
              <a:t> </a:t>
            </a:r>
          </a:p>
        </p:txBody>
      </p:sp>
      <p:sp>
        <p:nvSpPr>
          <p:cNvPr id="67" name="Plassholder for tekst 66">
            <a:extLst>
              <a:ext uri="{FF2B5EF4-FFF2-40B4-BE49-F238E27FC236}">
                <a16:creationId xmlns:a16="http://schemas.microsoft.com/office/drawing/2014/main" id="{72399FEF-9F0F-76CE-CE91-DA4CBD2B13FB}"/>
              </a:ext>
            </a:extLst>
          </p:cNvPr>
          <p:cNvSpPr>
            <a:spLocks noGrp="1"/>
          </p:cNvSpPr>
          <p:nvPr>
            <p:ph type="body" sz="quarter" idx="13" hasCustomPrompt="1"/>
          </p:nvPr>
        </p:nvSpPr>
        <p:spPr>
          <a:xfrm>
            <a:off x="5105097" y="4630555"/>
            <a:ext cx="1844216" cy="1844216"/>
          </a:xfrm>
          <a:prstGeom prst="ellipse">
            <a:avLst/>
          </a:prstGeom>
          <a:solidFill>
            <a:schemeClr val="accent4"/>
          </a:solidFill>
        </p:spPr>
        <p:txBody>
          <a:bodyPr anchor="ctr"/>
          <a:lstStyle>
            <a:lvl1pPr marL="0" indent="0" algn="ctr">
              <a:buNone/>
              <a:defRPr sz="1600" b="0" i="0">
                <a:latin typeface="Haffer Light" pitchFamily="2" charset="77"/>
                <a:cs typeface="Haffer Light" pitchFamily="2" charset="77"/>
              </a:defRPr>
            </a:lvl1pPr>
          </a:lstStyle>
          <a:p>
            <a:pPr lvl="0"/>
            <a:r>
              <a:rPr lang="nb-NO" err="1"/>
              <a:t>Title</a:t>
            </a:r>
            <a:endParaRPr lang="nb-NO"/>
          </a:p>
        </p:txBody>
      </p:sp>
      <p:sp>
        <p:nvSpPr>
          <p:cNvPr id="72" name="Friform 71">
            <a:extLst>
              <a:ext uri="{FF2B5EF4-FFF2-40B4-BE49-F238E27FC236}">
                <a16:creationId xmlns:a16="http://schemas.microsoft.com/office/drawing/2014/main" id="{08E8C2C1-3CA8-75FA-D5EB-3389CD5D0FD1}"/>
              </a:ext>
            </a:extLst>
          </p:cNvPr>
          <p:cNvSpPr>
            <a:spLocks noGrp="1"/>
          </p:cNvSpPr>
          <p:nvPr>
            <p:ph type="body" sz="quarter" idx="15" hasCustomPrompt="1"/>
          </p:nvPr>
        </p:nvSpPr>
        <p:spPr>
          <a:xfrm>
            <a:off x="959979"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1"/>
          </a:solidFill>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77" name="Friform 76">
            <a:extLst>
              <a:ext uri="{FF2B5EF4-FFF2-40B4-BE49-F238E27FC236}">
                <a16:creationId xmlns:a16="http://schemas.microsoft.com/office/drawing/2014/main" id="{CA644793-3478-5F1C-661C-D5EE3C028C77}"/>
              </a:ext>
            </a:extLst>
          </p:cNvPr>
          <p:cNvSpPr>
            <a:spLocks noGrp="1"/>
          </p:cNvSpPr>
          <p:nvPr>
            <p:ph type="body" sz="quarter" idx="16" hasCustomPrompt="1"/>
          </p:nvPr>
        </p:nvSpPr>
        <p:spPr>
          <a:xfrm>
            <a:off x="2637704"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2"/>
          </a:solidFill>
        </p:spPr>
        <p:txBody>
          <a:bodyPr wrap="square" anchor="ctr">
            <a:noAutofit/>
          </a:bodyPr>
          <a:lstStyle>
            <a:lvl1pPr marL="0" indent="0">
              <a:buNone/>
              <a:defRPr sz="1400" b="0" i="0">
                <a:solidFill>
                  <a:schemeClr val="tx2"/>
                </a:solidFill>
                <a:latin typeface="Haffer Light" pitchFamily="2" charset="77"/>
                <a:cs typeface="Haffer Light" pitchFamily="2" charset="77"/>
              </a:defRPr>
            </a:lvl1pPr>
          </a:lstStyle>
          <a:p>
            <a:pPr lvl="0"/>
            <a:r>
              <a:rPr lang="nb-NO"/>
              <a:t>Tekst her</a:t>
            </a:r>
          </a:p>
        </p:txBody>
      </p:sp>
      <p:sp>
        <p:nvSpPr>
          <p:cNvPr id="78" name="Friform 77">
            <a:extLst>
              <a:ext uri="{FF2B5EF4-FFF2-40B4-BE49-F238E27FC236}">
                <a16:creationId xmlns:a16="http://schemas.microsoft.com/office/drawing/2014/main" id="{2C6A16C1-4381-1069-D81F-47085E1CDEC1}"/>
              </a:ext>
            </a:extLst>
          </p:cNvPr>
          <p:cNvSpPr>
            <a:spLocks noGrp="1"/>
          </p:cNvSpPr>
          <p:nvPr>
            <p:ph type="body" sz="quarter" idx="17" hasCustomPrompt="1"/>
          </p:nvPr>
        </p:nvSpPr>
        <p:spPr>
          <a:xfrm>
            <a:off x="4386991"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tx2"/>
          </a:solidFill>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79" name="Friform 78">
            <a:extLst>
              <a:ext uri="{FF2B5EF4-FFF2-40B4-BE49-F238E27FC236}">
                <a16:creationId xmlns:a16="http://schemas.microsoft.com/office/drawing/2014/main" id="{43023B48-D4E5-FC46-687C-A3212CBF5DD1}"/>
              </a:ext>
            </a:extLst>
          </p:cNvPr>
          <p:cNvSpPr>
            <a:spLocks noGrp="1"/>
          </p:cNvSpPr>
          <p:nvPr>
            <p:ph type="body" sz="quarter" idx="18" hasCustomPrompt="1"/>
          </p:nvPr>
        </p:nvSpPr>
        <p:spPr>
          <a:xfrm>
            <a:off x="6144229"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1"/>
          </a:solidFill>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80" name="Friform 79">
            <a:extLst>
              <a:ext uri="{FF2B5EF4-FFF2-40B4-BE49-F238E27FC236}">
                <a16:creationId xmlns:a16="http://schemas.microsoft.com/office/drawing/2014/main" id="{809FFEDF-1D02-0305-3219-665060FD9D98}"/>
              </a:ext>
            </a:extLst>
          </p:cNvPr>
          <p:cNvSpPr>
            <a:spLocks noGrp="1"/>
          </p:cNvSpPr>
          <p:nvPr>
            <p:ph type="body" sz="quarter" idx="19" hasCustomPrompt="1"/>
          </p:nvPr>
        </p:nvSpPr>
        <p:spPr>
          <a:xfrm>
            <a:off x="7893516"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tx2"/>
          </a:solidFill>
          <a:ln>
            <a:noFill/>
          </a:ln>
        </p:spPr>
        <p:txBody>
          <a:bodyPr wrap="square" anchor="ctr">
            <a:noAutofit/>
          </a:bodyPr>
          <a:lstStyle>
            <a:lvl1pPr marL="0" indent="0">
              <a:buNone/>
              <a:defRPr sz="1400" b="0" i="0">
                <a:solidFill>
                  <a:schemeClr val="bg1"/>
                </a:solidFill>
                <a:latin typeface="Haffer Light" pitchFamily="2" charset="77"/>
                <a:cs typeface="Haffer Light" pitchFamily="2" charset="77"/>
              </a:defRPr>
            </a:lvl1pPr>
          </a:lstStyle>
          <a:p>
            <a:pPr lvl="0"/>
            <a:r>
              <a:rPr lang="nb-NO"/>
              <a:t>Tekst her</a:t>
            </a:r>
          </a:p>
        </p:txBody>
      </p:sp>
      <p:sp>
        <p:nvSpPr>
          <p:cNvPr id="81" name="Friform 80">
            <a:extLst>
              <a:ext uri="{FF2B5EF4-FFF2-40B4-BE49-F238E27FC236}">
                <a16:creationId xmlns:a16="http://schemas.microsoft.com/office/drawing/2014/main" id="{8C693893-89CF-A3CB-0C1D-E5E0D9FF6F2E}"/>
              </a:ext>
            </a:extLst>
          </p:cNvPr>
          <p:cNvSpPr>
            <a:spLocks noGrp="1"/>
          </p:cNvSpPr>
          <p:nvPr>
            <p:ph type="body" sz="quarter" idx="20" hasCustomPrompt="1"/>
          </p:nvPr>
        </p:nvSpPr>
        <p:spPr>
          <a:xfrm>
            <a:off x="9650754" y="2612407"/>
            <a:ext cx="1519070" cy="1820789"/>
          </a:xfrm>
          <a:custGeom>
            <a:avLst/>
            <a:gdLst>
              <a:gd name="connsiteX0" fmla="*/ 261678 w 1590675"/>
              <a:gd name="connsiteY0" fmla="*/ 0 h 1820789"/>
              <a:gd name="connsiteX1" fmla="*/ 1328997 w 1590675"/>
              <a:gd name="connsiteY1" fmla="*/ 0 h 1820789"/>
              <a:gd name="connsiteX2" fmla="*/ 1590675 w 1590675"/>
              <a:gd name="connsiteY2" fmla="*/ 261678 h 1820789"/>
              <a:gd name="connsiteX3" fmla="*/ 1590675 w 1590675"/>
              <a:gd name="connsiteY3" fmla="*/ 1308360 h 1820789"/>
              <a:gd name="connsiteX4" fmla="*/ 1328997 w 1590675"/>
              <a:gd name="connsiteY4" fmla="*/ 1570038 h 1820789"/>
              <a:gd name="connsiteX5" fmla="*/ 843188 w 1590675"/>
              <a:gd name="connsiteY5" fmla="*/ 1570038 h 1820789"/>
              <a:gd name="connsiteX6" fmla="*/ 854299 w 1590675"/>
              <a:gd name="connsiteY6" fmla="*/ 1572252 h 1820789"/>
              <a:gd name="connsiteX7" fmla="*/ 934339 w 1590675"/>
              <a:gd name="connsiteY7" fmla="*/ 1691438 h 1820789"/>
              <a:gd name="connsiteX8" fmla="*/ 803288 w 1590675"/>
              <a:gd name="connsiteY8" fmla="*/ 1820789 h 1820789"/>
              <a:gd name="connsiteX9" fmla="*/ 672237 w 1590675"/>
              <a:gd name="connsiteY9" fmla="*/ 1691438 h 1820789"/>
              <a:gd name="connsiteX10" fmla="*/ 752277 w 1590675"/>
              <a:gd name="connsiteY10" fmla="*/ 1572252 h 1820789"/>
              <a:gd name="connsiteX11" fmla="*/ 763388 w 1590675"/>
              <a:gd name="connsiteY11" fmla="*/ 1570038 h 1820789"/>
              <a:gd name="connsiteX12" fmla="*/ 261678 w 1590675"/>
              <a:gd name="connsiteY12" fmla="*/ 1570038 h 1820789"/>
              <a:gd name="connsiteX13" fmla="*/ 0 w 1590675"/>
              <a:gd name="connsiteY13" fmla="*/ 1308360 h 1820789"/>
              <a:gd name="connsiteX14" fmla="*/ 0 w 1590675"/>
              <a:gd name="connsiteY14" fmla="*/ 261678 h 1820789"/>
              <a:gd name="connsiteX15" fmla="*/ 261678 w 1590675"/>
              <a:gd name="connsiteY15" fmla="*/ 0 h 182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0675" h="1820789">
                <a:moveTo>
                  <a:pt x="261678" y="0"/>
                </a:moveTo>
                <a:lnTo>
                  <a:pt x="1328997" y="0"/>
                </a:lnTo>
                <a:cubicBezTo>
                  <a:pt x="1473518" y="0"/>
                  <a:pt x="1590675" y="117157"/>
                  <a:pt x="1590675" y="261678"/>
                </a:cubicBezTo>
                <a:lnTo>
                  <a:pt x="1590675" y="1308360"/>
                </a:lnTo>
                <a:cubicBezTo>
                  <a:pt x="1590675" y="1452881"/>
                  <a:pt x="1473518" y="1570038"/>
                  <a:pt x="1328997" y="1570038"/>
                </a:cubicBezTo>
                <a:lnTo>
                  <a:pt x="843188" y="1570038"/>
                </a:lnTo>
                <a:lnTo>
                  <a:pt x="854299" y="1572252"/>
                </a:lnTo>
                <a:cubicBezTo>
                  <a:pt x="901335" y="1591889"/>
                  <a:pt x="934339" y="1637859"/>
                  <a:pt x="934339" y="1691438"/>
                </a:cubicBezTo>
                <a:cubicBezTo>
                  <a:pt x="934339" y="1762877"/>
                  <a:pt x="875665" y="1820789"/>
                  <a:pt x="803288" y="1820789"/>
                </a:cubicBezTo>
                <a:cubicBezTo>
                  <a:pt x="730911" y="1820789"/>
                  <a:pt x="672237" y="1762877"/>
                  <a:pt x="672237" y="1691438"/>
                </a:cubicBezTo>
                <a:cubicBezTo>
                  <a:pt x="672237" y="1637859"/>
                  <a:pt x="705241" y="1591889"/>
                  <a:pt x="752277" y="1572252"/>
                </a:cubicBezTo>
                <a:lnTo>
                  <a:pt x="763388" y="1570038"/>
                </a:lnTo>
                <a:lnTo>
                  <a:pt x="261678" y="1570038"/>
                </a:lnTo>
                <a:cubicBezTo>
                  <a:pt x="117157" y="1570038"/>
                  <a:pt x="0" y="1452881"/>
                  <a:pt x="0" y="1308360"/>
                </a:cubicBezTo>
                <a:lnTo>
                  <a:pt x="0" y="261678"/>
                </a:lnTo>
                <a:cubicBezTo>
                  <a:pt x="0" y="117157"/>
                  <a:pt x="117157" y="0"/>
                  <a:pt x="261678" y="0"/>
                </a:cubicBezTo>
                <a:close/>
              </a:path>
            </a:pathLst>
          </a:custGeom>
          <a:solidFill>
            <a:schemeClr val="accent2"/>
          </a:solidFill>
        </p:spPr>
        <p:txBody>
          <a:bodyPr wrap="square" anchor="ctr">
            <a:noAutofit/>
          </a:bodyPr>
          <a:lstStyle>
            <a:lvl1pPr marL="0" indent="0">
              <a:buNone/>
              <a:defRPr sz="1400" b="0" i="0">
                <a:solidFill>
                  <a:schemeClr val="tx2"/>
                </a:solidFill>
                <a:latin typeface="Haffer Light" pitchFamily="2" charset="77"/>
                <a:cs typeface="Haffer Light" pitchFamily="2" charset="77"/>
              </a:defRPr>
            </a:lvl1pPr>
          </a:lstStyle>
          <a:p>
            <a:pPr lvl="0"/>
            <a:r>
              <a:rPr lang="nb-NO"/>
              <a:t>Tekst her</a:t>
            </a:r>
          </a:p>
        </p:txBody>
      </p:sp>
    </p:spTree>
    <p:extLst>
      <p:ext uri="{BB962C8B-B14F-4D97-AF65-F5344CB8AC3E}">
        <p14:creationId xmlns:p14="http://schemas.microsoft.com/office/powerpoint/2010/main" val="25952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ics 3 light">
    <p:spTree>
      <p:nvGrpSpPr>
        <p:cNvPr id="1" name=""/>
        <p:cNvGrpSpPr/>
        <p:nvPr/>
      </p:nvGrpSpPr>
      <p:grpSpPr>
        <a:xfrm>
          <a:off x="0" y="0"/>
          <a:ext cx="0" cy="0"/>
          <a:chOff x="0" y="0"/>
          <a:chExt cx="0" cy="0"/>
        </a:xfrm>
      </p:grpSpPr>
      <p:sp>
        <p:nvSpPr>
          <p:cNvPr id="28" name="Plassholder for tekst 5">
            <a:extLst>
              <a:ext uri="{FF2B5EF4-FFF2-40B4-BE49-F238E27FC236}">
                <a16:creationId xmlns:a16="http://schemas.microsoft.com/office/drawing/2014/main" id="{9CDB4017-BE49-888F-20E3-874213045C5A}"/>
              </a:ext>
            </a:extLst>
          </p:cNvPr>
          <p:cNvSpPr>
            <a:spLocks noGrp="1"/>
          </p:cNvSpPr>
          <p:nvPr>
            <p:ph type="body" sz="quarter" idx="30" hasCustomPrompt="1"/>
          </p:nvPr>
        </p:nvSpPr>
        <p:spPr>
          <a:xfrm>
            <a:off x="4509679" y="1840621"/>
            <a:ext cx="3138214" cy="3138214"/>
          </a:xfrm>
          <a:prstGeom prst="ellipse">
            <a:avLst/>
          </a:prstGeom>
          <a:solidFill>
            <a:schemeClr val="bg2"/>
          </a:solidFill>
          <a:ln w="31750">
            <a:noFill/>
          </a:ln>
        </p:spPr>
        <p:txBody>
          <a:bodyPr/>
          <a:lstStyle>
            <a:lvl1pPr marL="0" indent="0">
              <a:buNone/>
              <a:defRPr/>
            </a:lvl1pPr>
          </a:lstStyle>
          <a:p>
            <a:pPr lvl="0"/>
            <a:r>
              <a:rPr lang="nb-NO"/>
              <a:t> </a:t>
            </a:r>
          </a:p>
        </p:txBody>
      </p:sp>
      <p:sp>
        <p:nvSpPr>
          <p:cNvPr id="27" name="Plassholder for tekst 5">
            <a:extLst>
              <a:ext uri="{FF2B5EF4-FFF2-40B4-BE49-F238E27FC236}">
                <a16:creationId xmlns:a16="http://schemas.microsoft.com/office/drawing/2014/main" id="{5A757843-C894-C2DE-32D9-3DB09E822784}"/>
              </a:ext>
            </a:extLst>
          </p:cNvPr>
          <p:cNvSpPr>
            <a:spLocks noGrp="1"/>
          </p:cNvSpPr>
          <p:nvPr>
            <p:ph type="body" sz="quarter" idx="29" hasCustomPrompt="1"/>
          </p:nvPr>
        </p:nvSpPr>
        <p:spPr>
          <a:xfrm>
            <a:off x="3633746" y="1150864"/>
            <a:ext cx="4726185" cy="4571987"/>
          </a:xfrm>
          <a:prstGeom prst="ellipse">
            <a:avLst/>
          </a:prstGeom>
          <a:noFill/>
          <a:ln w="25400">
            <a:solidFill>
              <a:schemeClr val="tx2"/>
            </a:solidFill>
          </a:ln>
        </p:spPr>
        <p:txBody>
          <a:bodyPr/>
          <a:lstStyle>
            <a:lvl1pPr marL="0" indent="0">
              <a:buNone/>
              <a:defRPr/>
            </a:lvl1pPr>
          </a:lstStyle>
          <a:p>
            <a:pPr lvl="0"/>
            <a:r>
              <a:rPr lang="nb-NO"/>
              <a:t> </a:t>
            </a:r>
          </a:p>
        </p:txBody>
      </p:sp>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4" name="Plassholder for tekst 3">
            <a:extLst>
              <a:ext uri="{FF2B5EF4-FFF2-40B4-BE49-F238E27FC236}">
                <a16:creationId xmlns:a16="http://schemas.microsoft.com/office/drawing/2014/main" id="{5B486864-91FD-3583-D495-63D845FD6C69}"/>
              </a:ext>
            </a:extLst>
          </p:cNvPr>
          <p:cNvSpPr>
            <a:spLocks noGrp="1"/>
          </p:cNvSpPr>
          <p:nvPr>
            <p:ph type="body" sz="quarter" idx="20" hasCustomPrompt="1"/>
          </p:nvPr>
        </p:nvSpPr>
        <p:spPr>
          <a:xfrm>
            <a:off x="4709544" y="2579067"/>
            <a:ext cx="2659925" cy="1719407"/>
          </a:xfrm>
          <a:prstGeom prst="rect">
            <a:avLst/>
          </a:prstGeom>
        </p:spPr>
        <p:txBody>
          <a:bodyPr anchor="ctr"/>
          <a:lstStyle>
            <a:lvl1pPr marL="0" indent="0" algn="ctr">
              <a:buNone/>
              <a:defRPr b="0" i="0">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9BB7B2D1-A53A-76A4-88A6-E19733835CB5}"/>
              </a:ext>
            </a:extLst>
          </p:cNvPr>
          <p:cNvSpPr>
            <a:spLocks noGrp="1"/>
          </p:cNvSpPr>
          <p:nvPr>
            <p:ph type="body" sz="quarter" idx="21" hasCustomPrompt="1"/>
          </p:nvPr>
        </p:nvSpPr>
        <p:spPr>
          <a:xfrm>
            <a:off x="4075737" y="1380294"/>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7" name="Plassholder for tekst 5">
            <a:extLst>
              <a:ext uri="{FF2B5EF4-FFF2-40B4-BE49-F238E27FC236}">
                <a16:creationId xmlns:a16="http://schemas.microsoft.com/office/drawing/2014/main" id="{E1C153C7-2794-B855-B0C8-58F2F25B585A}"/>
              </a:ext>
            </a:extLst>
          </p:cNvPr>
          <p:cNvSpPr>
            <a:spLocks noGrp="1"/>
          </p:cNvSpPr>
          <p:nvPr>
            <p:ph type="body" sz="quarter" idx="22" hasCustomPrompt="1"/>
          </p:nvPr>
        </p:nvSpPr>
        <p:spPr>
          <a:xfrm>
            <a:off x="5740454" y="834936"/>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8" name="Plassholder for tekst 5">
            <a:extLst>
              <a:ext uri="{FF2B5EF4-FFF2-40B4-BE49-F238E27FC236}">
                <a16:creationId xmlns:a16="http://schemas.microsoft.com/office/drawing/2014/main" id="{1C292E1C-BC77-1DE4-3737-FC0EF1DB8A7D}"/>
              </a:ext>
            </a:extLst>
          </p:cNvPr>
          <p:cNvSpPr>
            <a:spLocks noGrp="1"/>
          </p:cNvSpPr>
          <p:nvPr>
            <p:ph type="body" sz="quarter" idx="23" hasCustomPrompt="1"/>
          </p:nvPr>
        </p:nvSpPr>
        <p:spPr>
          <a:xfrm>
            <a:off x="7266231" y="1374951"/>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9" name="Plassholder for tekst 5">
            <a:extLst>
              <a:ext uri="{FF2B5EF4-FFF2-40B4-BE49-F238E27FC236}">
                <a16:creationId xmlns:a16="http://schemas.microsoft.com/office/drawing/2014/main" id="{05DFA14B-5682-D3EB-B0BC-1D48BF516D86}"/>
              </a:ext>
            </a:extLst>
          </p:cNvPr>
          <p:cNvSpPr>
            <a:spLocks noGrp="1"/>
          </p:cNvSpPr>
          <p:nvPr>
            <p:ph type="body" sz="quarter" idx="24" hasCustomPrompt="1"/>
          </p:nvPr>
        </p:nvSpPr>
        <p:spPr>
          <a:xfrm>
            <a:off x="7974510" y="2989065"/>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13" name="Plassholder for tekst 5">
            <a:extLst>
              <a:ext uri="{FF2B5EF4-FFF2-40B4-BE49-F238E27FC236}">
                <a16:creationId xmlns:a16="http://schemas.microsoft.com/office/drawing/2014/main" id="{219505B2-8C17-4F1A-2C0D-DE23F36EBAB0}"/>
              </a:ext>
            </a:extLst>
          </p:cNvPr>
          <p:cNvSpPr>
            <a:spLocks noGrp="1"/>
          </p:cNvSpPr>
          <p:nvPr>
            <p:ph type="body" sz="quarter" idx="25" hasCustomPrompt="1"/>
          </p:nvPr>
        </p:nvSpPr>
        <p:spPr>
          <a:xfrm>
            <a:off x="7404216" y="4619082"/>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24" name="Plassholder for tekst 5">
            <a:extLst>
              <a:ext uri="{FF2B5EF4-FFF2-40B4-BE49-F238E27FC236}">
                <a16:creationId xmlns:a16="http://schemas.microsoft.com/office/drawing/2014/main" id="{F0344697-590B-C6FE-5ABE-68A43CEA954A}"/>
              </a:ext>
            </a:extLst>
          </p:cNvPr>
          <p:cNvSpPr>
            <a:spLocks noGrp="1"/>
          </p:cNvSpPr>
          <p:nvPr>
            <p:ph type="body" sz="quarter" idx="26" hasCustomPrompt="1"/>
          </p:nvPr>
        </p:nvSpPr>
        <p:spPr>
          <a:xfrm>
            <a:off x="5740454" y="5336282"/>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25" name="Plassholder for tekst 5">
            <a:extLst>
              <a:ext uri="{FF2B5EF4-FFF2-40B4-BE49-F238E27FC236}">
                <a16:creationId xmlns:a16="http://schemas.microsoft.com/office/drawing/2014/main" id="{4C91EE00-314B-8844-6BC6-C758BEBF7D64}"/>
              </a:ext>
            </a:extLst>
          </p:cNvPr>
          <p:cNvSpPr>
            <a:spLocks noGrp="1"/>
          </p:cNvSpPr>
          <p:nvPr>
            <p:ph type="body" sz="quarter" idx="27" hasCustomPrompt="1"/>
          </p:nvPr>
        </p:nvSpPr>
        <p:spPr>
          <a:xfrm>
            <a:off x="3897628" y="4619082"/>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26" name="Plassholder for tekst 5">
            <a:extLst>
              <a:ext uri="{FF2B5EF4-FFF2-40B4-BE49-F238E27FC236}">
                <a16:creationId xmlns:a16="http://schemas.microsoft.com/office/drawing/2014/main" id="{F5CA0D37-B617-0C9A-D510-781C28F93398}"/>
              </a:ext>
            </a:extLst>
          </p:cNvPr>
          <p:cNvSpPr>
            <a:spLocks noGrp="1"/>
          </p:cNvSpPr>
          <p:nvPr>
            <p:ph type="body" sz="quarter" idx="28" hasCustomPrompt="1"/>
          </p:nvPr>
        </p:nvSpPr>
        <p:spPr>
          <a:xfrm>
            <a:off x="3302180" y="2989064"/>
            <a:ext cx="696127" cy="696127"/>
          </a:xfrm>
          <a:prstGeom prst="ellipse">
            <a:avLst/>
          </a:prstGeom>
          <a:solidFill>
            <a:schemeClr val="accent1"/>
          </a:solidFill>
          <a:ln w="31750">
            <a:solidFill>
              <a:schemeClr val="bg1"/>
            </a:solidFill>
          </a:ln>
        </p:spPr>
        <p:txBody>
          <a:bodyPr/>
          <a:lstStyle>
            <a:lvl1pPr marL="0" indent="0">
              <a:buNone/>
              <a:defRPr/>
            </a:lvl1pPr>
          </a:lstStyle>
          <a:p>
            <a:pPr lvl="0"/>
            <a:r>
              <a:rPr lang="nb-NO"/>
              <a:t> </a:t>
            </a:r>
          </a:p>
        </p:txBody>
      </p:sp>
      <p:sp>
        <p:nvSpPr>
          <p:cNvPr id="42" name="Plassholder for tekst 50">
            <a:extLst>
              <a:ext uri="{FF2B5EF4-FFF2-40B4-BE49-F238E27FC236}">
                <a16:creationId xmlns:a16="http://schemas.microsoft.com/office/drawing/2014/main" id="{7B5B94E5-3124-497D-2A2E-F0360569B581}"/>
              </a:ext>
            </a:extLst>
          </p:cNvPr>
          <p:cNvSpPr>
            <a:spLocks noGrp="1"/>
          </p:cNvSpPr>
          <p:nvPr>
            <p:ph type="body" sz="quarter" idx="13"/>
          </p:nvPr>
        </p:nvSpPr>
        <p:spPr>
          <a:xfrm>
            <a:off x="8845658" y="3031290"/>
            <a:ext cx="2386800"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a:t>Content </a:t>
            </a:r>
            <a:r>
              <a:rPr lang="nb-NO" err="1"/>
              <a:t>production</a:t>
            </a:r>
            <a:r>
              <a:rPr lang="nb-NO"/>
              <a:t>, </a:t>
            </a:r>
            <a:r>
              <a:rPr lang="nb-NO" err="1"/>
              <a:t>incl</a:t>
            </a:r>
            <a:r>
              <a:rPr lang="nb-NO"/>
              <a:t>. video</a:t>
            </a:r>
          </a:p>
        </p:txBody>
      </p:sp>
      <p:sp>
        <p:nvSpPr>
          <p:cNvPr id="43" name="Plassholder for tekst 51">
            <a:extLst>
              <a:ext uri="{FF2B5EF4-FFF2-40B4-BE49-F238E27FC236}">
                <a16:creationId xmlns:a16="http://schemas.microsoft.com/office/drawing/2014/main" id="{74F548DE-92C3-9B50-4277-C9EFDC6ED908}"/>
              </a:ext>
            </a:extLst>
          </p:cNvPr>
          <p:cNvSpPr>
            <a:spLocks noGrp="1"/>
          </p:cNvSpPr>
          <p:nvPr>
            <p:ph type="body" sz="quarter" idx="14"/>
          </p:nvPr>
        </p:nvSpPr>
        <p:spPr>
          <a:xfrm>
            <a:off x="4851144" y="430546"/>
            <a:ext cx="2386800" cy="362872"/>
          </a:xfrm>
          <a:prstGeom prst="roundRect">
            <a:avLst/>
          </a:prstGeom>
        </p:spPr>
        <p:txBody>
          <a:bodyPr/>
          <a:lstStyle>
            <a:lvl1pPr marL="0" indent="0" algn="ctr">
              <a:buNone/>
              <a:defRPr sz="1600" b="0" i="0">
                <a:latin typeface="Haffer Light" pitchFamily="2" charset="77"/>
                <a:cs typeface="Haffer Light" pitchFamily="2" charset="77"/>
              </a:defRPr>
            </a:lvl1pPr>
          </a:lstStyle>
          <a:p>
            <a:pPr algn="ctr"/>
            <a:r>
              <a:rPr lang="nb-NO"/>
              <a:t>PR</a:t>
            </a:r>
          </a:p>
        </p:txBody>
      </p:sp>
      <p:sp>
        <p:nvSpPr>
          <p:cNvPr id="44" name="Plassholder for tekst 52">
            <a:extLst>
              <a:ext uri="{FF2B5EF4-FFF2-40B4-BE49-F238E27FC236}">
                <a16:creationId xmlns:a16="http://schemas.microsoft.com/office/drawing/2014/main" id="{00086624-5EF4-744B-5787-A67226CC28CD}"/>
              </a:ext>
            </a:extLst>
          </p:cNvPr>
          <p:cNvSpPr>
            <a:spLocks noGrp="1"/>
          </p:cNvSpPr>
          <p:nvPr>
            <p:ph type="body" sz="quarter" idx="15"/>
          </p:nvPr>
        </p:nvSpPr>
        <p:spPr>
          <a:xfrm>
            <a:off x="1246946" y="4766516"/>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err="1"/>
              <a:t>Visibility</a:t>
            </a:r>
            <a:r>
              <a:rPr lang="nb-NO"/>
              <a:t> in </a:t>
            </a:r>
            <a:r>
              <a:rPr lang="nb-NO" err="1"/>
              <a:t>new</a:t>
            </a:r>
            <a:r>
              <a:rPr lang="nb-NO"/>
              <a:t> </a:t>
            </a:r>
            <a:r>
              <a:rPr lang="nb-NO" err="1"/>
              <a:t>channels</a:t>
            </a:r>
            <a:r>
              <a:rPr lang="nb-NO"/>
              <a:t>?</a:t>
            </a:r>
          </a:p>
        </p:txBody>
      </p:sp>
      <p:sp>
        <p:nvSpPr>
          <p:cNvPr id="45" name="Plassholder for tekst 53">
            <a:extLst>
              <a:ext uri="{FF2B5EF4-FFF2-40B4-BE49-F238E27FC236}">
                <a16:creationId xmlns:a16="http://schemas.microsoft.com/office/drawing/2014/main" id="{A7CDEA16-3E8F-21D0-E2C6-F3E27858C5CF}"/>
              </a:ext>
            </a:extLst>
          </p:cNvPr>
          <p:cNvSpPr>
            <a:spLocks noGrp="1"/>
          </p:cNvSpPr>
          <p:nvPr>
            <p:ph type="body" sz="quarter" idx="16"/>
          </p:nvPr>
        </p:nvSpPr>
        <p:spPr>
          <a:xfrm>
            <a:off x="8359931" y="4769714"/>
            <a:ext cx="2736265"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a:t>Go-to-</a:t>
            </a:r>
            <a:r>
              <a:rPr lang="nb-NO" err="1"/>
              <a:t>market</a:t>
            </a:r>
            <a:r>
              <a:rPr lang="nb-NO"/>
              <a:t> </a:t>
            </a:r>
            <a:r>
              <a:rPr lang="nb-NO" err="1"/>
              <a:t>strategy</a:t>
            </a:r>
            <a:r>
              <a:rPr lang="nb-NO"/>
              <a:t> for </a:t>
            </a:r>
            <a:r>
              <a:rPr lang="nb-NO" err="1"/>
              <a:t>chosen</a:t>
            </a:r>
            <a:r>
              <a:rPr lang="nb-NO"/>
              <a:t> </a:t>
            </a:r>
            <a:r>
              <a:rPr lang="nb-NO" err="1"/>
              <a:t>markets</a:t>
            </a:r>
            <a:r>
              <a:rPr lang="nb-NO"/>
              <a:t>/</a:t>
            </a:r>
            <a:r>
              <a:rPr lang="nb-NO" err="1"/>
              <a:t>industries</a:t>
            </a:r>
            <a:endParaRPr lang="nb-NO"/>
          </a:p>
        </p:txBody>
      </p:sp>
      <p:sp>
        <p:nvSpPr>
          <p:cNvPr id="46" name="Plassholder for tekst 54">
            <a:extLst>
              <a:ext uri="{FF2B5EF4-FFF2-40B4-BE49-F238E27FC236}">
                <a16:creationId xmlns:a16="http://schemas.microsoft.com/office/drawing/2014/main" id="{6E1489DF-1E2B-FB05-887B-0C567567AC58}"/>
              </a:ext>
            </a:extLst>
          </p:cNvPr>
          <p:cNvSpPr>
            <a:spLocks noGrp="1"/>
          </p:cNvSpPr>
          <p:nvPr>
            <p:ph type="body" sz="quarter" idx="17"/>
          </p:nvPr>
        </p:nvSpPr>
        <p:spPr>
          <a:xfrm>
            <a:off x="8289307" y="1360863"/>
            <a:ext cx="2386800"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err="1"/>
              <a:t>Inbound</a:t>
            </a:r>
            <a:r>
              <a:rPr lang="nb-NO"/>
              <a:t> </a:t>
            </a:r>
            <a:r>
              <a:rPr lang="nb-NO" err="1"/>
              <a:t>marketing</a:t>
            </a:r>
            <a:r>
              <a:rPr lang="nb-NO"/>
              <a:t> </a:t>
            </a:r>
            <a:r>
              <a:rPr lang="nb-NO" err="1"/>
              <a:t>strategy</a:t>
            </a:r>
            <a:r>
              <a:rPr lang="nb-NO"/>
              <a:t> &amp; </a:t>
            </a:r>
            <a:r>
              <a:rPr lang="nb-NO" err="1"/>
              <a:t>campaign</a:t>
            </a:r>
            <a:r>
              <a:rPr lang="nb-NO"/>
              <a:t> planning</a:t>
            </a:r>
          </a:p>
        </p:txBody>
      </p:sp>
      <p:sp>
        <p:nvSpPr>
          <p:cNvPr id="47" name="Plassholder for tekst 55">
            <a:extLst>
              <a:ext uri="{FF2B5EF4-FFF2-40B4-BE49-F238E27FC236}">
                <a16:creationId xmlns:a16="http://schemas.microsoft.com/office/drawing/2014/main" id="{5FFC9AC6-C609-D742-F52E-7AED56BA0388}"/>
              </a:ext>
            </a:extLst>
          </p:cNvPr>
          <p:cNvSpPr>
            <a:spLocks noGrp="1"/>
          </p:cNvSpPr>
          <p:nvPr>
            <p:ph type="body" sz="quarter" idx="18"/>
          </p:nvPr>
        </p:nvSpPr>
        <p:spPr>
          <a:xfrm>
            <a:off x="749597" y="3090541"/>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err="1"/>
              <a:t>Webinars</a:t>
            </a:r>
            <a:r>
              <a:rPr lang="nb-NO"/>
              <a:t> to </a:t>
            </a:r>
            <a:r>
              <a:rPr lang="nb-NO" err="1"/>
              <a:t>educate</a:t>
            </a:r>
            <a:r>
              <a:rPr lang="nb-NO"/>
              <a:t> </a:t>
            </a:r>
            <a:r>
              <a:rPr lang="nb-NO" err="1"/>
              <a:t>the</a:t>
            </a:r>
            <a:r>
              <a:rPr lang="nb-NO"/>
              <a:t> </a:t>
            </a:r>
            <a:r>
              <a:rPr lang="nb-NO" err="1"/>
              <a:t>industry</a:t>
            </a:r>
            <a:endParaRPr lang="nb-NO"/>
          </a:p>
        </p:txBody>
      </p:sp>
      <p:sp>
        <p:nvSpPr>
          <p:cNvPr id="49" name="Plassholder for tekst 56">
            <a:extLst>
              <a:ext uri="{FF2B5EF4-FFF2-40B4-BE49-F238E27FC236}">
                <a16:creationId xmlns:a16="http://schemas.microsoft.com/office/drawing/2014/main" id="{945A3DA5-DA47-FF4C-0F8B-1CD159D624A5}"/>
              </a:ext>
            </a:extLst>
          </p:cNvPr>
          <p:cNvSpPr>
            <a:spLocks noGrp="1"/>
          </p:cNvSpPr>
          <p:nvPr>
            <p:ph type="body" sz="quarter" idx="32"/>
          </p:nvPr>
        </p:nvSpPr>
        <p:spPr>
          <a:xfrm>
            <a:off x="3820051" y="6175277"/>
            <a:ext cx="4653823" cy="756875"/>
          </a:xfrm>
          <a:prstGeom prst="roundRect">
            <a:avLst/>
          </a:prstGeom>
        </p:spPr>
        <p:txBody>
          <a:bodyPr/>
          <a:lstStyle>
            <a:lvl1pPr marL="0" indent="0" algn="ctr">
              <a:buFontTx/>
              <a:buNone/>
              <a:defRPr sz="1600" b="0" i="0">
                <a:latin typeface="Haffer Light" pitchFamily="2" charset="77"/>
                <a:cs typeface="Haffer Light" pitchFamily="2" charset="77"/>
              </a:defRPr>
            </a:lvl1pPr>
          </a:lstStyle>
          <a:p>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51" name="Plassholder for tekst 57">
            <a:extLst>
              <a:ext uri="{FF2B5EF4-FFF2-40B4-BE49-F238E27FC236}">
                <a16:creationId xmlns:a16="http://schemas.microsoft.com/office/drawing/2014/main" id="{2C0BCCB4-BD88-1773-B464-5AC6B6385E96}"/>
              </a:ext>
            </a:extLst>
          </p:cNvPr>
          <p:cNvSpPr>
            <a:spLocks noGrp="1"/>
          </p:cNvSpPr>
          <p:nvPr>
            <p:ph type="body" sz="quarter" idx="33"/>
          </p:nvPr>
        </p:nvSpPr>
        <p:spPr>
          <a:xfrm>
            <a:off x="1433251" y="1360863"/>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a:t>Professional </a:t>
            </a:r>
            <a:r>
              <a:rPr lang="nb-NO" err="1"/>
              <a:t>visual</a:t>
            </a:r>
            <a:r>
              <a:rPr lang="nb-NO"/>
              <a:t> brand </a:t>
            </a:r>
            <a:r>
              <a:rPr lang="nb-NO" err="1"/>
              <a:t>identity</a:t>
            </a:r>
            <a:endParaRPr lang="nb-NO"/>
          </a:p>
        </p:txBody>
      </p:sp>
    </p:spTree>
    <p:extLst>
      <p:ext uri="{BB962C8B-B14F-4D97-AF65-F5344CB8AC3E}">
        <p14:creationId xmlns:p14="http://schemas.microsoft.com/office/powerpoint/2010/main" val="23215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xEl>
                                              <p:pRg st="0" end="0"/>
                                            </p:txEl>
                                          </p:spTgt>
                                        </p:tgtEl>
                                        <p:attrNameLst>
                                          <p:attrName>style.visibility</p:attrName>
                                        </p:attrNameLst>
                                      </p:cBhvr>
                                      <p:to>
                                        <p:strVal val="visible"/>
                                      </p:to>
                                    </p:set>
                                    <p:animEffect transition="in" filter="fade">
                                      <p:cBhvr>
                                        <p:cTn id="19" dur="500"/>
                                        <p:tgtEl>
                                          <p:spTgt spid="4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fade">
                                      <p:cBhvr>
                                        <p:cTn id="23" dur="500"/>
                                        <p:tgtEl>
                                          <p:spTgt spid="4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fade">
                                      <p:cBhvr>
                                        <p:cTn id="27" dur="500"/>
                                        <p:tgtEl>
                                          <p:spTgt spid="44">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animEffect transition="in" filter="fade">
                                      <p:cBhvr>
                                        <p:cTn id="31" dur="500"/>
                                        <p:tgtEl>
                                          <p:spTgt spid="47">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fade">
                                      <p:cBhvr>
                                        <p:cTn id="35"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s 3 Dark">
    <p:bg>
      <p:bgRef idx="1001">
        <a:schemeClr val="bg2"/>
      </p:bgRef>
    </p:bg>
    <p:spTree>
      <p:nvGrpSpPr>
        <p:cNvPr id="1" name=""/>
        <p:cNvGrpSpPr/>
        <p:nvPr/>
      </p:nvGrpSpPr>
      <p:grpSpPr>
        <a:xfrm>
          <a:off x="0" y="0"/>
          <a:ext cx="0" cy="0"/>
          <a:chOff x="0" y="0"/>
          <a:chExt cx="0" cy="0"/>
        </a:xfrm>
      </p:grpSpPr>
      <p:sp>
        <p:nvSpPr>
          <p:cNvPr id="28" name="Plassholder for tekst 5">
            <a:extLst>
              <a:ext uri="{FF2B5EF4-FFF2-40B4-BE49-F238E27FC236}">
                <a16:creationId xmlns:a16="http://schemas.microsoft.com/office/drawing/2014/main" id="{9CDB4017-BE49-888F-20E3-874213045C5A}"/>
              </a:ext>
            </a:extLst>
          </p:cNvPr>
          <p:cNvSpPr>
            <a:spLocks noGrp="1"/>
          </p:cNvSpPr>
          <p:nvPr>
            <p:ph type="body" sz="quarter" idx="30" hasCustomPrompt="1"/>
          </p:nvPr>
        </p:nvSpPr>
        <p:spPr>
          <a:xfrm>
            <a:off x="4509679" y="1840621"/>
            <a:ext cx="3138214" cy="3138214"/>
          </a:xfrm>
          <a:prstGeom prst="ellipse">
            <a:avLst/>
          </a:prstGeom>
          <a:solidFill>
            <a:schemeClr val="tx1"/>
          </a:solidFill>
          <a:ln w="31750">
            <a:noFill/>
          </a:ln>
        </p:spPr>
        <p:txBody>
          <a:bodyPr/>
          <a:lstStyle>
            <a:lvl1pPr marL="0" indent="0">
              <a:buNone/>
              <a:defRPr/>
            </a:lvl1pPr>
          </a:lstStyle>
          <a:p>
            <a:pPr lvl="0"/>
            <a:r>
              <a:rPr lang="nb-NO"/>
              <a:t> </a:t>
            </a:r>
          </a:p>
        </p:txBody>
      </p:sp>
      <p:sp>
        <p:nvSpPr>
          <p:cNvPr id="27" name="Plassholder for tekst 5">
            <a:extLst>
              <a:ext uri="{FF2B5EF4-FFF2-40B4-BE49-F238E27FC236}">
                <a16:creationId xmlns:a16="http://schemas.microsoft.com/office/drawing/2014/main" id="{5A757843-C894-C2DE-32D9-3DB09E822784}"/>
              </a:ext>
            </a:extLst>
          </p:cNvPr>
          <p:cNvSpPr>
            <a:spLocks noGrp="1"/>
          </p:cNvSpPr>
          <p:nvPr>
            <p:ph type="body" sz="quarter" idx="29" hasCustomPrompt="1"/>
          </p:nvPr>
        </p:nvSpPr>
        <p:spPr>
          <a:xfrm>
            <a:off x="3633746" y="1150864"/>
            <a:ext cx="4726185" cy="4571987"/>
          </a:xfrm>
          <a:prstGeom prst="ellipse">
            <a:avLst/>
          </a:prstGeom>
          <a:noFill/>
          <a:ln w="25400">
            <a:solidFill>
              <a:schemeClr val="tx2"/>
            </a:solidFill>
          </a:ln>
        </p:spPr>
        <p:txBody>
          <a:bodyPr/>
          <a:lstStyle>
            <a:lvl1pPr marL="0" indent="0">
              <a:buNone/>
              <a:defRPr/>
            </a:lvl1pPr>
          </a:lstStyle>
          <a:p>
            <a:pPr lvl="0"/>
            <a:r>
              <a:rPr lang="nb-NO"/>
              <a:t> </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4" name="Plassholder for tekst 3">
            <a:extLst>
              <a:ext uri="{FF2B5EF4-FFF2-40B4-BE49-F238E27FC236}">
                <a16:creationId xmlns:a16="http://schemas.microsoft.com/office/drawing/2014/main" id="{5B486864-91FD-3583-D495-63D845FD6C69}"/>
              </a:ext>
            </a:extLst>
          </p:cNvPr>
          <p:cNvSpPr>
            <a:spLocks noGrp="1"/>
          </p:cNvSpPr>
          <p:nvPr>
            <p:ph type="body" sz="quarter" idx="20" hasCustomPrompt="1"/>
          </p:nvPr>
        </p:nvSpPr>
        <p:spPr>
          <a:xfrm>
            <a:off x="4709544" y="2579067"/>
            <a:ext cx="2659925" cy="1719407"/>
          </a:xfrm>
          <a:prstGeom prst="rect">
            <a:avLst/>
          </a:prstGeom>
        </p:spPr>
        <p:txBody>
          <a:bodyPr anchor="ctr"/>
          <a:lstStyle>
            <a:lvl1pPr marL="0" indent="0" algn="ctr">
              <a:buNone/>
              <a:defRPr b="0" i="0">
                <a:solidFill>
                  <a:schemeClr val="bg2"/>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9BB7B2D1-A53A-76A4-88A6-E19733835CB5}"/>
              </a:ext>
            </a:extLst>
          </p:cNvPr>
          <p:cNvSpPr>
            <a:spLocks noGrp="1"/>
          </p:cNvSpPr>
          <p:nvPr>
            <p:ph type="body" sz="quarter" idx="21" hasCustomPrompt="1"/>
          </p:nvPr>
        </p:nvSpPr>
        <p:spPr>
          <a:xfrm>
            <a:off x="4075737" y="1380294"/>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7" name="Plassholder for tekst 5">
            <a:extLst>
              <a:ext uri="{FF2B5EF4-FFF2-40B4-BE49-F238E27FC236}">
                <a16:creationId xmlns:a16="http://schemas.microsoft.com/office/drawing/2014/main" id="{E1C153C7-2794-B855-B0C8-58F2F25B585A}"/>
              </a:ext>
            </a:extLst>
          </p:cNvPr>
          <p:cNvSpPr>
            <a:spLocks noGrp="1"/>
          </p:cNvSpPr>
          <p:nvPr>
            <p:ph type="body" sz="quarter" idx="22" hasCustomPrompt="1"/>
          </p:nvPr>
        </p:nvSpPr>
        <p:spPr>
          <a:xfrm>
            <a:off x="5740454" y="834936"/>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8" name="Plassholder for tekst 5">
            <a:extLst>
              <a:ext uri="{FF2B5EF4-FFF2-40B4-BE49-F238E27FC236}">
                <a16:creationId xmlns:a16="http://schemas.microsoft.com/office/drawing/2014/main" id="{1C292E1C-BC77-1DE4-3737-FC0EF1DB8A7D}"/>
              </a:ext>
            </a:extLst>
          </p:cNvPr>
          <p:cNvSpPr>
            <a:spLocks noGrp="1"/>
          </p:cNvSpPr>
          <p:nvPr>
            <p:ph type="body" sz="quarter" idx="23" hasCustomPrompt="1"/>
          </p:nvPr>
        </p:nvSpPr>
        <p:spPr>
          <a:xfrm>
            <a:off x="7266231" y="1374951"/>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9" name="Plassholder for tekst 5">
            <a:extLst>
              <a:ext uri="{FF2B5EF4-FFF2-40B4-BE49-F238E27FC236}">
                <a16:creationId xmlns:a16="http://schemas.microsoft.com/office/drawing/2014/main" id="{05DFA14B-5682-D3EB-B0BC-1D48BF516D86}"/>
              </a:ext>
            </a:extLst>
          </p:cNvPr>
          <p:cNvSpPr>
            <a:spLocks noGrp="1"/>
          </p:cNvSpPr>
          <p:nvPr>
            <p:ph type="body" sz="quarter" idx="24" hasCustomPrompt="1"/>
          </p:nvPr>
        </p:nvSpPr>
        <p:spPr>
          <a:xfrm>
            <a:off x="7974510" y="2989065"/>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13" name="Plassholder for tekst 5">
            <a:extLst>
              <a:ext uri="{FF2B5EF4-FFF2-40B4-BE49-F238E27FC236}">
                <a16:creationId xmlns:a16="http://schemas.microsoft.com/office/drawing/2014/main" id="{219505B2-8C17-4F1A-2C0D-DE23F36EBAB0}"/>
              </a:ext>
            </a:extLst>
          </p:cNvPr>
          <p:cNvSpPr>
            <a:spLocks noGrp="1"/>
          </p:cNvSpPr>
          <p:nvPr>
            <p:ph type="body" sz="quarter" idx="25" hasCustomPrompt="1"/>
          </p:nvPr>
        </p:nvSpPr>
        <p:spPr>
          <a:xfrm>
            <a:off x="7404216" y="4619082"/>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24" name="Plassholder for tekst 5">
            <a:extLst>
              <a:ext uri="{FF2B5EF4-FFF2-40B4-BE49-F238E27FC236}">
                <a16:creationId xmlns:a16="http://schemas.microsoft.com/office/drawing/2014/main" id="{F0344697-590B-C6FE-5ABE-68A43CEA954A}"/>
              </a:ext>
            </a:extLst>
          </p:cNvPr>
          <p:cNvSpPr>
            <a:spLocks noGrp="1"/>
          </p:cNvSpPr>
          <p:nvPr>
            <p:ph type="body" sz="quarter" idx="26" hasCustomPrompt="1"/>
          </p:nvPr>
        </p:nvSpPr>
        <p:spPr>
          <a:xfrm>
            <a:off x="5740454" y="5336282"/>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25" name="Plassholder for tekst 5">
            <a:extLst>
              <a:ext uri="{FF2B5EF4-FFF2-40B4-BE49-F238E27FC236}">
                <a16:creationId xmlns:a16="http://schemas.microsoft.com/office/drawing/2014/main" id="{4C91EE00-314B-8844-6BC6-C758BEBF7D64}"/>
              </a:ext>
            </a:extLst>
          </p:cNvPr>
          <p:cNvSpPr>
            <a:spLocks noGrp="1"/>
          </p:cNvSpPr>
          <p:nvPr>
            <p:ph type="body" sz="quarter" idx="27" hasCustomPrompt="1"/>
          </p:nvPr>
        </p:nvSpPr>
        <p:spPr>
          <a:xfrm>
            <a:off x="3897628" y="4619082"/>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26" name="Plassholder for tekst 5">
            <a:extLst>
              <a:ext uri="{FF2B5EF4-FFF2-40B4-BE49-F238E27FC236}">
                <a16:creationId xmlns:a16="http://schemas.microsoft.com/office/drawing/2014/main" id="{F5CA0D37-B617-0C9A-D510-781C28F93398}"/>
              </a:ext>
            </a:extLst>
          </p:cNvPr>
          <p:cNvSpPr>
            <a:spLocks noGrp="1"/>
          </p:cNvSpPr>
          <p:nvPr>
            <p:ph type="body" sz="quarter" idx="28" hasCustomPrompt="1"/>
          </p:nvPr>
        </p:nvSpPr>
        <p:spPr>
          <a:xfrm>
            <a:off x="3302180" y="2989064"/>
            <a:ext cx="696127" cy="696127"/>
          </a:xfrm>
          <a:prstGeom prst="ellipse">
            <a:avLst/>
          </a:prstGeom>
          <a:solidFill>
            <a:schemeClr val="accent1"/>
          </a:solidFill>
          <a:ln w="31750">
            <a:solidFill>
              <a:schemeClr val="accent3"/>
            </a:solidFill>
          </a:ln>
        </p:spPr>
        <p:txBody>
          <a:bodyPr/>
          <a:lstStyle>
            <a:lvl1pPr marL="0" indent="0">
              <a:buNone/>
              <a:defRPr/>
            </a:lvl1pPr>
          </a:lstStyle>
          <a:p>
            <a:pPr lvl="0"/>
            <a:r>
              <a:rPr lang="nb-NO"/>
              <a:t> </a:t>
            </a:r>
          </a:p>
        </p:txBody>
      </p:sp>
      <p:sp>
        <p:nvSpPr>
          <p:cNvPr id="42" name="Plassholder for tekst 50">
            <a:extLst>
              <a:ext uri="{FF2B5EF4-FFF2-40B4-BE49-F238E27FC236}">
                <a16:creationId xmlns:a16="http://schemas.microsoft.com/office/drawing/2014/main" id="{7B5B94E5-3124-497D-2A2E-F0360569B581}"/>
              </a:ext>
            </a:extLst>
          </p:cNvPr>
          <p:cNvSpPr>
            <a:spLocks noGrp="1"/>
          </p:cNvSpPr>
          <p:nvPr>
            <p:ph type="body" sz="quarter" idx="13"/>
          </p:nvPr>
        </p:nvSpPr>
        <p:spPr>
          <a:xfrm>
            <a:off x="8845658" y="3031290"/>
            <a:ext cx="2386800"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a:t>Content </a:t>
            </a:r>
            <a:r>
              <a:rPr lang="nb-NO" err="1"/>
              <a:t>production</a:t>
            </a:r>
            <a:r>
              <a:rPr lang="nb-NO"/>
              <a:t>, </a:t>
            </a:r>
            <a:r>
              <a:rPr lang="nb-NO" err="1"/>
              <a:t>incl</a:t>
            </a:r>
            <a:r>
              <a:rPr lang="nb-NO"/>
              <a:t>. video</a:t>
            </a:r>
          </a:p>
        </p:txBody>
      </p:sp>
      <p:sp>
        <p:nvSpPr>
          <p:cNvPr id="43" name="Plassholder for tekst 51">
            <a:extLst>
              <a:ext uri="{FF2B5EF4-FFF2-40B4-BE49-F238E27FC236}">
                <a16:creationId xmlns:a16="http://schemas.microsoft.com/office/drawing/2014/main" id="{74F548DE-92C3-9B50-4277-C9EFDC6ED908}"/>
              </a:ext>
            </a:extLst>
          </p:cNvPr>
          <p:cNvSpPr>
            <a:spLocks noGrp="1"/>
          </p:cNvSpPr>
          <p:nvPr>
            <p:ph type="body" sz="quarter" idx="14"/>
          </p:nvPr>
        </p:nvSpPr>
        <p:spPr>
          <a:xfrm>
            <a:off x="4851144" y="430546"/>
            <a:ext cx="2386800" cy="362872"/>
          </a:xfrm>
          <a:prstGeom prst="roundRect">
            <a:avLst/>
          </a:prstGeom>
        </p:spPr>
        <p:txBody>
          <a:bodyPr/>
          <a:lstStyle>
            <a:lvl1pPr marL="0" indent="0" algn="ctr">
              <a:buNone/>
              <a:defRPr sz="1600" b="0" i="0">
                <a:latin typeface="Haffer Light" pitchFamily="2" charset="77"/>
                <a:cs typeface="Haffer Light" pitchFamily="2" charset="77"/>
              </a:defRPr>
            </a:lvl1pPr>
          </a:lstStyle>
          <a:p>
            <a:pPr algn="ctr"/>
            <a:r>
              <a:rPr lang="nb-NO"/>
              <a:t>PR</a:t>
            </a:r>
          </a:p>
        </p:txBody>
      </p:sp>
      <p:sp>
        <p:nvSpPr>
          <p:cNvPr id="44" name="Plassholder for tekst 52">
            <a:extLst>
              <a:ext uri="{FF2B5EF4-FFF2-40B4-BE49-F238E27FC236}">
                <a16:creationId xmlns:a16="http://schemas.microsoft.com/office/drawing/2014/main" id="{00086624-5EF4-744B-5787-A67226CC28CD}"/>
              </a:ext>
            </a:extLst>
          </p:cNvPr>
          <p:cNvSpPr>
            <a:spLocks noGrp="1"/>
          </p:cNvSpPr>
          <p:nvPr>
            <p:ph type="body" sz="quarter" idx="15"/>
          </p:nvPr>
        </p:nvSpPr>
        <p:spPr>
          <a:xfrm>
            <a:off x="1246946" y="4766516"/>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err="1"/>
              <a:t>Visibility</a:t>
            </a:r>
            <a:r>
              <a:rPr lang="nb-NO"/>
              <a:t> in </a:t>
            </a:r>
            <a:r>
              <a:rPr lang="nb-NO" err="1"/>
              <a:t>new</a:t>
            </a:r>
            <a:r>
              <a:rPr lang="nb-NO"/>
              <a:t> </a:t>
            </a:r>
            <a:r>
              <a:rPr lang="nb-NO" err="1"/>
              <a:t>channels</a:t>
            </a:r>
            <a:r>
              <a:rPr lang="nb-NO"/>
              <a:t>?</a:t>
            </a:r>
          </a:p>
        </p:txBody>
      </p:sp>
      <p:sp>
        <p:nvSpPr>
          <p:cNvPr id="45" name="Plassholder for tekst 53">
            <a:extLst>
              <a:ext uri="{FF2B5EF4-FFF2-40B4-BE49-F238E27FC236}">
                <a16:creationId xmlns:a16="http://schemas.microsoft.com/office/drawing/2014/main" id="{A7CDEA16-3E8F-21D0-E2C6-F3E27858C5CF}"/>
              </a:ext>
            </a:extLst>
          </p:cNvPr>
          <p:cNvSpPr>
            <a:spLocks noGrp="1"/>
          </p:cNvSpPr>
          <p:nvPr>
            <p:ph type="body" sz="quarter" idx="16"/>
          </p:nvPr>
        </p:nvSpPr>
        <p:spPr>
          <a:xfrm>
            <a:off x="8359931" y="4769714"/>
            <a:ext cx="2736265"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a:t>Go-to-</a:t>
            </a:r>
            <a:r>
              <a:rPr lang="nb-NO" err="1"/>
              <a:t>market</a:t>
            </a:r>
            <a:r>
              <a:rPr lang="nb-NO"/>
              <a:t> </a:t>
            </a:r>
            <a:r>
              <a:rPr lang="nb-NO" err="1"/>
              <a:t>strategy</a:t>
            </a:r>
            <a:r>
              <a:rPr lang="nb-NO"/>
              <a:t> for </a:t>
            </a:r>
            <a:r>
              <a:rPr lang="nb-NO" err="1"/>
              <a:t>chosen</a:t>
            </a:r>
            <a:r>
              <a:rPr lang="nb-NO"/>
              <a:t> </a:t>
            </a:r>
            <a:r>
              <a:rPr lang="nb-NO" err="1"/>
              <a:t>markets</a:t>
            </a:r>
            <a:r>
              <a:rPr lang="nb-NO"/>
              <a:t>/</a:t>
            </a:r>
            <a:r>
              <a:rPr lang="nb-NO" err="1"/>
              <a:t>industries</a:t>
            </a:r>
            <a:endParaRPr lang="nb-NO"/>
          </a:p>
        </p:txBody>
      </p:sp>
      <p:sp>
        <p:nvSpPr>
          <p:cNvPr id="46" name="Plassholder for tekst 54">
            <a:extLst>
              <a:ext uri="{FF2B5EF4-FFF2-40B4-BE49-F238E27FC236}">
                <a16:creationId xmlns:a16="http://schemas.microsoft.com/office/drawing/2014/main" id="{6E1489DF-1E2B-FB05-887B-0C567567AC58}"/>
              </a:ext>
            </a:extLst>
          </p:cNvPr>
          <p:cNvSpPr>
            <a:spLocks noGrp="1"/>
          </p:cNvSpPr>
          <p:nvPr>
            <p:ph type="body" sz="quarter" idx="17"/>
          </p:nvPr>
        </p:nvSpPr>
        <p:spPr>
          <a:xfrm>
            <a:off x="8289307" y="1360863"/>
            <a:ext cx="2386800" cy="756875"/>
          </a:xfrm>
          <a:prstGeom prst="roundRect">
            <a:avLst/>
          </a:prstGeom>
        </p:spPr>
        <p:txBody>
          <a:bodyPr/>
          <a:lstStyle>
            <a:lvl1pPr marL="0" indent="0">
              <a:buNone/>
              <a:defRPr sz="1600" b="0" i="0">
                <a:latin typeface="Haffer Light" pitchFamily="2" charset="77"/>
                <a:cs typeface="Haffer Light" pitchFamily="2" charset="77"/>
              </a:defRPr>
            </a:lvl1pPr>
          </a:lstStyle>
          <a:p>
            <a:r>
              <a:rPr lang="nb-NO" err="1"/>
              <a:t>Inbound</a:t>
            </a:r>
            <a:r>
              <a:rPr lang="nb-NO"/>
              <a:t> </a:t>
            </a:r>
            <a:r>
              <a:rPr lang="nb-NO" err="1"/>
              <a:t>marketing</a:t>
            </a:r>
            <a:r>
              <a:rPr lang="nb-NO"/>
              <a:t> </a:t>
            </a:r>
            <a:r>
              <a:rPr lang="nb-NO" err="1"/>
              <a:t>strategy</a:t>
            </a:r>
            <a:r>
              <a:rPr lang="nb-NO"/>
              <a:t> &amp; </a:t>
            </a:r>
            <a:r>
              <a:rPr lang="nb-NO" err="1"/>
              <a:t>campaign</a:t>
            </a:r>
            <a:r>
              <a:rPr lang="nb-NO"/>
              <a:t> planning</a:t>
            </a:r>
          </a:p>
        </p:txBody>
      </p:sp>
      <p:sp>
        <p:nvSpPr>
          <p:cNvPr id="47" name="Plassholder for tekst 55">
            <a:extLst>
              <a:ext uri="{FF2B5EF4-FFF2-40B4-BE49-F238E27FC236}">
                <a16:creationId xmlns:a16="http://schemas.microsoft.com/office/drawing/2014/main" id="{5FFC9AC6-C609-D742-F52E-7AED56BA0388}"/>
              </a:ext>
            </a:extLst>
          </p:cNvPr>
          <p:cNvSpPr>
            <a:spLocks noGrp="1"/>
          </p:cNvSpPr>
          <p:nvPr>
            <p:ph type="body" sz="quarter" idx="18"/>
          </p:nvPr>
        </p:nvSpPr>
        <p:spPr>
          <a:xfrm>
            <a:off x="749597" y="3090541"/>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err="1"/>
              <a:t>Webinars</a:t>
            </a:r>
            <a:r>
              <a:rPr lang="nb-NO"/>
              <a:t> to </a:t>
            </a:r>
            <a:r>
              <a:rPr lang="nb-NO" err="1"/>
              <a:t>educate</a:t>
            </a:r>
            <a:r>
              <a:rPr lang="nb-NO"/>
              <a:t> </a:t>
            </a:r>
            <a:r>
              <a:rPr lang="nb-NO" err="1"/>
              <a:t>the</a:t>
            </a:r>
            <a:r>
              <a:rPr lang="nb-NO"/>
              <a:t> </a:t>
            </a:r>
            <a:r>
              <a:rPr lang="nb-NO" err="1"/>
              <a:t>industry</a:t>
            </a:r>
            <a:endParaRPr lang="nb-NO"/>
          </a:p>
        </p:txBody>
      </p:sp>
      <p:sp>
        <p:nvSpPr>
          <p:cNvPr id="49" name="Plassholder for tekst 56">
            <a:extLst>
              <a:ext uri="{FF2B5EF4-FFF2-40B4-BE49-F238E27FC236}">
                <a16:creationId xmlns:a16="http://schemas.microsoft.com/office/drawing/2014/main" id="{945A3DA5-DA47-FF4C-0F8B-1CD159D624A5}"/>
              </a:ext>
            </a:extLst>
          </p:cNvPr>
          <p:cNvSpPr>
            <a:spLocks noGrp="1"/>
          </p:cNvSpPr>
          <p:nvPr>
            <p:ph type="body" sz="quarter" idx="32"/>
          </p:nvPr>
        </p:nvSpPr>
        <p:spPr>
          <a:xfrm>
            <a:off x="3820051" y="6175277"/>
            <a:ext cx="4653823" cy="756875"/>
          </a:xfrm>
          <a:prstGeom prst="roundRect">
            <a:avLst/>
          </a:prstGeom>
        </p:spPr>
        <p:txBody>
          <a:bodyPr/>
          <a:lstStyle>
            <a:lvl1pPr marL="0" indent="0" algn="ctr">
              <a:buFontTx/>
              <a:buNone/>
              <a:defRPr sz="1600" b="0" i="0">
                <a:latin typeface="Haffer Light" pitchFamily="2" charset="77"/>
                <a:cs typeface="Haffer Light" pitchFamily="2" charset="77"/>
              </a:defRPr>
            </a:lvl1pPr>
          </a:lstStyle>
          <a:p>
            <a:r>
              <a:rPr lang="nb-NO"/>
              <a:t>Market </a:t>
            </a:r>
            <a:r>
              <a:rPr lang="nb-NO" err="1"/>
              <a:t>research</a:t>
            </a:r>
            <a:r>
              <a:rPr lang="nb-NO"/>
              <a:t> – </a:t>
            </a:r>
            <a:r>
              <a:rPr lang="nb-NO" err="1"/>
              <a:t>which</a:t>
            </a:r>
            <a:r>
              <a:rPr lang="nb-NO"/>
              <a:t> </a:t>
            </a:r>
            <a:r>
              <a:rPr lang="nb-NO" err="1"/>
              <a:t>markets</a:t>
            </a:r>
            <a:r>
              <a:rPr lang="nb-NO"/>
              <a:t> to </a:t>
            </a:r>
            <a:r>
              <a:rPr lang="nb-NO" err="1"/>
              <a:t>prioritize</a:t>
            </a:r>
            <a:endParaRPr lang="nb-NO"/>
          </a:p>
        </p:txBody>
      </p:sp>
      <p:sp>
        <p:nvSpPr>
          <p:cNvPr id="51" name="Plassholder for tekst 57">
            <a:extLst>
              <a:ext uri="{FF2B5EF4-FFF2-40B4-BE49-F238E27FC236}">
                <a16:creationId xmlns:a16="http://schemas.microsoft.com/office/drawing/2014/main" id="{2C0BCCB4-BD88-1773-B464-5AC6B6385E96}"/>
              </a:ext>
            </a:extLst>
          </p:cNvPr>
          <p:cNvSpPr>
            <a:spLocks noGrp="1"/>
          </p:cNvSpPr>
          <p:nvPr>
            <p:ph type="body" sz="quarter" idx="33"/>
          </p:nvPr>
        </p:nvSpPr>
        <p:spPr>
          <a:xfrm>
            <a:off x="1433251" y="1360863"/>
            <a:ext cx="2386800" cy="756875"/>
          </a:xfrm>
          <a:prstGeom prst="roundRect">
            <a:avLst/>
          </a:prstGeom>
        </p:spPr>
        <p:txBody>
          <a:bodyPr/>
          <a:lstStyle>
            <a:lvl1pPr marL="0" indent="0" algn="r">
              <a:buNone/>
              <a:defRPr sz="1600" b="0" i="0">
                <a:latin typeface="Haffer Light" pitchFamily="2" charset="77"/>
                <a:cs typeface="Haffer Light" pitchFamily="2" charset="77"/>
              </a:defRPr>
            </a:lvl1pPr>
          </a:lstStyle>
          <a:p>
            <a:r>
              <a:rPr lang="nb-NO"/>
              <a:t>Professional </a:t>
            </a:r>
            <a:r>
              <a:rPr lang="nb-NO" err="1"/>
              <a:t>visual</a:t>
            </a:r>
            <a:r>
              <a:rPr lang="nb-NO"/>
              <a:t> brand </a:t>
            </a:r>
            <a:r>
              <a:rPr lang="nb-NO" err="1"/>
              <a:t>identity</a:t>
            </a:r>
            <a:endParaRPr lang="nb-NO"/>
          </a:p>
        </p:txBody>
      </p:sp>
      <p:pic>
        <p:nvPicPr>
          <p:cNvPr id="2" name="Grafikk 1">
            <a:extLst>
              <a:ext uri="{FF2B5EF4-FFF2-40B4-BE49-F238E27FC236}">
                <a16:creationId xmlns:a16="http://schemas.microsoft.com/office/drawing/2014/main" id="{BF79DC8A-D9A6-EFAD-A275-7ECFAAFB36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Tree>
    <p:extLst>
      <p:ext uri="{BB962C8B-B14F-4D97-AF65-F5344CB8AC3E}">
        <p14:creationId xmlns:p14="http://schemas.microsoft.com/office/powerpoint/2010/main" val="410145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xEl>
                                              <p:pRg st="0" end="0"/>
                                            </p:txEl>
                                          </p:spTgt>
                                        </p:tgtEl>
                                        <p:attrNameLst>
                                          <p:attrName>style.visibility</p:attrName>
                                        </p:attrNameLst>
                                      </p:cBhvr>
                                      <p:to>
                                        <p:strVal val="visible"/>
                                      </p:to>
                                    </p:set>
                                    <p:animEffect transition="in" filter="fade">
                                      <p:cBhvr>
                                        <p:cTn id="19" dur="500"/>
                                        <p:tgtEl>
                                          <p:spTgt spid="4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fade">
                                      <p:cBhvr>
                                        <p:cTn id="23" dur="500"/>
                                        <p:tgtEl>
                                          <p:spTgt spid="4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fade">
                                      <p:cBhvr>
                                        <p:cTn id="27" dur="500"/>
                                        <p:tgtEl>
                                          <p:spTgt spid="44">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animEffect transition="in" filter="fade">
                                      <p:cBhvr>
                                        <p:cTn id="31" dur="500"/>
                                        <p:tgtEl>
                                          <p:spTgt spid="47">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fade">
                                      <p:cBhvr>
                                        <p:cTn id="35"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x Table/diagram + title">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3" name="Plassholder for innhold 6">
            <a:extLst>
              <a:ext uri="{FF2B5EF4-FFF2-40B4-BE49-F238E27FC236}">
                <a16:creationId xmlns:a16="http://schemas.microsoft.com/office/drawing/2014/main" id="{B5DB6CE8-CE26-AC39-40C8-BA6D212FA7BA}"/>
              </a:ext>
            </a:extLst>
          </p:cNvPr>
          <p:cNvSpPr>
            <a:spLocks noGrp="1"/>
          </p:cNvSpPr>
          <p:nvPr>
            <p:ph sz="quarter" idx="13" hasCustomPrompt="1"/>
          </p:nvPr>
        </p:nvSpPr>
        <p:spPr>
          <a:xfrm>
            <a:off x="960438" y="2178424"/>
            <a:ext cx="4862293" cy="4096733"/>
          </a:xfrm>
          <a:prstGeom prst="rect">
            <a:avLst/>
          </a:prstGeom>
        </p:spPr>
        <p:txBody>
          <a:bodyPr/>
          <a:lstStyle>
            <a:lvl1pPr marL="0" indent="0">
              <a:buNone/>
              <a:defRPr/>
            </a:lvl1pPr>
          </a:lstStyle>
          <a:p>
            <a:pPr lvl="0"/>
            <a:r>
              <a:rPr lang="nb-NO" err="1"/>
              <a:t>Table</a:t>
            </a:r>
            <a:r>
              <a:rPr lang="nb-NO"/>
              <a:t>/diagram slide</a:t>
            </a:r>
          </a:p>
        </p:txBody>
      </p:sp>
      <p:sp>
        <p:nvSpPr>
          <p:cNvPr id="2" name="Plassholder for innhold 6">
            <a:extLst>
              <a:ext uri="{FF2B5EF4-FFF2-40B4-BE49-F238E27FC236}">
                <a16:creationId xmlns:a16="http://schemas.microsoft.com/office/drawing/2014/main" id="{3BB056B2-AB73-2C0D-D171-57B0E19CDD0F}"/>
              </a:ext>
            </a:extLst>
          </p:cNvPr>
          <p:cNvSpPr>
            <a:spLocks noGrp="1"/>
          </p:cNvSpPr>
          <p:nvPr>
            <p:ph sz="quarter" idx="14" hasCustomPrompt="1"/>
          </p:nvPr>
        </p:nvSpPr>
        <p:spPr>
          <a:xfrm>
            <a:off x="6369270" y="2178424"/>
            <a:ext cx="4845270" cy="4096733"/>
          </a:xfrm>
          <a:prstGeom prst="rect">
            <a:avLst/>
          </a:prstGeom>
        </p:spPr>
        <p:txBody>
          <a:bodyPr/>
          <a:lstStyle>
            <a:lvl1pPr marL="0" indent="0">
              <a:buNone/>
              <a:defRPr/>
            </a:lvl1pPr>
          </a:lstStyle>
          <a:p>
            <a:pPr lvl="0"/>
            <a:r>
              <a:rPr lang="nb-NO" err="1"/>
              <a:t>Table</a:t>
            </a:r>
            <a:r>
              <a:rPr lang="nb-NO"/>
              <a:t>/diagram slide</a:t>
            </a:r>
          </a:p>
        </p:txBody>
      </p:sp>
      <p:sp>
        <p:nvSpPr>
          <p:cNvPr id="3" name="Rektangel 2">
            <a:extLst>
              <a:ext uri="{FF2B5EF4-FFF2-40B4-BE49-F238E27FC236}">
                <a16:creationId xmlns:a16="http://schemas.microsoft.com/office/drawing/2014/main" id="{2F41C353-6034-3559-0B94-6253E70A09CB}"/>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Tree>
    <p:extLst>
      <p:ext uri="{BB962C8B-B14F-4D97-AF65-F5344CB8AC3E}">
        <p14:creationId xmlns:p14="http://schemas.microsoft.com/office/powerpoint/2010/main" val="162525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diagram + title">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A205F0AC-5E31-6696-9192-E9130F874036}"/>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6372" t="16273" r="16444" b="16220"/>
          <a:stretch/>
        </p:blipFill>
        <p:spPr>
          <a:xfrm>
            <a:off x="11540050" y="224363"/>
            <a:ext cx="410399" cy="412365"/>
          </a:xfrm>
          <a:prstGeom prst="rect">
            <a:avLst/>
          </a:prstGeom>
          <a:effectLst>
            <a:outerShdw dist="4923" sx="1000" sy="1000" algn="ctr" rotWithShape="0">
              <a:srgbClr val="000000"/>
            </a:outerShdw>
          </a:effectLst>
        </p:spPr>
      </p:pic>
      <p:sp>
        <p:nvSpPr>
          <p:cNvPr id="11" name="Plassholder for tekst 19">
            <a:extLst>
              <a:ext uri="{FF2B5EF4-FFF2-40B4-BE49-F238E27FC236}">
                <a16:creationId xmlns:a16="http://schemas.microsoft.com/office/drawing/2014/main" id="{3DCD474A-F6AB-8DF7-3417-FDBA268C5994}"/>
              </a:ext>
            </a:extLst>
          </p:cNvPr>
          <p:cNvSpPr>
            <a:spLocks noGrp="1"/>
          </p:cNvSpPr>
          <p:nvPr>
            <p:ph type="body" sz="quarter" idx="11" hasCustomPrompt="1"/>
          </p:nvPr>
        </p:nvSpPr>
        <p:spPr>
          <a:xfrm>
            <a:off x="959979" y="498764"/>
            <a:ext cx="61642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2" name="Plassholder for tekst 19">
            <a:extLst>
              <a:ext uri="{FF2B5EF4-FFF2-40B4-BE49-F238E27FC236}">
                <a16:creationId xmlns:a16="http://schemas.microsoft.com/office/drawing/2014/main" id="{9538B1FA-F58E-977F-DAB2-639D00579FE0}"/>
              </a:ext>
            </a:extLst>
          </p:cNvPr>
          <p:cNvSpPr>
            <a:spLocks noGrp="1"/>
          </p:cNvSpPr>
          <p:nvPr>
            <p:ph type="body" sz="quarter" idx="12" hasCustomPrompt="1"/>
          </p:nvPr>
        </p:nvSpPr>
        <p:spPr>
          <a:xfrm>
            <a:off x="959978" y="172880"/>
            <a:ext cx="6164263" cy="204720"/>
          </a:xfrm>
          <a:prstGeom prst="rect">
            <a:avLst/>
          </a:prstGeom>
        </p:spPr>
        <p:txBody>
          <a:bodyPr anchor="b"/>
          <a:lstStyle>
            <a:lvl1pPr marL="0" indent="0">
              <a:buNone/>
              <a:defRPr sz="1000">
                <a:solidFill>
                  <a:srgbClr val="022E33"/>
                </a:solidFill>
                <a:latin typeface="Haffer" pitchFamily="2" charset="77"/>
                <a:cs typeface="Haffer" pitchFamily="2" charset="77"/>
              </a:defRPr>
            </a:lvl1pPr>
          </a:lstStyle>
          <a:p>
            <a:pPr lvl="0"/>
            <a:r>
              <a:rPr lang="nb-NO"/>
              <a:t>CHAPTER HEADING</a:t>
            </a:r>
          </a:p>
        </p:txBody>
      </p:sp>
      <p:sp>
        <p:nvSpPr>
          <p:cNvPr id="13" name="Plassholder for innhold 6">
            <a:extLst>
              <a:ext uri="{FF2B5EF4-FFF2-40B4-BE49-F238E27FC236}">
                <a16:creationId xmlns:a16="http://schemas.microsoft.com/office/drawing/2014/main" id="{B5DB6CE8-CE26-AC39-40C8-BA6D212FA7BA}"/>
              </a:ext>
            </a:extLst>
          </p:cNvPr>
          <p:cNvSpPr>
            <a:spLocks noGrp="1"/>
          </p:cNvSpPr>
          <p:nvPr>
            <p:ph sz="quarter" idx="13" hasCustomPrompt="1"/>
          </p:nvPr>
        </p:nvSpPr>
        <p:spPr>
          <a:xfrm>
            <a:off x="960438" y="2178424"/>
            <a:ext cx="10174287" cy="4096733"/>
          </a:xfrm>
          <a:prstGeom prst="rect">
            <a:avLst/>
          </a:prstGeom>
        </p:spPr>
        <p:txBody>
          <a:bodyPr/>
          <a:lstStyle>
            <a:lvl1pPr marL="0" indent="0">
              <a:buNone/>
              <a:defRPr/>
            </a:lvl1pPr>
          </a:lstStyle>
          <a:p>
            <a:pPr lvl="0"/>
            <a:r>
              <a:rPr lang="nb-NO" err="1"/>
              <a:t>Table</a:t>
            </a:r>
            <a:r>
              <a:rPr lang="nb-NO"/>
              <a:t>/diagram slide</a:t>
            </a:r>
          </a:p>
        </p:txBody>
      </p:sp>
      <p:sp>
        <p:nvSpPr>
          <p:cNvPr id="14" name="Rektangel 13">
            <a:extLst>
              <a:ext uri="{FF2B5EF4-FFF2-40B4-BE49-F238E27FC236}">
                <a16:creationId xmlns:a16="http://schemas.microsoft.com/office/drawing/2014/main" id="{4519D7DE-64DE-7863-82A9-41AA165BC79E}"/>
              </a:ext>
            </a:extLst>
          </p:cNvPr>
          <p:cNvSpPr/>
          <p:nvPr userDrawn="1"/>
        </p:nvSpPr>
        <p:spPr>
          <a:xfrm>
            <a:off x="0" y="0"/>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Tree>
    <p:extLst>
      <p:ext uri="{BB962C8B-B14F-4D97-AF65-F5344CB8AC3E}">
        <p14:creationId xmlns:p14="http://schemas.microsoft.com/office/powerpoint/2010/main" val="40848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Bullets/Bodytext-Dark mo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905B97D-755E-6240-4621-8D2305812C27}"/>
              </a:ext>
            </a:extLst>
          </p:cNvPr>
          <p:cNvSpPr/>
          <p:nvPr userDrawn="1"/>
        </p:nvSpPr>
        <p:spPr>
          <a:xfrm rot="5400000">
            <a:off x="2750536" y="-2637182"/>
            <a:ext cx="6917635" cy="12191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10" name="Grafikk 9">
            <a:extLst>
              <a:ext uri="{FF2B5EF4-FFF2-40B4-BE49-F238E27FC236}">
                <a16:creationId xmlns:a16="http://schemas.microsoft.com/office/drawing/2014/main" id="{DA177B15-787D-1BB6-535E-1B8AEE7F18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
        <p:nvSpPr>
          <p:cNvPr id="13" name="Plassholder for tekst 5">
            <a:extLst>
              <a:ext uri="{FF2B5EF4-FFF2-40B4-BE49-F238E27FC236}">
                <a16:creationId xmlns:a16="http://schemas.microsoft.com/office/drawing/2014/main" id="{07D3CFA2-1D04-8FEE-6767-EA2B9CF24C6C}"/>
              </a:ext>
            </a:extLst>
          </p:cNvPr>
          <p:cNvSpPr>
            <a:spLocks noGrp="1"/>
          </p:cNvSpPr>
          <p:nvPr>
            <p:ph type="body" sz="quarter" idx="16" hasCustomPrompt="1"/>
          </p:nvPr>
        </p:nvSpPr>
        <p:spPr>
          <a:xfrm>
            <a:off x="959978" y="2072789"/>
            <a:ext cx="10125074"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6" name="Bilde 15">
            <a:extLst>
              <a:ext uri="{FF2B5EF4-FFF2-40B4-BE49-F238E27FC236}">
                <a16:creationId xmlns:a16="http://schemas.microsoft.com/office/drawing/2014/main" id="{0EA9409F-7D93-8254-9BE0-55EF66824365}"/>
              </a:ext>
            </a:extLst>
          </p:cNvPr>
          <p:cNvPicPr>
            <a:picLocks noChangeAspect="1"/>
          </p:cNvPicPr>
          <p:nvPr userDrawn="1"/>
        </p:nvPicPr>
        <p:blipFill>
          <a:blip r:embed="rId4"/>
          <a:stretch>
            <a:fillRect/>
          </a:stretch>
        </p:blipFill>
        <p:spPr>
          <a:xfrm>
            <a:off x="5962650" y="3359150"/>
            <a:ext cx="266700" cy="139700"/>
          </a:xfrm>
          <a:prstGeom prst="rect">
            <a:avLst/>
          </a:prstGeom>
        </p:spPr>
      </p:pic>
    </p:spTree>
    <p:extLst>
      <p:ext uri="{BB962C8B-B14F-4D97-AF65-F5344CB8AC3E}">
        <p14:creationId xmlns:p14="http://schemas.microsoft.com/office/powerpoint/2010/main" val="5977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Bullet+Imagebubble-Dark mode">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3CACE40-95CF-2DF2-7DC6-928577C6DF71}"/>
              </a:ext>
            </a:extLst>
          </p:cNvPr>
          <p:cNvSpPr/>
          <p:nvPr userDrawn="1"/>
        </p:nvSpPr>
        <p:spPr>
          <a:xfrm rot="5400000">
            <a:off x="2750536" y="-2637182"/>
            <a:ext cx="6917635" cy="12191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19">
            <a:extLst>
              <a:ext uri="{FF2B5EF4-FFF2-40B4-BE49-F238E27FC236}">
                <a16:creationId xmlns:a16="http://schemas.microsoft.com/office/drawing/2014/main" id="{72C5993D-DB0E-DF91-3094-2988C6BD8BE8}"/>
              </a:ext>
            </a:extLst>
          </p:cNvPr>
          <p:cNvSpPr>
            <a:spLocks noGrp="1"/>
          </p:cNvSpPr>
          <p:nvPr>
            <p:ph type="body" sz="quarter" idx="10" hasCustomPrompt="1"/>
          </p:nvPr>
        </p:nvSpPr>
        <p:spPr>
          <a:xfrm>
            <a:off x="959978" y="498764"/>
            <a:ext cx="5917441"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2403DC52-F8D5-2D0B-F4FA-A3753032009F}"/>
              </a:ext>
            </a:extLst>
          </p:cNvPr>
          <p:cNvSpPr>
            <a:spLocks noGrp="1"/>
          </p:cNvSpPr>
          <p:nvPr>
            <p:ph type="body" sz="quarter" idx="11" hasCustomPrompt="1"/>
          </p:nvPr>
        </p:nvSpPr>
        <p:spPr>
          <a:xfrm>
            <a:off x="959978" y="120911"/>
            <a:ext cx="8471189" cy="256689"/>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8" name="Plassholder for tekst 5">
            <a:extLst>
              <a:ext uri="{FF2B5EF4-FFF2-40B4-BE49-F238E27FC236}">
                <a16:creationId xmlns:a16="http://schemas.microsoft.com/office/drawing/2014/main" id="{FE759D3D-8E7D-B5CC-3F1D-E66FAB0D800B}"/>
              </a:ext>
            </a:extLst>
          </p:cNvPr>
          <p:cNvSpPr>
            <a:spLocks noGrp="1"/>
          </p:cNvSpPr>
          <p:nvPr>
            <p:ph type="body" sz="quarter" idx="16" hasCustomPrompt="1"/>
          </p:nvPr>
        </p:nvSpPr>
        <p:spPr>
          <a:xfrm>
            <a:off x="959978" y="2072789"/>
            <a:ext cx="5804087"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21212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left - Title + bullets-Dark mo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9190B63-43F0-F825-3D12-6941DAA1B7C3}"/>
              </a:ext>
            </a:extLst>
          </p:cNvPr>
          <p:cNvSpPr/>
          <p:nvPr userDrawn="1"/>
        </p:nvSpPr>
        <p:spPr>
          <a:xfrm rot="5400000">
            <a:off x="2723675" y="-2723676"/>
            <a:ext cx="6858000" cy="12305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5633578" y="172880"/>
            <a:ext cx="5219041" cy="204720"/>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pic>
        <p:nvPicPr>
          <p:cNvPr id="6" name="Grafikk 5">
            <a:extLst>
              <a:ext uri="{FF2B5EF4-FFF2-40B4-BE49-F238E27FC236}">
                <a16:creationId xmlns:a16="http://schemas.microsoft.com/office/drawing/2014/main" id="{79F21192-5A24-4610-CD76-2E379F4194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
        <p:nvSpPr>
          <p:cNvPr id="10" name="Plassholder for tekst 5">
            <a:extLst>
              <a:ext uri="{FF2B5EF4-FFF2-40B4-BE49-F238E27FC236}">
                <a16:creationId xmlns:a16="http://schemas.microsoft.com/office/drawing/2014/main" id="{68CF1AE7-40AF-57C6-6FCC-2FEB225A5B6C}"/>
              </a:ext>
            </a:extLst>
          </p:cNvPr>
          <p:cNvSpPr>
            <a:spLocks noGrp="1"/>
          </p:cNvSpPr>
          <p:nvPr>
            <p:ph type="body" sz="quarter" idx="16" hasCustomPrompt="1"/>
          </p:nvPr>
        </p:nvSpPr>
        <p:spPr>
          <a:xfrm>
            <a:off x="5633579" y="2072789"/>
            <a:ext cx="5694362"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53072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mage right - Title + bullets-Dark mo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592168C-AF0F-98EC-C843-954A0F851959}"/>
              </a:ext>
            </a:extLst>
          </p:cNvPr>
          <p:cNvSpPr/>
          <p:nvPr userDrawn="1"/>
        </p:nvSpPr>
        <p:spPr>
          <a:xfrm rot="5400000">
            <a:off x="2723678" y="-2610323"/>
            <a:ext cx="6858000" cy="12078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0" i="0">
              <a:latin typeface="Haffer Light" pitchFamily="2" charset="77"/>
              <a:cs typeface="Haffer Light" pitchFamily="2" charset="77"/>
            </a:endParaRPr>
          </a:p>
        </p:txBody>
      </p:sp>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5" name="Plassholder for tekst 19">
            <a:extLst>
              <a:ext uri="{FF2B5EF4-FFF2-40B4-BE49-F238E27FC236}">
                <a16:creationId xmlns:a16="http://schemas.microsoft.com/office/drawing/2014/main" id="{E110AF10-A740-D391-6E3A-03873B21F4E2}"/>
              </a:ext>
            </a:extLst>
          </p:cNvPr>
          <p:cNvSpPr>
            <a:spLocks noGrp="1"/>
          </p:cNvSpPr>
          <p:nvPr>
            <p:ph type="body" sz="quarter" idx="11" hasCustomPrompt="1"/>
          </p:nvPr>
        </p:nvSpPr>
        <p:spPr>
          <a:xfrm>
            <a:off x="959978" y="172880"/>
            <a:ext cx="5219041" cy="204720"/>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4B39E79F-76D5-BCC0-8ED6-4081CC1B9413}"/>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1264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Payoff + Image 1">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51647FE-9249-753F-47CB-1DD60FDB53A7}"/>
              </a:ext>
            </a:extLst>
          </p:cNvPr>
          <p:cNvSpPr/>
          <p:nvPr userDrawn="1"/>
        </p:nvSpPr>
        <p:spPr>
          <a:xfrm rot="5400000">
            <a:off x="2637182" y="-2637182"/>
            <a:ext cx="6917635" cy="12191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Logo, company name&#10;&#10;Description automatically generated">
            <a:extLst>
              <a:ext uri="{FF2B5EF4-FFF2-40B4-BE49-F238E27FC236}">
                <a16:creationId xmlns:a16="http://schemas.microsoft.com/office/drawing/2014/main" id="{8CFE75F9-ED81-9724-62A7-5B37DCBACD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t="31869" r="12500" b="32409"/>
          <a:stretch/>
        </p:blipFill>
        <p:spPr>
          <a:xfrm>
            <a:off x="740826" y="6050436"/>
            <a:ext cx="1583603" cy="286753"/>
          </a:xfrm>
          <a:prstGeom prst="rect">
            <a:avLst/>
          </a:prstGeom>
        </p:spPr>
      </p:pic>
      <p:sp>
        <p:nvSpPr>
          <p:cNvPr id="16" name="Plassholder for bilde 15">
            <a:extLst>
              <a:ext uri="{FF2B5EF4-FFF2-40B4-BE49-F238E27FC236}">
                <a16:creationId xmlns:a16="http://schemas.microsoft.com/office/drawing/2014/main" id="{3C935765-D12A-4E84-DC8D-8A6D5D4EE1B6}"/>
              </a:ext>
            </a:extLst>
          </p:cNvPr>
          <p:cNvSpPr>
            <a:spLocks noGrp="1"/>
          </p:cNvSpPr>
          <p:nvPr userDrawn="1">
            <p:ph type="pic" sz="quarter" idx="10"/>
          </p:nvPr>
        </p:nvSpPr>
        <p:spPr>
          <a:xfrm>
            <a:off x="3997237" y="-330447"/>
            <a:ext cx="9867570" cy="8707146"/>
          </a:xfrm>
          <a:custGeom>
            <a:avLst/>
            <a:gdLst>
              <a:gd name="connsiteX0" fmla="*/ 5747807 w 9867570"/>
              <a:gd name="connsiteY0" fmla="*/ 6030950 h 8707146"/>
              <a:gd name="connsiteX1" fmla="*/ 7077012 w 9867570"/>
              <a:gd name="connsiteY1" fmla="*/ 7369048 h 8707146"/>
              <a:gd name="connsiteX2" fmla="*/ 5747807 w 9867570"/>
              <a:gd name="connsiteY2" fmla="*/ 8707146 h 8707146"/>
              <a:gd name="connsiteX3" fmla="*/ 4418602 w 9867570"/>
              <a:gd name="connsiteY3" fmla="*/ 7369048 h 8707146"/>
              <a:gd name="connsiteX4" fmla="*/ 5747807 w 9867570"/>
              <a:gd name="connsiteY4" fmla="*/ 6030950 h 8707146"/>
              <a:gd name="connsiteX5" fmla="*/ 2191999 w 9867570"/>
              <a:gd name="connsiteY5" fmla="*/ 3956659 h 8707146"/>
              <a:gd name="connsiteX6" fmla="*/ 4383998 w 9867570"/>
              <a:gd name="connsiteY6" fmla="*/ 6163324 h 8707146"/>
              <a:gd name="connsiteX7" fmla="*/ 2191999 w 9867570"/>
              <a:gd name="connsiteY7" fmla="*/ 8369989 h 8707146"/>
              <a:gd name="connsiteX8" fmla="*/ 0 w 9867570"/>
              <a:gd name="connsiteY8" fmla="*/ 6163324 h 8707146"/>
              <a:gd name="connsiteX9" fmla="*/ 2191999 w 9867570"/>
              <a:gd name="connsiteY9" fmla="*/ 3956659 h 8707146"/>
              <a:gd name="connsiteX10" fmla="*/ 3260259 w 9867570"/>
              <a:gd name="connsiteY10" fmla="*/ 2836232 h 8707146"/>
              <a:gd name="connsiteX11" fmla="*/ 3879694 w 9867570"/>
              <a:gd name="connsiteY11" fmla="*/ 3459811 h 8707146"/>
              <a:gd name="connsiteX12" fmla="*/ 3260259 w 9867570"/>
              <a:gd name="connsiteY12" fmla="*/ 4083391 h 8707146"/>
              <a:gd name="connsiteX13" fmla="*/ 2640824 w 9867570"/>
              <a:gd name="connsiteY13" fmla="*/ 3459811 h 8707146"/>
              <a:gd name="connsiteX14" fmla="*/ 3260259 w 9867570"/>
              <a:gd name="connsiteY14" fmla="*/ 2836232 h 8707146"/>
              <a:gd name="connsiteX15" fmla="*/ 6946950 w 9867570"/>
              <a:gd name="connsiteY15" fmla="*/ 0 h 8707146"/>
              <a:gd name="connsiteX16" fmla="*/ 9867570 w 9867570"/>
              <a:gd name="connsiteY16" fmla="*/ 2940160 h 8707146"/>
              <a:gd name="connsiteX17" fmla="*/ 6946950 w 9867570"/>
              <a:gd name="connsiteY17" fmla="*/ 5880320 h 8707146"/>
              <a:gd name="connsiteX18" fmla="*/ 4026330 w 9867570"/>
              <a:gd name="connsiteY18" fmla="*/ 2940160 h 8707146"/>
              <a:gd name="connsiteX19" fmla="*/ 6946950 w 9867570"/>
              <a:gd name="connsiteY19" fmla="*/ 0 h 87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67570" h="8707146">
                <a:moveTo>
                  <a:pt x="5747807" y="6030950"/>
                </a:moveTo>
                <a:cubicBezTo>
                  <a:pt x="6481907" y="6030950"/>
                  <a:pt x="7077012" y="6630037"/>
                  <a:pt x="7077012" y="7369048"/>
                </a:cubicBezTo>
                <a:cubicBezTo>
                  <a:pt x="7077012" y="8108059"/>
                  <a:pt x="6481907" y="8707146"/>
                  <a:pt x="5747807" y="8707146"/>
                </a:cubicBezTo>
                <a:cubicBezTo>
                  <a:pt x="5013707" y="8707146"/>
                  <a:pt x="4418602" y="8108059"/>
                  <a:pt x="4418602" y="7369048"/>
                </a:cubicBezTo>
                <a:cubicBezTo>
                  <a:pt x="4418602" y="6630037"/>
                  <a:pt x="5013707" y="6030950"/>
                  <a:pt x="5747807" y="6030950"/>
                </a:cubicBezTo>
                <a:close/>
                <a:moveTo>
                  <a:pt x="2191999" y="3956659"/>
                </a:moveTo>
                <a:cubicBezTo>
                  <a:pt x="3402607" y="3956659"/>
                  <a:pt x="4383998" y="4944617"/>
                  <a:pt x="4383998" y="6163324"/>
                </a:cubicBezTo>
                <a:cubicBezTo>
                  <a:pt x="4383998" y="7382031"/>
                  <a:pt x="3402607" y="8369989"/>
                  <a:pt x="2191999" y="8369989"/>
                </a:cubicBezTo>
                <a:cubicBezTo>
                  <a:pt x="981391" y="8369989"/>
                  <a:pt x="0" y="7382031"/>
                  <a:pt x="0" y="6163324"/>
                </a:cubicBezTo>
                <a:cubicBezTo>
                  <a:pt x="0" y="4944617"/>
                  <a:pt x="981391" y="3956659"/>
                  <a:pt x="2191999" y="3956659"/>
                </a:cubicBezTo>
                <a:close/>
                <a:moveTo>
                  <a:pt x="3260259" y="2836232"/>
                </a:moveTo>
                <a:cubicBezTo>
                  <a:pt x="3602364" y="2836232"/>
                  <a:pt x="3879694" y="3115417"/>
                  <a:pt x="3879694" y="3459811"/>
                </a:cubicBezTo>
                <a:cubicBezTo>
                  <a:pt x="3879694" y="3804206"/>
                  <a:pt x="3602364" y="4083391"/>
                  <a:pt x="3260259" y="4083391"/>
                </a:cubicBezTo>
                <a:cubicBezTo>
                  <a:pt x="2918154" y="4083391"/>
                  <a:pt x="2640824" y="3804206"/>
                  <a:pt x="2640824" y="3459811"/>
                </a:cubicBezTo>
                <a:cubicBezTo>
                  <a:pt x="2640824" y="3115417"/>
                  <a:pt x="2918154" y="2836232"/>
                  <a:pt x="3260259" y="2836232"/>
                </a:cubicBezTo>
                <a:close/>
                <a:moveTo>
                  <a:pt x="6946950" y="0"/>
                </a:moveTo>
                <a:cubicBezTo>
                  <a:pt x="8559964" y="0"/>
                  <a:pt x="9867570" y="1316354"/>
                  <a:pt x="9867570" y="2940160"/>
                </a:cubicBezTo>
                <a:cubicBezTo>
                  <a:pt x="9867570" y="4563966"/>
                  <a:pt x="8559964" y="5880320"/>
                  <a:pt x="6946950" y="5880320"/>
                </a:cubicBezTo>
                <a:cubicBezTo>
                  <a:pt x="5333936" y="5880320"/>
                  <a:pt x="4026330" y="4563966"/>
                  <a:pt x="4026330" y="2940160"/>
                </a:cubicBezTo>
                <a:cubicBezTo>
                  <a:pt x="4026330" y="1316354"/>
                  <a:pt x="5333936" y="0"/>
                  <a:pt x="6946950" y="0"/>
                </a:cubicBezTo>
                <a:close/>
              </a:path>
            </a:pathLst>
          </a:custGeom>
        </p:spPr>
        <p:txBody>
          <a:bodyPr wrap="square">
            <a:noAutofit/>
          </a:bodyPr>
          <a:lstStyle/>
          <a:p>
            <a:endParaRPr lang="nb-NO"/>
          </a:p>
        </p:txBody>
      </p:sp>
      <p:sp>
        <p:nvSpPr>
          <p:cNvPr id="20" name="Plassholder for tekst 19">
            <a:extLst>
              <a:ext uri="{FF2B5EF4-FFF2-40B4-BE49-F238E27FC236}">
                <a16:creationId xmlns:a16="http://schemas.microsoft.com/office/drawing/2014/main" id="{F1F37A79-4AB3-EDFB-D51F-0E8A0EE8A6D0}"/>
              </a:ext>
            </a:extLst>
          </p:cNvPr>
          <p:cNvSpPr>
            <a:spLocks noGrp="1"/>
          </p:cNvSpPr>
          <p:nvPr>
            <p:ph type="body" sz="quarter" idx="11" hasCustomPrompt="1"/>
          </p:nvPr>
        </p:nvSpPr>
        <p:spPr>
          <a:xfrm>
            <a:off x="740826" y="713655"/>
            <a:ext cx="4595945" cy="1700081"/>
          </a:xfrm>
          <a:prstGeom prst="rect">
            <a:avLst/>
          </a:prstGeom>
        </p:spPr>
        <p:txBody>
          <a:bodyPr anchor="t"/>
          <a:lstStyle>
            <a:lvl1pPr marL="0" indent="0">
              <a:buNone/>
              <a:defRPr sz="4000">
                <a:solidFill>
                  <a:schemeClr val="bg1"/>
                </a:solidFill>
                <a:latin typeface="Haffer" pitchFamily="2" charset="77"/>
                <a:cs typeface="Haffer" pitchFamily="2" charset="77"/>
              </a:defRPr>
            </a:lvl1pPr>
          </a:lstStyle>
          <a:p>
            <a:pPr lvl="0"/>
            <a:r>
              <a:rPr lang="nb-NO"/>
              <a:t>Presentation </a:t>
            </a:r>
          </a:p>
          <a:p>
            <a:pPr lvl="0"/>
            <a:r>
              <a:rPr lang="nb-NO" err="1"/>
              <a:t>title</a:t>
            </a:r>
            <a:endParaRPr lang="nb-NO"/>
          </a:p>
        </p:txBody>
      </p:sp>
    </p:spTree>
    <p:extLst>
      <p:ext uri="{BB962C8B-B14F-4D97-AF65-F5344CB8AC3E}">
        <p14:creationId xmlns:p14="http://schemas.microsoft.com/office/powerpoint/2010/main" val="3270650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 bullets + 3 bubble images-Dark mode">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ECBC1048-E14B-ED1F-4443-F917DE7CDAA2}"/>
              </a:ext>
            </a:extLst>
          </p:cNvPr>
          <p:cNvSpPr/>
          <p:nvPr userDrawn="1"/>
        </p:nvSpPr>
        <p:spPr>
          <a:xfrm rot="5400000">
            <a:off x="2723678" y="-2610323"/>
            <a:ext cx="6858000" cy="12078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pic>
        <p:nvPicPr>
          <p:cNvPr id="3" name="Grafikk 2">
            <a:extLst>
              <a:ext uri="{FF2B5EF4-FFF2-40B4-BE49-F238E27FC236}">
                <a16:creationId xmlns:a16="http://schemas.microsoft.com/office/drawing/2014/main" id="{3F5BF64D-832E-3A7F-B479-1CF0AE30E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
        <p:nvSpPr>
          <p:cNvPr id="8" name="Plassholder for tekst 5">
            <a:extLst>
              <a:ext uri="{FF2B5EF4-FFF2-40B4-BE49-F238E27FC236}">
                <a16:creationId xmlns:a16="http://schemas.microsoft.com/office/drawing/2014/main" id="{41C426D6-A6F7-D098-F1BB-2269FE2607C3}"/>
              </a:ext>
            </a:extLst>
          </p:cNvPr>
          <p:cNvSpPr>
            <a:spLocks noGrp="1"/>
          </p:cNvSpPr>
          <p:nvPr>
            <p:ph type="body" sz="quarter" idx="16" hasCustomPrompt="1"/>
          </p:nvPr>
        </p:nvSpPr>
        <p:spPr>
          <a:xfrm>
            <a:off x="959977" y="2072789"/>
            <a:ext cx="6164261"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26057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bullets + bubble images/green-Dark mode">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ECBC1048-E14B-ED1F-4443-F917DE7CDAA2}"/>
              </a:ext>
            </a:extLst>
          </p:cNvPr>
          <p:cNvSpPr/>
          <p:nvPr userDrawn="1"/>
        </p:nvSpPr>
        <p:spPr>
          <a:xfrm rot="5400000">
            <a:off x="2723678" y="-2610323"/>
            <a:ext cx="6858000" cy="12078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9" y="498764"/>
            <a:ext cx="6164262" cy="1239102"/>
          </a:xfrm>
          <a:prstGeom prst="rect">
            <a:avLst/>
          </a:prstGeom>
        </p:spPr>
        <p:txBody>
          <a:bodyPr anchor="b"/>
          <a:lstStyle>
            <a:lvl1pPr marL="0" indent="0">
              <a:lnSpc>
                <a:spcPts val="3800"/>
              </a:lnSpc>
              <a:buNone/>
              <a:defRPr sz="4000">
                <a:solidFill>
                  <a:schemeClr val="bg1"/>
                </a:solidFill>
                <a:latin typeface="Haffer" pitchFamily="2" charset="77"/>
                <a:cs typeface="Haffer" pitchFamily="2" charset="77"/>
              </a:defRPr>
            </a:lvl1pPr>
          </a:lstStyle>
          <a:p>
            <a:pPr lvl="0"/>
            <a:r>
              <a:rPr lang="nb-NO" err="1"/>
              <a:t>Title</a:t>
            </a:r>
            <a:endParaRPr lang="nb-NO"/>
          </a:p>
        </p:txBody>
      </p:sp>
      <p:sp>
        <p:nvSpPr>
          <p:cNvPr id="4" name="Plassholder for tekst 19">
            <a:extLst>
              <a:ext uri="{FF2B5EF4-FFF2-40B4-BE49-F238E27FC236}">
                <a16:creationId xmlns:a16="http://schemas.microsoft.com/office/drawing/2014/main" id="{782D907C-5DE4-899B-3360-24D07D9B0123}"/>
              </a:ext>
            </a:extLst>
          </p:cNvPr>
          <p:cNvSpPr>
            <a:spLocks noGrp="1"/>
          </p:cNvSpPr>
          <p:nvPr>
            <p:ph type="body" sz="quarter" idx="11" hasCustomPrompt="1"/>
          </p:nvPr>
        </p:nvSpPr>
        <p:spPr>
          <a:xfrm>
            <a:off x="959978" y="172880"/>
            <a:ext cx="6164263" cy="204720"/>
          </a:xfrm>
          <a:prstGeom prst="rect">
            <a:avLst/>
          </a:prstGeom>
        </p:spPr>
        <p:txBody>
          <a:bodyPr anchor="b"/>
          <a:lstStyle>
            <a:lvl1pPr marL="0" indent="0">
              <a:buNone/>
              <a:defRPr sz="1000">
                <a:solidFill>
                  <a:schemeClr val="bg1"/>
                </a:solidFill>
                <a:latin typeface="Haffer" pitchFamily="2" charset="77"/>
                <a:cs typeface="Haffer" pitchFamily="2" charset="77"/>
              </a:defRPr>
            </a:lvl1pPr>
          </a:lstStyle>
          <a:p>
            <a:pPr lvl="0"/>
            <a:r>
              <a:rPr lang="nb-NO"/>
              <a:t>CHAPTER HEADING</a:t>
            </a:r>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4" name="Ellipse 13">
            <a:extLst>
              <a:ext uri="{FF2B5EF4-FFF2-40B4-BE49-F238E27FC236}">
                <a16:creationId xmlns:a16="http://schemas.microsoft.com/office/drawing/2014/main" id="{B2716FA1-1FCB-5FEF-5208-E8F88210A68C}"/>
              </a:ext>
            </a:extLst>
          </p:cNvPr>
          <p:cNvSpPr/>
          <p:nvPr userDrawn="1"/>
        </p:nvSpPr>
        <p:spPr>
          <a:xfrm>
            <a:off x="8101603" y="2217210"/>
            <a:ext cx="720000" cy="71988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303325B3-5EA7-7464-CDEC-FADEF471E278}"/>
              </a:ext>
            </a:extLst>
          </p:cNvPr>
          <p:cNvSpPr/>
          <p:nvPr userDrawn="1"/>
        </p:nvSpPr>
        <p:spPr>
          <a:xfrm>
            <a:off x="10589821" y="4133056"/>
            <a:ext cx="1249200" cy="124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692BD8C2-16A8-F895-8F27-82FC86A11431}"/>
              </a:ext>
            </a:extLst>
          </p:cNvPr>
          <p:cNvSpPr/>
          <p:nvPr userDrawn="1"/>
        </p:nvSpPr>
        <p:spPr>
          <a:xfrm>
            <a:off x="9625603" y="-798977"/>
            <a:ext cx="1249200" cy="1249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A3045E08-DDB0-1AC0-6D04-FE478D06F6EF}"/>
              </a:ext>
            </a:extLst>
          </p:cNvPr>
          <p:cNvSpPr/>
          <p:nvPr userDrawn="1"/>
        </p:nvSpPr>
        <p:spPr>
          <a:xfrm>
            <a:off x="10602505" y="6252359"/>
            <a:ext cx="1862137" cy="18621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bilde 19">
            <a:extLst>
              <a:ext uri="{FF2B5EF4-FFF2-40B4-BE49-F238E27FC236}">
                <a16:creationId xmlns:a16="http://schemas.microsoft.com/office/drawing/2014/main" id="{C3824A11-A7FF-2C89-6C0F-4DEDF29A30D2}"/>
              </a:ext>
            </a:extLst>
          </p:cNvPr>
          <p:cNvSpPr>
            <a:spLocks noGrp="1"/>
          </p:cNvSpPr>
          <p:nvPr>
            <p:ph type="pic" sz="quarter" idx="13"/>
          </p:nvPr>
        </p:nvSpPr>
        <p:spPr>
          <a:xfrm>
            <a:off x="7791140" y="194321"/>
            <a:ext cx="1537200" cy="1537200"/>
          </a:xfrm>
          <a:custGeom>
            <a:avLst/>
            <a:gdLst>
              <a:gd name="connsiteX0" fmla="*/ 768600 w 1537200"/>
              <a:gd name="connsiteY0" fmla="*/ 0 h 1537200"/>
              <a:gd name="connsiteX1" fmla="*/ 1537200 w 1537200"/>
              <a:gd name="connsiteY1" fmla="*/ 768600 h 1537200"/>
              <a:gd name="connsiteX2" fmla="*/ 768600 w 1537200"/>
              <a:gd name="connsiteY2" fmla="*/ 1537200 h 1537200"/>
              <a:gd name="connsiteX3" fmla="*/ 0 w 1537200"/>
              <a:gd name="connsiteY3" fmla="*/ 768600 h 1537200"/>
              <a:gd name="connsiteX4" fmla="*/ 768600 w 1537200"/>
              <a:gd name="connsiteY4" fmla="*/ 0 h 153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200" h="1537200">
                <a:moveTo>
                  <a:pt x="768600" y="0"/>
                </a:moveTo>
                <a:cubicBezTo>
                  <a:pt x="1193086" y="0"/>
                  <a:pt x="1537200" y="344114"/>
                  <a:pt x="1537200" y="768600"/>
                </a:cubicBezTo>
                <a:cubicBezTo>
                  <a:pt x="1537200" y="1193086"/>
                  <a:pt x="1193086" y="1537200"/>
                  <a:pt x="768600" y="1537200"/>
                </a:cubicBezTo>
                <a:cubicBezTo>
                  <a:pt x="344114" y="1537200"/>
                  <a:pt x="0" y="1193086"/>
                  <a:pt x="0" y="768600"/>
                </a:cubicBezTo>
                <a:cubicBezTo>
                  <a:pt x="0" y="344114"/>
                  <a:pt x="344114" y="0"/>
                  <a:pt x="768600" y="0"/>
                </a:cubicBezTo>
                <a:close/>
              </a:path>
            </a:pathLst>
          </a:custGeom>
        </p:spPr>
        <p:txBody>
          <a:bodyPr wrap="square">
            <a:noAutofit/>
          </a:bodyPr>
          <a:lstStyle/>
          <a:p>
            <a:endParaRPr lang="nb-NO"/>
          </a:p>
        </p:txBody>
      </p:sp>
      <p:sp>
        <p:nvSpPr>
          <p:cNvPr id="25" name="Plassholder for bilde 24">
            <a:extLst>
              <a:ext uri="{FF2B5EF4-FFF2-40B4-BE49-F238E27FC236}">
                <a16:creationId xmlns:a16="http://schemas.microsoft.com/office/drawing/2014/main" id="{E918F412-011D-873B-1D6B-AA02DB0B9C3B}"/>
              </a:ext>
            </a:extLst>
          </p:cNvPr>
          <p:cNvSpPr>
            <a:spLocks noGrp="1"/>
          </p:cNvSpPr>
          <p:nvPr>
            <p:ph type="pic" sz="quarter" idx="14"/>
          </p:nvPr>
        </p:nvSpPr>
        <p:spPr>
          <a:xfrm>
            <a:off x="9140041" y="948541"/>
            <a:ext cx="2975760" cy="2975760"/>
          </a:xfrm>
          <a:custGeom>
            <a:avLst/>
            <a:gdLst>
              <a:gd name="connsiteX0" fmla="*/ 1487880 w 2975760"/>
              <a:gd name="connsiteY0" fmla="*/ 0 h 2975760"/>
              <a:gd name="connsiteX1" fmla="*/ 2975760 w 2975760"/>
              <a:gd name="connsiteY1" fmla="*/ 1487880 h 2975760"/>
              <a:gd name="connsiteX2" fmla="*/ 1487880 w 2975760"/>
              <a:gd name="connsiteY2" fmla="*/ 2975760 h 2975760"/>
              <a:gd name="connsiteX3" fmla="*/ 0 w 2975760"/>
              <a:gd name="connsiteY3" fmla="*/ 1487880 h 2975760"/>
              <a:gd name="connsiteX4" fmla="*/ 1487880 w 2975760"/>
              <a:gd name="connsiteY4" fmla="*/ 0 h 297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760" h="2975760">
                <a:moveTo>
                  <a:pt x="1487880" y="0"/>
                </a:moveTo>
                <a:cubicBezTo>
                  <a:pt x="2309613" y="0"/>
                  <a:pt x="2975760" y="666147"/>
                  <a:pt x="2975760" y="1487880"/>
                </a:cubicBezTo>
                <a:cubicBezTo>
                  <a:pt x="2975760" y="2309613"/>
                  <a:pt x="2309613" y="2975760"/>
                  <a:pt x="1487880" y="2975760"/>
                </a:cubicBezTo>
                <a:cubicBezTo>
                  <a:pt x="666147" y="2975760"/>
                  <a:pt x="0" y="2309613"/>
                  <a:pt x="0" y="1487880"/>
                </a:cubicBezTo>
                <a:cubicBezTo>
                  <a:pt x="0" y="666147"/>
                  <a:pt x="666147" y="0"/>
                  <a:pt x="1487880" y="0"/>
                </a:cubicBezTo>
                <a:close/>
              </a:path>
            </a:pathLst>
          </a:custGeom>
        </p:spPr>
        <p:txBody>
          <a:bodyPr wrap="square">
            <a:noAutofit/>
          </a:bodyPr>
          <a:lstStyle/>
          <a:p>
            <a:endParaRPr lang="nb-NO"/>
          </a:p>
        </p:txBody>
      </p:sp>
      <p:sp>
        <p:nvSpPr>
          <p:cNvPr id="28" name="Plassholder for bilde 27">
            <a:extLst>
              <a:ext uri="{FF2B5EF4-FFF2-40B4-BE49-F238E27FC236}">
                <a16:creationId xmlns:a16="http://schemas.microsoft.com/office/drawing/2014/main" id="{C328FA5F-1C45-1CB9-197C-0D3A48FE2B18}"/>
              </a:ext>
            </a:extLst>
          </p:cNvPr>
          <p:cNvSpPr>
            <a:spLocks noGrp="1"/>
          </p:cNvSpPr>
          <p:nvPr>
            <p:ph type="pic" sz="quarter" idx="15"/>
          </p:nvPr>
        </p:nvSpPr>
        <p:spPr>
          <a:xfrm>
            <a:off x="7844080" y="3783540"/>
            <a:ext cx="2406124" cy="2406124"/>
          </a:xfrm>
          <a:custGeom>
            <a:avLst/>
            <a:gdLst>
              <a:gd name="connsiteX0" fmla="*/ 1203062 w 2406124"/>
              <a:gd name="connsiteY0" fmla="*/ 0 h 2406124"/>
              <a:gd name="connsiteX1" fmla="*/ 2406124 w 2406124"/>
              <a:gd name="connsiteY1" fmla="*/ 1203062 h 2406124"/>
              <a:gd name="connsiteX2" fmla="*/ 1203062 w 2406124"/>
              <a:gd name="connsiteY2" fmla="*/ 2406124 h 2406124"/>
              <a:gd name="connsiteX3" fmla="*/ 0 w 2406124"/>
              <a:gd name="connsiteY3" fmla="*/ 1203062 h 2406124"/>
              <a:gd name="connsiteX4" fmla="*/ 1203062 w 2406124"/>
              <a:gd name="connsiteY4" fmla="*/ 0 h 2406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124" h="2406124">
                <a:moveTo>
                  <a:pt x="1203062" y="0"/>
                </a:moveTo>
                <a:cubicBezTo>
                  <a:pt x="1867495" y="0"/>
                  <a:pt x="2406124" y="538629"/>
                  <a:pt x="2406124" y="1203062"/>
                </a:cubicBezTo>
                <a:cubicBezTo>
                  <a:pt x="2406124" y="1867495"/>
                  <a:pt x="1867495" y="2406124"/>
                  <a:pt x="1203062" y="2406124"/>
                </a:cubicBezTo>
                <a:cubicBezTo>
                  <a:pt x="538629" y="2406124"/>
                  <a:pt x="0" y="1867495"/>
                  <a:pt x="0" y="1203062"/>
                </a:cubicBezTo>
                <a:cubicBezTo>
                  <a:pt x="0" y="538629"/>
                  <a:pt x="538629" y="0"/>
                  <a:pt x="1203062" y="0"/>
                </a:cubicBezTo>
                <a:close/>
              </a:path>
            </a:pathLst>
          </a:custGeom>
        </p:spPr>
        <p:txBody>
          <a:bodyPr wrap="square">
            <a:noAutofit/>
          </a:bodyPr>
          <a:lstStyle/>
          <a:p>
            <a:endParaRPr lang="nb-NO"/>
          </a:p>
        </p:txBody>
      </p:sp>
      <p:pic>
        <p:nvPicPr>
          <p:cNvPr id="31" name="Grafikk 30">
            <a:extLst>
              <a:ext uri="{FF2B5EF4-FFF2-40B4-BE49-F238E27FC236}">
                <a16:creationId xmlns:a16="http://schemas.microsoft.com/office/drawing/2014/main" id="{1170CEEC-126B-6FAD-E020-6C9F17252E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558" y="123854"/>
            <a:ext cx="613382" cy="613382"/>
          </a:xfrm>
          <a:prstGeom prst="rect">
            <a:avLst/>
          </a:prstGeom>
        </p:spPr>
      </p:pic>
      <p:sp>
        <p:nvSpPr>
          <p:cNvPr id="32" name="Plassholder for tekst 5">
            <a:extLst>
              <a:ext uri="{FF2B5EF4-FFF2-40B4-BE49-F238E27FC236}">
                <a16:creationId xmlns:a16="http://schemas.microsoft.com/office/drawing/2014/main" id="{AC7B74B5-A938-0EC3-CC96-291665FF1D61}"/>
              </a:ext>
            </a:extLst>
          </p:cNvPr>
          <p:cNvSpPr>
            <a:spLocks noGrp="1"/>
          </p:cNvSpPr>
          <p:nvPr>
            <p:ph type="body" sz="quarter" idx="16" hasCustomPrompt="1"/>
          </p:nvPr>
        </p:nvSpPr>
        <p:spPr>
          <a:xfrm>
            <a:off x="959977" y="2072789"/>
            <a:ext cx="6164261" cy="4011613"/>
          </a:xfrm>
          <a:prstGeom prst="rect">
            <a:avLst/>
          </a:prstGeom>
        </p:spPr>
        <p:txBody>
          <a:bodyPr/>
          <a:lstStyle>
            <a:lvl1pPr>
              <a:buClr>
                <a:schemeClr val="tx2"/>
              </a:buClr>
              <a:buSzPct val="80000"/>
              <a:defRPr sz="2100" b="0" i="0" baseline="0">
                <a:solidFill>
                  <a:schemeClr val="bg1"/>
                </a:solidFill>
                <a:latin typeface="Haffer Light" pitchFamily="2" charset="77"/>
                <a:cs typeface="Haffer Light" pitchFamily="2" charset="77"/>
              </a:defRPr>
            </a:lvl1pPr>
            <a:lvl2pPr>
              <a:buClr>
                <a:schemeClr val="tx2"/>
              </a:buClr>
              <a:buSzPct val="80000"/>
              <a:defRPr sz="2100" b="0" i="0">
                <a:solidFill>
                  <a:schemeClr val="bg1"/>
                </a:solidFill>
                <a:latin typeface="Haffer Light" pitchFamily="2" charset="77"/>
                <a:cs typeface="Haffer Light" pitchFamily="2" charset="77"/>
              </a:defRPr>
            </a:lvl2pPr>
            <a:lvl3pPr>
              <a:buClr>
                <a:schemeClr val="tx2"/>
              </a:buClr>
              <a:buSzPct val="80000"/>
              <a:defRPr b="0" i="0">
                <a:solidFill>
                  <a:schemeClr val="bg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1"/>
            <a:endParaRPr lang="nb-NO"/>
          </a:p>
          <a:p>
            <a:pPr lvl="2"/>
            <a:endParaRPr lang="nb-NO"/>
          </a:p>
          <a:p>
            <a:pPr lvl="1"/>
            <a:endParaRPr lang="nb-NO"/>
          </a:p>
          <a:p>
            <a:pPr lvl="1"/>
            <a:endParaRPr lang="nb-NO"/>
          </a:p>
          <a:p>
            <a:pPr lvl="1"/>
            <a:endParaRPr lang="nb-NO"/>
          </a:p>
        </p:txBody>
      </p:sp>
    </p:spTree>
    <p:extLst>
      <p:ext uri="{BB962C8B-B14F-4D97-AF65-F5344CB8AC3E}">
        <p14:creationId xmlns:p14="http://schemas.microsoft.com/office/powerpoint/2010/main" val="34925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fade">
                                      <p:cBhvr>
                                        <p:cTn id="15" dur="500"/>
                                        <p:tgtEl>
                                          <p:spTgt spid="3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animEffect transition="in" filter="fade">
                                      <p:cBhvr>
                                        <p:cTn id="1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ntel News">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2">
            <a:extLst>
              <a:ext uri="{FF2B5EF4-FFF2-40B4-BE49-F238E27FC236}">
                <a16:creationId xmlns:a16="http://schemas.microsoft.com/office/drawing/2014/main" id="{CD592C1A-C33E-D0FD-C9C3-AABFA0FA56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2725" y="1988838"/>
            <a:ext cx="4779864" cy="1725612"/>
          </a:xfrm>
          <a:prstGeom prst="rect">
            <a:avLst/>
          </a:prstGeom>
        </p:spPr>
      </p:pic>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68383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1" name="Bilde 10">
            <a:extLst>
              <a:ext uri="{FF2B5EF4-FFF2-40B4-BE49-F238E27FC236}">
                <a16:creationId xmlns:a16="http://schemas.microsoft.com/office/drawing/2014/main" id="{5FED5E2E-4C7D-EE8C-FFE4-86A1C09FA19F}"/>
              </a:ext>
            </a:extLst>
          </p:cNvPr>
          <p:cNvPicPr>
            <a:picLocks noChangeAspect="1"/>
          </p:cNvPicPr>
          <p:nvPr userDrawn="1"/>
        </p:nvPicPr>
        <p:blipFill>
          <a:blip r:embed="rId4"/>
          <a:stretch>
            <a:fillRect/>
          </a:stretch>
        </p:blipFill>
        <p:spPr>
          <a:xfrm>
            <a:off x="11546205" y="234873"/>
            <a:ext cx="399735" cy="399735"/>
          </a:xfrm>
          <a:prstGeom prst="rect">
            <a:avLst/>
          </a:prstGeom>
        </p:spPr>
      </p:pic>
      <p:sp>
        <p:nvSpPr>
          <p:cNvPr id="13" name="Plassholder for tekst 5">
            <a:extLst>
              <a:ext uri="{FF2B5EF4-FFF2-40B4-BE49-F238E27FC236}">
                <a16:creationId xmlns:a16="http://schemas.microsoft.com/office/drawing/2014/main" id="{A425FB59-1D33-E330-67BA-3B6A6EFF9F5C}"/>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4" name="Bilde 13">
            <a:extLst>
              <a:ext uri="{FF2B5EF4-FFF2-40B4-BE49-F238E27FC236}">
                <a16:creationId xmlns:a16="http://schemas.microsoft.com/office/drawing/2014/main" id="{C9C62769-4B60-4F7F-57B6-E3105E344C47}"/>
              </a:ext>
            </a:extLst>
          </p:cNvPr>
          <p:cNvPicPr>
            <a:picLocks noChangeAspect="1"/>
          </p:cNvPicPr>
          <p:nvPr userDrawn="1"/>
        </p:nvPicPr>
        <p:blipFill>
          <a:blip r:embed="rId5">
            <a:alphaModFix amt="30000"/>
          </a:blip>
          <a:stretch>
            <a:fillRect/>
          </a:stretch>
        </p:blipFill>
        <p:spPr>
          <a:xfrm>
            <a:off x="10078529" y="4946792"/>
            <a:ext cx="2732931" cy="2275220"/>
          </a:xfrm>
          <a:prstGeom prst="rect">
            <a:avLst/>
          </a:prstGeom>
        </p:spPr>
      </p:pic>
      <p:sp>
        <p:nvSpPr>
          <p:cNvPr id="17" name="TekstSylinder 16">
            <a:extLst>
              <a:ext uri="{FF2B5EF4-FFF2-40B4-BE49-F238E27FC236}">
                <a16:creationId xmlns:a16="http://schemas.microsoft.com/office/drawing/2014/main" id="{0DA2A8D4-5A65-B72A-6B30-EB7266A7A598}"/>
              </a:ext>
            </a:extLst>
          </p:cNvPr>
          <p:cNvSpPr txBox="1"/>
          <p:nvPr userDrawn="1"/>
        </p:nvSpPr>
        <p:spPr>
          <a:xfrm>
            <a:off x="959978" y="131379"/>
            <a:ext cx="989373" cy="246221"/>
          </a:xfrm>
          <a:prstGeom prst="rect">
            <a:avLst/>
          </a:prstGeom>
          <a:noFill/>
        </p:spPr>
        <p:txBody>
          <a:bodyPr wrap="none" rtlCol="0">
            <a:spAutoFit/>
          </a:bodyPr>
          <a:lstStyle/>
          <a:p>
            <a:r>
              <a:rPr lang="nb-NO" sz="1000"/>
              <a:t>MONTEL NEWS</a:t>
            </a:r>
          </a:p>
        </p:txBody>
      </p:sp>
    </p:spTree>
    <p:extLst>
      <p:ext uri="{BB962C8B-B14F-4D97-AF65-F5344CB8AC3E}">
        <p14:creationId xmlns:p14="http://schemas.microsoft.com/office/powerpoint/2010/main" val="3519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3EDEA894-2ADD-0F84-E844-8193DECD365F}"/>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22552077-D8F7-E79F-254F-81089E37E4C0}"/>
              </a:ext>
            </a:extLst>
          </p:cNvPr>
          <p:cNvSpPr txBox="1"/>
          <p:nvPr userDrawn="1"/>
        </p:nvSpPr>
        <p:spPr>
          <a:xfrm>
            <a:off x="959978" y="131379"/>
            <a:ext cx="989373" cy="246221"/>
          </a:xfrm>
          <a:prstGeom prst="rect">
            <a:avLst/>
          </a:prstGeom>
          <a:noFill/>
        </p:spPr>
        <p:txBody>
          <a:bodyPr wrap="none" rtlCol="0">
            <a:spAutoFit/>
          </a:bodyPr>
          <a:lstStyle/>
          <a:p>
            <a:r>
              <a:rPr lang="nb-NO" sz="1000"/>
              <a:t>MONTEL NEWS</a:t>
            </a:r>
          </a:p>
        </p:txBody>
      </p:sp>
    </p:spTree>
    <p:extLst>
      <p:ext uri="{BB962C8B-B14F-4D97-AF65-F5344CB8AC3E}">
        <p14:creationId xmlns:p14="http://schemas.microsoft.com/office/powerpoint/2010/main" val="59413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C356EDD0-52F5-165D-F6DA-8F7CD3EDC0D2}"/>
              </a:ext>
            </a:extLst>
          </p:cNvPr>
          <p:cNvSpPr>
            <a:spLocks noGrp="1"/>
          </p:cNvSpPr>
          <p:nvPr>
            <p:ph type="body" sz="quarter" idx="16" hasCustomPrompt="1"/>
          </p:nvPr>
        </p:nvSpPr>
        <p:spPr>
          <a:xfrm>
            <a:off x="5633579"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7" name="Bilde 6">
            <a:extLst>
              <a:ext uri="{FF2B5EF4-FFF2-40B4-BE49-F238E27FC236}">
                <a16:creationId xmlns:a16="http://schemas.microsoft.com/office/drawing/2014/main" id="{6627EAFF-585A-5B2F-DD1E-60C16A19A619}"/>
              </a:ext>
            </a:extLst>
          </p:cNvPr>
          <p:cNvPicPr>
            <a:picLocks noChangeAspect="1"/>
          </p:cNvPicPr>
          <p:nvPr userDrawn="1"/>
        </p:nvPicPr>
        <p:blipFill>
          <a:blip r:embed="rId2">
            <a:alphaModFix amt="30000"/>
          </a:blip>
          <a:stretch>
            <a:fillRect/>
          </a:stretch>
        </p:blipFill>
        <p:spPr>
          <a:xfrm>
            <a:off x="10078529" y="4946792"/>
            <a:ext cx="2732931" cy="2275220"/>
          </a:xfrm>
          <a:prstGeom prst="rect">
            <a:avLst/>
          </a:prstGeom>
        </p:spPr>
      </p:pic>
      <p:pic>
        <p:nvPicPr>
          <p:cNvPr id="10" name="Bilde 9">
            <a:extLst>
              <a:ext uri="{FF2B5EF4-FFF2-40B4-BE49-F238E27FC236}">
                <a16:creationId xmlns:a16="http://schemas.microsoft.com/office/drawing/2014/main" id="{75ABAA63-61A1-2A77-ECC1-79F1F13227F7}"/>
              </a:ext>
            </a:extLst>
          </p:cNvPr>
          <p:cNvPicPr>
            <a:picLocks noChangeAspect="1"/>
          </p:cNvPicPr>
          <p:nvPr userDrawn="1"/>
        </p:nvPicPr>
        <p:blipFill>
          <a:blip r:embed="rId3"/>
          <a:stretch>
            <a:fillRect/>
          </a:stretch>
        </p:blipFill>
        <p:spPr>
          <a:xfrm>
            <a:off x="11546205" y="234873"/>
            <a:ext cx="399735" cy="399735"/>
          </a:xfrm>
          <a:prstGeom prst="rect">
            <a:avLst/>
          </a:prstGeom>
        </p:spPr>
      </p:pic>
      <p:sp>
        <p:nvSpPr>
          <p:cNvPr id="12" name="TekstSylinder 11">
            <a:extLst>
              <a:ext uri="{FF2B5EF4-FFF2-40B4-BE49-F238E27FC236}">
                <a16:creationId xmlns:a16="http://schemas.microsoft.com/office/drawing/2014/main" id="{2CF49E1F-7CBC-76F6-80FD-6E16836F309C}"/>
              </a:ext>
            </a:extLst>
          </p:cNvPr>
          <p:cNvSpPr txBox="1"/>
          <p:nvPr userDrawn="1"/>
        </p:nvSpPr>
        <p:spPr>
          <a:xfrm>
            <a:off x="5633578" y="131379"/>
            <a:ext cx="989373" cy="246221"/>
          </a:xfrm>
          <a:prstGeom prst="rect">
            <a:avLst/>
          </a:prstGeom>
          <a:noFill/>
        </p:spPr>
        <p:txBody>
          <a:bodyPr wrap="none" rtlCol="0">
            <a:spAutoFit/>
          </a:bodyPr>
          <a:lstStyle/>
          <a:p>
            <a:r>
              <a:rPr lang="nb-NO" sz="1000"/>
              <a:t>MONTEL NEWS</a:t>
            </a:r>
          </a:p>
        </p:txBody>
      </p:sp>
    </p:spTree>
    <p:extLst>
      <p:ext uri="{BB962C8B-B14F-4D97-AF65-F5344CB8AC3E}">
        <p14:creationId xmlns:p14="http://schemas.microsoft.com/office/powerpoint/2010/main" val="28209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5">
            <a:extLst>
              <a:ext uri="{FF2B5EF4-FFF2-40B4-BE49-F238E27FC236}">
                <a16:creationId xmlns:a16="http://schemas.microsoft.com/office/drawing/2014/main" id="{B44CCB6C-A52E-D79D-808C-49F576C0CF7F}"/>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175F0EF6-3650-2B55-2E0B-BB2A13A8BC8C}"/>
              </a:ext>
            </a:extLst>
          </p:cNvPr>
          <p:cNvSpPr txBox="1"/>
          <p:nvPr userDrawn="1"/>
        </p:nvSpPr>
        <p:spPr>
          <a:xfrm>
            <a:off x="959978" y="131379"/>
            <a:ext cx="989373" cy="246221"/>
          </a:xfrm>
          <a:prstGeom prst="rect">
            <a:avLst/>
          </a:prstGeom>
          <a:noFill/>
        </p:spPr>
        <p:txBody>
          <a:bodyPr wrap="none" rtlCol="0">
            <a:spAutoFit/>
          </a:bodyPr>
          <a:lstStyle/>
          <a:p>
            <a:r>
              <a:rPr lang="nb-NO" sz="1000"/>
              <a:t>MONTEL NEWS</a:t>
            </a:r>
          </a:p>
        </p:txBody>
      </p:sp>
    </p:spTree>
    <p:extLst>
      <p:ext uri="{BB962C8B-B14F-4D97-AF65-F5344CB8AC3E}">
        <p14:creationId xmlns:p14="http://schemas.microsoft.com/office/powerpoint/2010/main" val="7436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ontel advisory">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DAD8F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7" name="Grafikk 6">
            <a:extLst>
              <a:ext uri="{FF2B5EF4-FFF2-40B4-BE49-F238E27FC236}">
                <a16:creationId xmlns:a16="http://schemas.microsoft.com/office/drawing/2014/main" id="{1041DDD1-C153-5D4E-55C8-019762E771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30889" y="1752019"/>
            <a:ext cx="6625808" cy="2247246"/>
          </a:xfrm>
          <a:prstGeom prst="rect">
            <a:avLst/>
          </a:prstGeom>
        </p:spPr>
      </p:pic>
    </p:spTree>
    <p:extLst>
      <p:ext uri="{BB962C8B-B14F-4D97-AF65-F5344CB8AC3E}">
        <p14:creationId xmlns:p14="http://schemas.microsoft.com/office/powerpoint/2010/main" val="3449768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18" name="Bilde 17">
            <a:extLst>
              <a:ext uri="{FF2B5EF4-FFF2-40B4-BE49-F238E27FC236}">
                <a16:creationId xmlns:a16="http://schemas.microsoft.com/office/drawing/2014/main" id="{BCEC2D05-AAEE-5462-0C9E-CAE39FB9F845}"/>
              </a:ext>
            </a:extLst>
          </p:cNvPr>
          <p:cNvPicPr>
            <a:picLocks noChangeAspect="1"/>
          </p:cNvPicPr>
          <p:nvPr userDrawn="1"/>
        </p:nvPicPr>
        <p:blipFill>
          <a:blip r:embed="rId2"/>
          <a:stretch>
            <a:fillRect/>
          </a:stretch>
        </p:blipFill>
        <p:spPr>
          <a:xfrm>
            <a:off x="11538083" y="224363"/>
            <a:ext cx="412365" cy="412365"/>
          </a:xfrm>
          <a:prstGeom prst="rect">
            <a:avLst/>
          </a:prstGeom>
        </p:spPr>
      </p:pic>
      <p:pic>
        <p:nvPicPr>
          <p:cNvPr id="20" name="Bilde 19">
            <a:extLst>
              <a:ext uri="{FF2B5EF4-FFF2-40B4-BE49-F238E27FC236}">
                <a16:creationId xmlns:a16="http://schemas.microsoft.com/office/drawing/2014/main" id="{8E02C599-1505-07FE-7946-0DAC86FBBB56}"/>
              </a:ext>
            </a:extLst>
          </p:cNvPr>
          <p:cNvPicPr>
            <a:picLocks noChangeAspect="1"/>
          </p:cNvPicPr>
          <p:nvPr userDrawn="1"/>
        </p:nvPicPr>
        <p:blipFill>
          <a:blip r:embed="rId3">
            <a:alphaModFix amt="30000"/>
          </a:blip>
          <a:stretch>
            <a:fillRect/>
          </a:stretch>
        </p:blipFill>
        <p:spPr>
          <a:xfrm>
            <a:off x="10747210" y="4311903"/>
            <a:ext cx="2191324" cy="2632157"/>
          </a:xfrm>
          <a:prstGeom prst="rect">
            <a:avLst/>
          </a:prstGeom>
        </p:spPr>
      </p:pic>
      <p:sp>
        <p:nvSpPr>
          <p:cNvPr id="21" name="Plassholder for tekst 5">
            <a:extLst>
              <a:ext uri="{FF2B5EF4-FFF2-40B4-BE49-F238E27FC236}">
                <a16:creationId xmlns:a16="http://schemas.microsoft.com/office/drawing/2014/main" id="{41DB37A2-5EC0-9B30-9361-F79FF6B09019}"/>
              </a:ext>
            </a:extLst>
          </p:cNvPr>
          <p:cNvSpPr>
            <a:spLocks noGrp="1"/>
          </p:cNvSpPr>
          <p:nvPr>
            <p:ph type="body" sz="quarter" idx="12" hasCustomPrompt="1"/>
          </p:nvPr>
        </p:nvSpPr>
        <p:spPr>
          <a:xfrm>
            <a:off x="959978" y="2072789"/>
            <a:ext cx="9905246"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22" name="TekstSylinder 21">
            <a:extLst>
              <a:ext uri="{FF2B5EF4-FFF2-40B4-BE49-F238E27FC236}">
                <a16:creationId xmlns:a16="http://schemas.microsoft.com/office/drawing/2014/main" id="{21A404DB-FAF3-EB3E-46A7-967B3206B56A}"/>
              </a:ext>
            </a:extLst>
          </p:cNvPr>
          <p:cNvSpPr txBox="1"/>
          <p:nvPr userDrawn="1"/>
        </p:nvSpPr>
        <p:spPr>
          <a:xfrm>
            <a:off x="959978" y="131379"/>
            <a:ext cx="915635" cy="246221"/>
          </a:xfrm>
          <a:prstGeom prst="rect">
            <a:avLst/>
          </a:prstGeom>
          <a:noFill/>
        </p:spPr>
        <p:txBody>
          <a:bodyPr wrap="none" rtlCol="0">
            <a:spAutoFit/>
          </a:bodyPr>
          <a:lstStyle/>
          <a:p>
            <a:r>
              <a:rPr lang="nb-NO" sz="1000"/>
              <a:t>ADVISORY  </a:t>
            </a:r>
          </a:p>
        </p:txBody>
      </p:sp>
    </p:spTree>
    <p:extLst>
      <p:ext uri="{BB962C8B-B14F-4D97-AF65-F5344CB8AC3E}">
        <p14:creationId xmlns:p14="http://schemas.microsoft.com/office/powerpoint/2010/main" val="36990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fade">
                                      <p:cBhvr>
                                        <p:cTn id="15" dur="500"/>
                                        <p:tgtEl>
                                          <p:spTgt spid="21">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Effect transition="in" filter="fade">
                                      <p:cBhvr>
                                        <p:cTn id="19"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4" name="Plassholder for tekst 5">
            <a:extLst>
              <a:ext uri="{FF2B5EF4-FFF2-40B4-BE49-F238E27FC236}">
                <a16:creationId xmlns:a16="http://schemas.microsoft.com/office/drawing/2014/main" id="{48F06024-47B2-00DD-BC6B-70052549105D}"/>
              </a:ext>
            </a:extLst>
          </p:cNvPr>
          <p:cNvSpPr>
            <a:spLocks noGrp="1"/>
          </p:cNvSpPr>
          <p:nvPr>
            <p:ph type="body" sz="quarter" idx="14" hasCustomPrompt="1"/>
          </p:nvPr>
        </p:nvSpPr>
        <p:spPr>
          <a:xfrm>
            <a:off x="959978" y="2072789"/>
            <a:ext cx="63801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E25EEA7D-F755-0E2F-86BB-903EBBDFA51A}"/>
              </a:ext>
            </a:extLst>
          </p:cNvPr>
          <p:cNvSpPr txBox="1"/>
          <p:nvPr userDrawn="1"/>
        </p:nvSpPr>
        <p:spPr>
          <a:xfrm>
            <a:off x="959978" y="131379"/>
            <a:ext cx="915635" cy="246221"/>
          </a:xfrm>
          <a:prstGeom prst="rect">
            <a:avLst/>
          </a:prstGeom>
          <a:noFill/>
        </p:spPr>
        <p:txBody>
          <a:bodyPr wrap="none" rtlCol="0">
            <a:spAutoFit/>
          </a:bodyPr>
          <a:lstStyle/>
          <a:p>
            <a:r>
              <a:rPr lang="nb-NO" sz="1000"/>
              <a:t>ADVISORY  </a:t>
            </a:r>
          </a:p>
        </p:txBody>
      </p:sp>
    </p:spTree>
    <p:extLst>
      <p:ext uri="{BB962C8B-B14F-4D97-AF65-F5344CB8AC3E}">
        <p14:creationId xmlns:p14="http://schemas.microsoft.com/office/powerpoint/2010/main" val="22924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Payoff + Image 2">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7BC1783-48CA-E7AC-6E4F-AA5F59FB47BD}"/>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Logo, company name&#10;&#10;Description automatically generated">
            <a:extLst>
              <a:ext uri="{FF2B5EF4-FFF2-40B4-BE49-F238E27FC236}">
                <a16:creationId xmlns:a16="http://schemas.microsoft.com/office/drawing/2014/main" id="{8CFE75F9-ED81-9724-62A7-5B37DCBACD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t="31869" r="12500" b="32409"/>
          <a:stretch/>
        </p:blipFill>
        <p:spPr>
          <a:xfrm>
            <a:off x="616136" y="6154778"/>
            <a:ext cx="1771858" cy="320841"/>
          </a:xfrm>
          <a:prstGeom prst="rect">
            <a:avLst/>
          </a:prstGeom>
        </p:spPr>
      </p:pic>
      <p:sp>
        <p:nvSpPr>
          <p:cNvPr id="36" name="Plassholder for bilde 35">
            <a:extLst>
              <a:ext uri="{FF2B5EF4-FFF2-40B4-BE49-F238E27FC236}">
                <a16:creationId xmlns:a16="http://schemas.microsoft.com/office/drawing/2014/main" id="{FCD34059-1E74-01C7-5238-8E73F252D73E}"/>
              </a:ext>
            </a:extLst>
          </p:cNvPr>
          <p:cNvSpPr>
            <a:spLocks noGrp="1"/>
          </p:cNvSpPr>
          <p:nvPr>
            <p:ph type="pic" sz="quarter" idx="10"/>
          </p:nvPr>
        </p:nvSpPr>
        <p:spPr>
          <a:xfrm>
            <a:off x="5664590" y="498767"/>
            <a:ext cx="10345430" cy="5976852"/>
          </a:xfrm>
          <a:custGeom>
            <a:avLst/>
            <a:gdLst>
              <a:gd name="connsiteX0" fmla="*/ 409306 w 10345430"/>
              <a:gd name="connsiteY0" fmla="*/ 0 h 6381972"/>
              <a:gd name="connsiteX1" fmla="*/ 9936124 w 10345430"/>
              <a:gd name="connsiteY1" fmla="*/ 0 h 6381972"/>
              <a:gd name="connsiteX2" fmla="*/ 10345430 w 10345430"/>
              <a:gd name="connsiteY2" fmla="*/ 408986 h 6381972"/>
              <a:gd name="connsiteX3" fmla="*/ 10345430 w 10345430"/>
              <a:gd name="connsiteY3" fmla="*/ 5972986 h 6381972"/>
              <a:gd name="connsiteX4" fmla="*/ 9936124 w 10345430"/>
              <a:gd name="connsiteY4" fmla="*/ 6381972 h 6381972"/>
              <a:gd name="connsiteX5" fmla="*/ 409306 w 10345430"/>
              <a:gd name="connsiteY5" fmla="*/ 6381972 h 6381972"/>
              <a:gd name="connsiteX6" fmla="*/ 0 w 10345430"/>
              <a:gd name="connsiteY6" fmla="*/ 5972986 h 6381972"/>
              <a:gd name="connsiteX7" fmla="*/ 0 w 10345430"/>
              <a:gd name="connsiteY7" fmla="*/ 408986 h 6381972"/>
              <a:gd name="connsiteX8" fmla="*/ 409306 w 10345430"/>
              <a:gd name="connsiteY8" fmla="*/ 0 h 63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5430" h="6381972">
                <a:moveTo>
                  <a:pt x="409306" y="0"/>
                </a:moveTo>
                <a:lnTo>
                  <a:pt x="9936124" y="0"/>
                </a:lnTo>
                <a:cubicBezTo>
                  <a:pt x="10162178" y="0"/>
                  <a:pt x="10345430" y="183109"/>
                  <a:pt x="10345430" y="408986"/>
                </a:cubicBezTo>
                <a:lnTo>
                  <a:pt x="10345430" y="5972986"/>
                </a:lnTo>
                <a:cubicBezTo>
                  <a:pt x="10345430" y="6198863"/>
                  <a:pt x="10162178" y="6381972"/>
                  <a:pt x="9936124" y="6381972"/>
                </a:cubicBezTo>
                <a:lnTo>
                  <a:pt x="409306" y="6381972"/>
                </a:lnTo>
                <a:cubicBezTo>
                  <a:pt x="183253" y="6381972"/>
                  <a:pt x="0" y="6198863"/>
                  <a:pt x="0" y="5972986"/>
                </a:cubicBezTo>
                <a:lnTo>
                  <a:pt x="0" y="408986"/>
                </a:lnTo>
                <a:cubicBezTo>
                  <a:pt x="0" y="183109"/>
                  <a:pt x="183253" y="0"/>
                  <a:pt x="409306" y="0"/>
                </a:cubicBezTo>
                <a:close/>
              </a:path>
            </a:pathLst>
          </a:custGeom>
        </p:spPr>
        <p:txBody>
          <a:bodyPr wrap="square">
            <a:noAutofit/>
          </a:bodyPr>
          <a:lstStyle/>
          <a:p>
            <a:endParaRPr lang="nb-NO"/>
          </a:p>
        </p:txBody>
      </p:sp>
      <p:sp>
        <p:nvSpPr>
          <p:cNvPr id="39" name="Plassholder for tekst 19">
            <a:extLst>
              <a:ext uri="{FF2B5EF4-FFF2-40B4-BE49-F238E27FC236}">
                <a16:creationId xmlns:a16="http://schemas.microsoft.com/office/drawing/2014/main" id="{6C737439-2242-7421-E550-920B94BAD3DC}"/>
              </a:ext>
            </a:extLst>
          </p:cNvPr>
          <p:cNvSpPr>
            <a:spLocks noGrp="1"/>
          </p:cNvSpPr>
          <p:nvPr>
            <p:ph type="body" sz="quarter" idx="11" hasCustomPrompt="1"/>
          </p:nvPr>
        </p:nvSpPr>
        <p:spPr>
          <a:xfrm>
            <a:off x="616136" y="533171"/>
            <a:ext cx="4595945" cy="1700081"/>
          </a:xfrm>
          <a:prstGeom prst="rect">
            <a:avLst/>
          </a:prstGeom>
        </p:spPr>
        <p:txBody>
          <a:bodyPr anchor="t"/>
          <a:lstStyle>
            <a:lvl1pPr marL="0" indent="0">
              <a:buNone/>
              <a:defRPr sz="4000">
                <a:solidFill>
                  <a:schemeClr val="bg1"/>
                </a:solidFill>
                <a:latin typeface="Haffer" pitchFamily="2" charset="77"/>
                <a:cs typeface="Haffer" pitchFamily="2" charset="77"/>
              </a:defRPr>
            </a:lvl1pPr>
          </a:lstStyle>
          <a:p>
            <a:pPr lvl="0"/>
            <a:r>
              <a:rPr lang="nb-NO"/>
              <a:t>Presentation </a:t>
            </a:r>
          </a:p>
          <a:p>
            <a:pPr lvl="0"/>
            <a:r>
              <a:rPr lang="nb-NO" err="1"/>
              <a:t>title</a:t>
            </a:r>
            <a:endParaRPr lang="nb-NO"/>
          </a:p>
        </p:txBody>
      </p:sp>
    </p:spTree>
    <p:extLst>
      <p:ext uri="{BB962C8B-B14F-4D97-AF65-F5344CB8AC3E}">
        <p14:creationId xmlns:p14="http://schemas.microsoft.com/office/powerpoint/2010/main" val="786637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pic>
        <p:nvPicPr>
          <p:cNvPr id="6" name="Bilde 5">
            <a:extLst>
              <a:ext uri="{FF2B5EF4-FFF2-40B4-BE49-F238E27FC236}">
                <a16:creationId xmlns:a16="http://schemas.microsoft.com/office/drawing/2014/main" id="{49AC0B22-2540-BCDB-3FFE-F525639FC5E9}"/>
              </a:ext>
            </a:extLst>
          </p:cNvPr>
          <p:cNvPicPr>
            <a:picLocks noChangeAspect="1"/>
          </p:cNvPicPr>
          <p:nvPr userDrawn="1"/>
        </p:nvPicPr>
        <p:blipFill>
          <a:blip r:embed="rId2"/>
          <a:stretch>
            <a:fillRect/>
          </a:stretch>
        </p:blipFill>
        <p:spPr>
          <a:xfrm>
            <a:off x="11538083" y="224363"/>
            <a:ext cx="412365" cy="412365"/>
          </a:xfrm>
          <a:prstGeom prst="rect">
            <a:avLst/>
          </a:prstGeom>
        </p:spPr>
      </p:pic>
      <p:pic>
        <p:nvPicPr>
          <p:cNvPr id="7" name="Bilde 6">
            <a:extLst>
              <a:ext uri="{FF2B5EF4-FFF2-40B4-BE49-F238E27FC236}">
                <a16:creationId xmlns:a16="http://schemas.microsoft.com/office/drawing/2014/main" id="{0B21BD34-F90B-A525-2E02-6765BEFA9739}"/>
              </a:ext>
            </a:extLst>
          </p:cNvPr>
          <p:cNvPicPr>
            <a:picLocks noChangeAspect="1"/>
          </p:cNvPicPr>
          <p:nvPr userDrawn="1"/>
        </p:nvPicPr>
        <p:blipFill>
          <a:blip r:embed="rId3">
            <a:alphaModFix amt="30000"/>
          </a:blip>
          <a:stretch>
            <a:fillRect/>
          </a:stretch>
        </p:blipFill>
        <p:spPr>
          <a:xfrm>
            <a:off x="10747210" y="4311903"/>
            <a:ext cx="2191324" cy="2632157"/>
          </a:xfrm>
          <a:prstGeom prst="rect">
            <a:avLst/>
          </a:prstGeom>
        </p:spPr>
      </p:pic>
      <p:sp>
        <p:nvSpPr>
          <p:cNvPr id="12" name="Plassholder for tekst 5">
            <a:extLst>
              <a:ext uri="{FF2B5EF4-FFF2-40B4-BE49-F238E27FC236}">
                <a16:creationId xmlns:a16="http://schemas.microsoft.com/office/drawing/2014/main" id="{F79E92D7-0D46-6F59-6023-44ECFEC282B9}"/>
              </a:ext>
            </a:extLst>
          </p:cNvPr>
          <p:cNvSpPr>
            <a:spLocks noGrp="1"/>
          </p:cNvSpPr>
          <p:nvPr>
            <p:ph type="body" sz="quarter" idx="15" hasCustomPrompt="1"/>
          </p:nvPr>
        </p:nvSpPr>
        <p:spPr>
          <a:xfrm>
            <a:off x="56335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2"/>
            <a:endParaRPr lang="nb-NO"/>
          </a:p>
          <a:p>
            <a:pPr lvl="1"/>
            <a:endParaRPr lang="nb-NO"/>
          </a:p>
          <a:p>
            <a:pPr lvl="1"/>
            <a:endParaRPr lang="nb-NO"/>
          </a:p>
          <a:p>
            <a:pPr lvl="1"/>
            <a:endParaRPr lang="nb-NO"/>
          </a:p>
        </p:txBody>
      </p:sp>
      <p:sp>
        <p:nvSpPr>
          <p:cNvPr id="13" name="TekstSylinder 12">
            <a:extLst>
              <a:ext uri="{FF2B5EF4-FFF2-40B4-BE49-F238E27FC236}">
                <a16:creationId xmlns:a16="http://schemas.microsoft.com/office/drawing/2014/main" id="{5E27AD9E-F178-0AAD-27F9-514AFE9D995F}"/>
              </a:ext>
            </a:extLst>
          </p:cNvPr>
          <p:cNvSpPr txBox="1"/>
          <p:nvPr userDrawn="1"/>
        </p:nvSpPr>
        <p:spPr>
          <a:xfrm>
            <a:off x="5633578" y="131379"/>
            <a:ext cx="915635" cy="246221"/>
          </a:xfrm>
          <a:prstGeom prst="rect">
            <a:avLst/>
          </a:prstGeom>
          <a:noFill/>
        </p:spPr>
        <p:txBody>
          <a:bodyPr wrap="none" rtlCol="0">
            <a:spAutoFit/>
          </a:bodyPr>
          <a:lstStyle/>
          <a:p>
            <a:r>
              <a:rPr lang="nb-NO" sz="1000"/>
              <a:t>ADVISORY  </a:t>
            </a:r>
          </a:p>
        </p:txBody>
      </p:sp>
    </p:spTree>
    <p:extLst>
      <p:ext uri="{BB962C8B-B14F-4D97-AF65-F5344CB8AC3E}">
        <p14:creationId xmlns:p14="http://schemas.microsoft.com/office/powerpoint/2010/main" val="27688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Plassholder for tekst 5">
            <a:extLst>
              <a:ext uri="{FF2B5EF4-FFF2-40B4-BE49-F238E27FC236}">
                <a16:creationId xmlns:a16="http://schemas.microsoft.com/office/drawing/2014/main" id="{78B0E417-D9F4-7661-3F80-7AB11317B6A7}"/>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0" name="TekstSylinder 9">
            <a:extLst>
              <a:ext uri="{FF2B5EF4-FFF2-40B4-BE49-F238E27FC236}">
                <a16:creationId xmlns:a16="http://schemas.microsoft.com/office/drawing/2014/main" id="{AC4D98AA-0BB8-57BF-21D6-F9EB2A460E9B}"/>
              </a:ext>
            </a:extLst>
          </p:cNvPr>
          <p:cNvSpPr txBox="1"/>
          <p:nvPr userDrawn="1"/>
        </p:nvSpPr>
        <p:spPr>
          <a:xfrm>
            <a:off x="959978" y="131379"/>
            <a:ext cx="915635" cy="246221"/>
          </a:xfrm>
          <a:prstGeom prst="rect">
            <a:avLst/>
          </a:prstGeom>
          <a:noFill/>
        </p:spPr>
        <p:txBody>
          <a:bodyPr wrap="none" rtlCol="0">
            <a:spAutoFit/>
          </a:bodyPr>
          <a:lstStyle/>
          <a:p>
            <a:r>
              <a:rPr lang="nb-NO" sz="1000"/>
              <a:t>ADVISORY  </a:t>
            </a:r>
          </a:p>
        </p:txBody>
      </p:sp>
    </p:spTree>
    <p:extLst>
      <p:ext uri="{BB962C8B-B14F-4D97-AF65-F5344CB8AC3E}">
        <p14:creationId xmlns:p14="http://schemas.microsoft.com/office/powerpoint/2010/main" val="186405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ntel marketing services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0B5F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2" name="Graphic 2">
            <a:extLst>
              <a:ext uri="{FF2B5EF4-FFF2-40B4-BE49-F238E27FC236}">
                <a16:creationId xmlns:a16="http://schemas.microsoft.com/office/drawing/2014/main" id="{00D1DA68-C4CD-C9AD-6A1E-AFEE152C83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55736" y="2241149"/>
            <a:ext cx="7822079" cy="1228689"/>
          </a:xfrm>
          <a:prstGeom prst="rect">
            <a:avLst/>
          </a:prstGeom>
        </p:spPr>
      </p:pic>
    </p:spTree>
    <p:extLst>
      <p:ext uri="{BB962C8B-B14F-4D97-AF65-F5344CB8AC3E}">
        <p14:creationId xmlns:p14="http://schemas.microsoft.com/office/powerpoint/2010/main" val="2260781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4"/>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6" name="Bilde 15">
            <a:extLst>
              <a:ext uri="{FF2B5EF4-FFF2-40B4-BE49-F238E27FC236}">
                <a16:creationId xmlns:a16="http://schemas.microsoft.com/office/drawing/2014/main" id="{9753D280-87B9-6A63-AA05-1734BEB5D767}"/>
              </a:ext>
            </a:extLst>
          </p:cNvPr>
          <p:cNvPicPr>
            <a:picLocks noChangeAspect="1"/>
          </p:cNvPicPr>
          <p:nvPr userDrawn="1"/>
        </p:nvPicPr>
        <p:blipFill>
          <a:blip r:embed="rId4"/>
          <a:stretch>
            <a:fillRect/>
          </a:stretch>
        </p:blipFill>
        <p:spPr>
          <a:xfrm>
            <a:off x="11538368" y="226074"/>
            <a:ext cx="412365" cy="412365"/>
          </a:xfrm>
          <a:prstGeom prst="rect">
            <a:avLst/>
          </a:prstGeom>
        </p:spPr>
      </p:pic>
      <p:sp>
        <p:nvSpPr>
          <p:cNvPr id="19" name="Plassholder for tekst 5">
            <a:extLst>
              <a:ext uri="{FF2B5EF4-FFF2-40B4-BE49-F238E27FC236}">
                <a16:creationId xmlns:a16="http://schemas.microsoft.com/office/drawing/2014/main" id="{3C06FB5F-E4FE-5E5D-B392-09A3D94DBC17}"/>
              </a:ext>
            </a:extLst>
          </p:cNvPr>
          <p:cNvSpPr>
            <a:spLocks noGrp="1"/>
          </p:cNvSpPr>
          <p:nvPr>
            <p:ph type="body" sz="quarter" idx="12" hasCustomPrompt="1"/>
          </p:nvPr>
        </p:nvSpPr>
        <p:spPr>
          <a:xfrm>
            <a:off x="960438" y="2063750"/>
            <a:ext cx="10125075"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20" name="Bilde 19">
            <a:extLst>
              <a:ext uri="{FF2B5EF4-FFF2-40B4-BE49-F238E27FC236}">
                <a16:creationId xmlns:a16="http://schemas.microsoft.com/office/drawing/2014/main" id="{888ECCA7-1733-A11C-808B-D86014E29B6C}"/>
              </a:ext>
            </a:extLst>
          </p:cNvPr>
          <p:cNvPicPr>
            <a:picLocks noChangeAspect="1"/>
          </p:cNvPicPr>
          <p:nvPr userDrawn="1"/>
        </p:nvPicPr>
        <p:blipFill>
          <a:blip r:embed="rId5">
            <a:alphaModFix amt="25000"/>
          </a:blip>
          <a:stretch>
            <a:fillRect/>
          </a:stretch>
        </p:blipFill>
        <p:spPr>
          <a:xfrm>
            <a:off x="10471506" y="4152452"/>
            <a:ext cx="2866913" cy="2866913"/>
          </a:xfrm>
          <a:prstGeom prst="rect">
            <a:avLst/>
          </a:prstGeom>
        </p:spPr>
      </p:pic>
      <p:sp>
        <p:nvSpPr>
          <p:cNvPr id="21" name="TekstSylinder 20">
            <a:extLst>
              <a:ext uri="{FF2B5EF4-FFF2-40B4-BE49-F238E27FC236}">
                <a16:creationId xmlns:a16="http://schemas.microsoft.com/office/drawing/2014/main" id="{974579F4-F0F1-DBB3-261C-985D8E373EB1}"/>
              </a:ext>
            </a:extLst>
          </p:cNvPr>
          <p:cNvSpPr txBox="1"/>
          <p:nvPr userDrawn="1"/>
        </p:nvSpPr>
        <p:spPr>
          <a:xfrm>
            <a:off x="959978" y="131379"/>
            <a:ext cx="1627369" cy="246221"/>
          </a:xfrm>
          <a:prstGeom prst="rect">
            <a:avLst/>
          </a:prstGeom>
          <a:noFill/>
        </p:spPr>
        <p:txBody>
          <a:bodyPr wrap="none" rtlCol="0">
            <a:spAutoFit/>
          </a:bodyPr>
          <a:lstStyle/>
          <a:p>
            <a:r>
              <a:rPr lang="nb-NO" sz="1000"/>
              <a:t>MARKETING SERVICES</a:t>
            </a:r>
          </a:p>
        </p:txBody>
      </p:sp>
    </p:spTree>
    <p:extLst>
      <p:ext uri="{BB962C8B-B14F-4D97-AF65-F5344CB8AC3E}">
        <p14:creationId xmlns:p14="http://schemas.microsoft.com/office/powerpoint/2010/main" val="280610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fade">
                                      <p:cBhvr>
                                        <p:cTn id="15" dur="500"/>
                                        <p:tgtEl>
                                          <p:spTgt spid="19">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2" name="Plassholder for tekst 5">
            <a:extLst>
              <a:ext uri="{FF2B5EF4-FFF2-40B4-BE49-F238E27FC236}">
                <a16:creationId xmlns:a16="http://schemas.microsoft.com/office/drawing/2014/main" id="{B9FA322F-3FC6-E440-42BD-0BDACD1D0967}"/>
              </a:ext>
            </a:extLst>
          </p:cNvPr>
          <p:cNvSpPr>
            <a:spLocks noGrp="1"/>
          </p:cNvSpPr>
          <p:nvPr>
            <p:ph type="body" sz="quarter" idx="12" hasCustomPrompt="1"/>
          </p:nvPr>
        </p:nvSpPr>
        <p:spPr>
          <a:xfrm>
            <a:off x="960438" y="2063750"/>
            <a:ext cx="6380163"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TekstSylinder 2">
            <a:extLst>
              <a:ext uri="{FF2B5EF4-FFF2-40B4-BE49-F238E27FC236}">
                <a16:creationId xmlns:a16="http://schemas.microsoft.com/office/drawing/2014/main" id="{415565FE-E5C2-0F4B-5D74-FE5058500ACC}"/>
              </a:ext>
            </a:extLst>
          </p:cNvPr>
          <p:cNvSpPr txBox="1"/>
          <p:nvPr userDrawn="1"/>
        </p:nvSpPr>
        <p:spPr>
          <a:xfrm>
            <a:off x="959978" y="131379"/>
            <a:ext cx="1627369" cy="246221"/>
          </a:xfrm>
          <a:prstGeom prst="rect">
            <a:avLst/>
          </a:prstGeom>
          <a:noFill/>
        </p:spPr>
        <p:txBody>
          <a:bodyPr wrap="none" rtlCol="0">
            <a:spAutoFit/>
          </a:bodyPr>
          <a:lstStyle/>
          <a:p>
            <a:r>
              <a:rPr lang="nb-NO" sz="1000"/>
              <a:t>MARKETING SERVICES</a:t>
            </a:r>
          </a:p>
        </p:txBody>
      </p:sp>
    </p:spTree>
    <p:extLst>
      <p:ext uri="{BB962C8B-B14F-4D97-AF65-F5344CB8AC3E}">
        <p14:creationId xmlns:p14="http://schemas.microsoft.com/office/powerpoint/2010/main" val="22077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pic>
        <p:nvPicPr>
          <p:cNvPr id="10" name="Bilde 9">
            <a:extLst>
              <a:ext uri="{FF2B5EF4-FFF2-40B4-BE49-F238E27FC236}">
                <a16:creationId xmlns:a16="http://schemas.microsoft.com/office/drawing/2014/main" id="{81C0186A-099E-A4CA-06A9-9EB9FDE3CE3E}"/>
              </a:ext>
            </a:extLst>
          </p:cNvPr>
          <p:cNvPicPr>
            <a:picLocks noChangeAspect="1"/>
          </p:cNvPicPr>
          <p:nvPr userDrawn="1"/>
        </p:nvPicPr>
        <p:blipFill>
          <a:blip r:embed="rId2"/>
          <a:stretch>
            <a:fillRect/>
          </a:stretch>
        </p:blipFill>
        <p:spPr>
          <a:xfrm>
            <a:off x="11538368" y="226074"/>
            <a:ext cx="412365" cy="412365"/>
          </a:xfrm>
          <a:prstGeom prst="rect">
            <a:avLst/>
          </a:prstGeom>
        </p:spPr>
      </p:pic>
      <p:sp>
        <p:nvSpPr>
          <p:cNvPr id="13" name="Plassholder for tekst 5">
            <a:extLst>
              <a:ext uri="{FF2B5EF4-FFF2-40B4-BE49-F238E27FC236}">
                <a16:creationId xmlns:a16="http://schemas.microsoft.com/office/drawing/2014/main" id="{B98B9A2D-025D-64F7-A6F4-DB096813C14A}"/>
              </a:ext>
            </a:extLst>
          </p:cNvPr>
          <p:cNvSpPr>
            <a:spLocks noGrp="1"/>
          </p:cNvSpPr>
          <p:nvPr>
            <p:ph type="body" sz="quarter" idx="12" hasCustomPrompt="1"/>
          </p:nvPr>
        </p:nvSpPr>
        <p:spPr>
          <a:xfrm>
            <a:off x="5633579"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2"/>
            <a:endParaRPr lang="nb-NO"/>
          </a:p>
          <a:p>
            <a:pPr lvl="1"/>
            <a:endParaRPr lang="nb-NO"/>
          </a:p>
          <a:p>
            <a:pPr lvl="1"/>
            <a:endParaRPr lang="nb-NO"/>
          </a:p>
          <a:p>
            <a:pPr lvl="1"/>
            <a:endParaRPr lang="nb-NO"/>
          </a:p>
        </p:txBody>
      </p:sp>
      <p:pic>
        <p:nvPicPr>
          <p:cNvPr id="14" name="Bilde 13">
            <a:extLst>
              <a:ext uri="{FF2B5EF4-FFF2-40B4-BE49-F238E27FC236}">
                <a16:creationId xmlns:a16="http://schemas.microsoft.com/office/drawing/2014/main" id="{EEE57DB0-1F7F-B527-1814-B95D0C615399}"/>
              </a:ext>
            </a:extLst>
          </p:cNvPr>
          <p:cNvPicPr>
            <a:picLocks noChangeAspect="1"/>
          </p:cNvPicPr>
          <p:nvPr userDrawn="1"/>
        </p:nvPicPr>
        <p:blipFill>
          <a:blip r:embed="rId3">
            <a:alphaModFix amt="25000"/>
          </a:blip>
          <a:stretch>
            <a:fillRect/>
          </a:stretch>
        </p:blipFill>
        <p:spPr>
          <a:xfrm>
            <a:off x="10471506" y="4152452"/>
            <a:ext cx="2866913" cy="2866913"/>
          </a:xfrm>
          <a:prstGeom prst="rect">
            <a:avLst/>
          </a:prstGeom>
        </p:spPr>
      </p:pic>
      <p:sp>
        <p:nvSpPr>
          <p:cNvPr id="17" name="TekstSylinder 16">
            <a:extLst>
              <a:ext uri="{FF2B5EF4-FFF2-40B4-BE49-F238E27FC236}">
                <a16:creationId xmlns:a16="http://schemas.microsoft.com/office/drawing/2014/main" id="{60C04BBE-5EE1-30CB-A9D1-0E365E716C9A}"/>
              </a:ext>
            </a:extLst>
          </p:cNvPr>
          <p:cNvSpPr txBox="1"/>
          <p:nvPr userDrawn="1"/>
        </p:nvSpPr>
        <p:spPr>
          <a:xfrm>
            <a:off x="5633578" y="131379"/>
            <a:ext cx="1627369" cy="246221"/>
          </a:xfrm>
          <a:prstGeom prst="rect">
            <a:avLst/>
          </a:prstGeom>
          <a:noFill/>
        </p:spPr>
        <p:txBody>
          <a:bodyPr wrap="none" rtlCol="0">
            <a:spAutoFit/>
          </a:bodyPr>
          <a:lstStyle/>
          <a:p>
            <a:r>
              <a:rPr lang="nb-NO" sz="1000"/>
              <a:t>MARKETING SERVICES</a:t>
            </a:r>
          </a:p>
        </p:txBody>
      </p:sp>
    </p:spTree>
    <p:extLst>
      <p:ext uri="{BB962C8B-B14F-4D97-AF65-F5344CB8AC3E}">
        <p14:creationId xmlns:p14="http://schemas.microsoft.com/office/powerpoint/2010/main" val="7933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0" name="Plassholder for tekst 5">
            <a:extLst>
              <a:ext uri="{FF2B5EF4-FFF2-40B4-BE49-F238E27FC236}">
                <a16:creationId xmlns:a16="http://schemas.microsoft.com/office/drawing/2014/main" id="{17784840-E013-C132-7D4A-84D7F11C5C0F}"/>
              </a:ext>
            </a:extLst>
          </p:cNvPr>
          <p:cNvSpPr>
            <a:spLocks noGrp="1"/>
          </p:cNvSpPr>
          <p:nvPr>
            <p:ph type="body" sz="quarter" idx="12"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1" name="TekstSylinder 10">
            <a:extLst>
              <a:ext uri="{FF2B5EF4-FFF2-40B4-BE49-F238E27FC236}">
                <a16:creationId xmlns:a16="http://schemas.microsoft.com/office/drawing/2014/main" id="{8DD1CF18-CE6A-9386-5698-802543B3B148}"/>
              </a:ext>
            </a:extLst>
          </p:cNvPr>
          <p:cNvSpPr txBox="1"/>
          <p:nvPr userDrawn="1"/>
        </p:nvSpPr>
        <p:spPr>
          <a:xfrm>
            <a:off x="959978" y="131379"/>
            <a:ext cx="1627369" cy="246221"/>
          </a:xfrm>
          <a:prstGeom prst="rect">
            <a:avLst/>
          </a:prstGeom>
          <a:noFill/>
        </p:spPr>
        <p:txBody>
          <a:bodyPr wrap="none" rtlCol="0">
            <a:spAutoFit/>
          </a:bodyPr>
          <a:lstStyle/>
          <a:p>
            <a:r>
              <a:rPr lang="nb-NO" sz="1000"/>
              <a:t>MARKETING SERVICES</a:t>
            </a:r>
          </a:p>
        </p:txBody>
      </p:sp>
    </p:spTree>
    <p:extLst>
      <p:ext uri="{BB962C8B-B14F-4D97-AF65-F5344CB8AC3E}">
        <p14:creationId xmlns:p14="http://schemas.microsoft.com/office/powerpoint/2010/main" val="20544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ntel risk management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2" name="Graphic 3">
            <a:extLst>
              <a:ext uri="{FF2B5EF4-FFF2-40B4-BE49-F238E27FC236}">
                <a16:creationId xmlns:a16="http://schemas.microsoft.com/office/drawing/2014/main" id="{670C1164-37E7-B994-BA1F-9CC39F2D4B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2725" y="2238124"/>
            <a:ext cx="7529481" cy="1214984"/>
          </a:xfrm>
          <a:prstGeom prst="rect">
            <a:avLst/>
          </a:prstGeom>
        </p:spPr>
      </p:pic>
    </p:spTree>
    <p:extLst>
      <p:ext uri="{BB962C8B-B14F-4D97-AF65-F5344CB8AC3E}">
        <p14:creationId xmlns:p14="http://schemas.microsoft.com/office/powerpoint/2010/main" val="189260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2" name="Bilde 11">
            <a:extLst>
              <a:ext uri="{FF2B5EF4-FFF2-40B4-BE49-F238E27FC236}">
                <a16:creationId xmlns:a16="http://schemas.microsoft.com/office/drawing/2014/main" id="{849B8E55-AE34-BC4F-3C35-3F139DEB711C}"/>
              </a:ext>
            </a:extLst>
          </p:cNvPr>
          <p:cNvPicPr>
            <a:picLocks noChangeAspect="1"/>
          </p:cNvPicPr>
          <p:nvPr userDrawn="1"/>
        </p:nvPicPr>
        <p:blipFill>
          <a:blip r:embed="rId4"/>
          <a:stretch>
            <a:fillRect/>
          </a:stretch>
        </p:blipFill>
        <p:spPr>
          <a:xfrm>
            <a:off x="11538368" y="223863"/>
            <a:ext cx="422816" cy="422816"/>
          </a:xfrm>
          <a:prstGeom prst="rect">
            <a:avLst/>
          </a:prstGeom>
        </p:spPr>
      </p:pic>
      <p:pic>
        <p:nvPicPr>
          <p:cNvPr id="13" name="Bilde 12">
            <a:extLst>
              <a:ext uri="{FF2B5EF4-FFF2-40B4-BE49-F238E27FC236}">
                <a16:creationId xmlns:a16="http://schemas.microsoft.com/office/drawing/2014/main" id="{D36615BD-3C04-E957-CB26-31F848FF9B97}"/>
              </a:ext>
            </a:extLst>
          </p:cNvPr>
          <p:cNvPicPr>
            <a:picLocks noChangeAspect="1"/>
          </p:cNvPicPr>
          <p:nvPr userDrawn="1"/>
        </p:nvPicPr>
        <p:blipFill>
          <a:blip r:embed="rId5">
            <a:alphaModFix amt="30000"/>
          </a:blip>
          <a:stretch>
            <a:fillRect/>
          </a:stretch>
        </p:blipFill>
        <p:spPr>
          <a:xfrm>
            <a:off x="10469341" y="4727450"/>
            <a:ext cx="2326479" cy="2541358"/>
          </a:xfrm>
          <a:prstGeom prst="rect">
            <a:avLst/>
          </a:prstGeom>
        </p:spPr>
      </p:pic>
      <p:sp>
        <p:nvSpPr>
          <p:cNvPr id="16" name="Plassholder for tekst 5">
            <a:extLst>
              <a:ext uri="{FF2B5EF4-FFF2-40B4-BE49-F238E27FC236}">
                <a16:creationId xmlns:a16="http://schemas.microsoft.com/office/drawing/2014/main" id="{176B2F9E-0111-9960-BD0E-4BE2C231AF1B}"/>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8" name="TekstSylinder 17">
            <a:extLst>
              <a:ext uri="{FF2B5EF4-FFF2-40B4-BE49-F238E27FC236}">
                <a16:creationId xmlns:a16="http://schemas.microsoft.com/office/drawing/2014/main" id="{EBE3295C-9DB8-8A9D-2F48-FBD44A3AFBA1}"/>
              </a:ext>
            </a:extLst>
          </p:cNvPr>
          <p:cNvSpPr txBox="1"/>
          <p:nvPr userDrawn="1"/>
        </p:nvSpPr>
        <p:spPr>
          <a:xfrm>
            <a:off x="959978" y="131379"/>
            <a:ext cx="1436612" cy="246221"/>
          </a:xfrm>
          <a:prstGeom prst="rect">
            <a:avLst/>
          </a:prstGeom>
          <a:noFill/>
        </p:spPr>
        <p:txBody>
          <a:bodyPr wrap="none" rtlCol="0">
            <a:spAutoFit/>
          </a:bodyPr>
          <a:lstStyle/>
          <a:p>
            <a:r>
              <a:rPr lang="nb-NO" sz="1000"/>
              <a:t>RISK MANAGEMENT</a:t>
            </a:r>
          </a:p>
        </p:txBody>
      </p:sp>
    </p:spTree>
    <p:extLst>
      <p:ext uri="{BB962C8B-B14F-4D97-AF65-F5344CB8AC3E}">
        <p14:creationId xmlns:p14="http://schemas.microsoft.com/office/powerpoint/2010/main" val="82313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18AAD13C-7BAA-3073-E34D-6C47BF9BE923}"/>
              </a:ext>
            </a:extLst>
          </p:cNvPr>
          <p:cNvSpPr>
            <a:spLocks noGrp="1"/>
          </p:cNvSpPr>
          <p:nvPr>
            <p:ph type="body" sz="quarter" idx="16" hasCustomPrompt="1"/>
          </p:nvPr>
        </p:nvSpPr>
        <p:spPr>
          <a:xfrm>
            <a:off x="959978" y="2072789"/>
            <a:ext cx="608628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AD72741D-5808-A477-CE46-341710C6A48E}"/>
              </a:ext>
            </a:extLst>
          </p:cNvPr>
          <p:cNvSpPr txBox="1"/>
          <p:nvPr userDrawn="1"/>
        </p:nvSpPr>
        <p:spPr>
          <a:xfrm>
            <a:off x="959978" y="131379"/>
            <a:ext cx="1436612" cy="246221"/>
          </a:xfrm>
          <a:prstGeom prst="rect">
            <a:avLst/>
          </a:prstGeom>
          <a:noFill/>
        </p:spPr>
        <p:txBody>
          <a:bodyPr wrap="none" rtlCol="0">
            <a:spAutoFit/>
          </a:bodyPr>
          <a:lstStyle/>
          <a:p>
            <a:r>
              <a:rPr lang="nb-NO" sz="1000"/>
              <a:t>RISK MANAGEMENT</a:t>
            </a:r>
          </a:p>
        </p:txBody>
      </p:sp>
    </p:spTree>
    <p:extLst>
      <p:ext uri="{BB962C8B-B14F-4D97-AF65-F5344CB8AC3E}">
        <p14:creationId xmlns:p14="http://schemas.microsoft.com/office/powerpoint/2010/main" val="266088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payoff - bubbles and dark backgroun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56D56E1-22A6-AAF0-D581-51E1E974E4AF}"/>
              </a:ext>
            </a:extLst>
          </p:cNvPr>
          <p:cNvPicPr>
            <a:picLocks noChangeAspect="1"/>
          </p:cNvPicPr>
          <p:nvPr userDrawn="1"/>
        </p:nvPicPr>
        <p:blipFill rotWithShape="1">
          <a:blip r:embed="rId2"/>
          <a:srcRect t="6932"/>
          <a:stretch/>
        </p:blipFill>
        <p:spPr>
          <a:xfrm>
            <a:off x="-70338" y="0"/>
            <a:ext cx="12262337" cy="6858000"/>
          </a:xfrm>
          <a:prstGeom prst="rect">
            <a:avLst/>
          </a:prstGeom>
        </p:spPr>
      </p:pic>
      <p:pic>
        <p:nvPicPr>
          <p:cNvPr id="7" name="Picture 5" descr="Logo, company name&#10;&#10;Description automatically generated">
            <a:extLst>
              <a:ext uri="{FF2B5EF4-FFF2-40B4-BE49-F238E27FC236}">
                <a16:creationId xmlns:a16="http://schemas.microsoft.com/office/drawing/2014/main" id="{8CFE75F9-ED81-9724-62A7-5B37DCBACD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00" t="31869" r="12500" b="32409"/>
          <a:stretch/>
        </p:blipFill>
        <p:spPr>
          <a:xfrm>
            <a:off x="9601200" y="5928568"/>
            <a:ext cx="1840366" cy="333247"/>
          </a:xfrm>
          <a:prstGeom prst="rect">
            <a:avLst/>
          </a:prstGeom>
        </p:spPr>
      </p:pic>
      <p:sp>
        <p:nvSpPr>
          <p:cNvPr id="4" name="Plassholder for tekst 19">
            <a:extLst>
              <a:ext uri="{FF2B5EF4-FFF2-40B4-BE49-F238E27FC236}">
                <a16:creationId xmlns:a16="http://schemas.microsoft.com/office/drawing/2014/main" id="{6C57BF06-A03F-8310-1354-6A90D702E235}"/>
              </a:ext>
            </a:extLst>
          </p:cNvPr>
          <p:cNvSpPr>
            <a:spLocks noGrp="1"/>
          </p:cNvSpPr>
          <p:nvPr>
            <p:ph type="body" sz="quarter" idx="10" hasCustomPrompt="1"/>
          </p:nvPr>
        </p:nvSpPr>
        <p:spPr>
          <a:xfrm>
            <a:off x="1068007" y="989962"/>
            <a:ext cx="8471189" cy="1700081"/>
          </a:xfrm>
          <a:prstGeom prst="rect">
            <a:avLst/>
          </a:prstGeom>
        </p:spPr>
        <p:txBody>
          <a:bodyPr anchor="t"/>
          <a:lstStyle>
            <a:lvl1pPr marL="0" indent="0">
              <a:buNone/>
              <a:defRPr sz="5000" b="0" i="0">
                <a:solidFill>
                  <a:schemeClr val="bg1"/>
                </a:solidFill>
                <a:latin typeface="Haffer Light" pitchFamily="2" charset="77"/>
                <a:cs typeface="Haffer Light" pitchFamily="2" charset="77"/>
              </a:defRPr>
            </a:lvl1pPr>
          </a:lstStyle>
          <a:p>
            <a:pPr lvl="0"/>
            <a:r>
              <a:rPr lang="nb-NO"/>
              <a:t>Presentation </a:t>
            </a:r>
            <a:r>
              <a:rPr lang="nb-NO" err="1"/>
              <a:t>title</a:t>
            </a:r>
            <a:endParaRPr lang="nb-NO"/>
          </a:p>
        </p:txBody>
      </p:sp>
    </p:spTree>
    <p:extLst>
      <p:ext uri="{BB962C8B-B14F-4D97-AF65-F5344CB8AC3E}">
        <p14:creationId xmlns:p14="http://schemas.microsoft.com/office/powerpoint/2010/main" val="28471021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Plassholder for tekst 5">
            <a:extLst>
              <a:ext uri="{FF2B5EF4-FFF2-40B4-BE49-F238E27FC236}">
                <a16:creationId xmlns:a16="http://schemas.microsoft.com/office/drawing/2014/main" id="{A977EE6E-8834-D202-2841-D68CDFC995F7}"/>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0" name="Bilde 9">
            <a:extLst>
              <a:ext uri="{FF2B5EF4-FFF2-40B4-BE49-F238E27FC236}">
                <a16:creationId xmlns:a16="http://schemas.microsoft.com/office/drawing/2014/main" id="{6C4FBD22-99B3-25D3-2BFD-7E652B5F42F4}"/>
              </a:ext>
            </a:extLst>
          </p:cNvPr>
          <p:cNvPicPr>
            <a:picLocks noChangeAspect="1"/>
          </p:cNvPicPr>
          <p:nvPr userDrawn="1"/>
        </p:nvPicPr>
        <p:blipFill>
          <a:blip r:embed="rId2">
            <a:alphaModFix amt="30000"/>
          </a:blip>
          <a:stretch>
            <a:fillRect/>
          </a:stretch>
        </p:blipFill>
        <p:spPr>
          <a:xfrm>
            <a:off x="10469341" y="4727450"/>
            <a:ext cx="2326479" cy="2541358"/>
          </a:xfrm>
          <a:prstGeom prst="rect">
            <a:avLst/>
          </a:prstGeom>
        </p:spPr>
      </p:pic>
      <p:pic>
        <p:nvPicPr>
          <p:cNvPr id="12" name="Bilde 11">
            <a:extLst>
              <a:ext uri="{FF2B5EF4-FFF2-40B4-BE49-F238E27FC236}">
                <a16:creationId xmlns:a16="http://schemas.microsoft.com/office/drawing/2014/main" id="{026BB662-E771-C7C5-9F1A-7B227E585795}"/>
              </a:ext>
            </a:extLst>
          </p:cNvPr>
          <p:cNvPicPr>
            <a:picLocks noChangeAspect="1"/>
          </p:cNvPicPr>
          <p:nvPr userDrawn="1"/>
        </p:nvPicPr>
        <p:blipFill>
          <a:blip r:embed="rId3"/>
          <a:stretch>
            <a:fillRect/>
          </a:stretch>
        </p:blipFill>
        <p:spPr>
          <a:xfrm>
            <a:off x="11538368" y="223863"/>
            <a:ext cx="422816" cy="422816"/>
          </a:xfrm>
          <a:prstGeom prst="rect">
            <a:avLst/>
          </a:prstGeom>
        </p:spPr>
      </p:pic>
      <p:sp>
        <p:nvSpPr>
          <p:cNvPr id="13" name="TekstSylinder 12">
            <a:extLst>
              <a:ext uri="{FF2B5EF4-FFF2-40B4-BE49-F238E27FC236}">
                <a16:creationId xmlns:a16="http://schemas.microsoft.com/office/drawing/2014/main" id="{475A21D4-0D45-BC60-7963-1CAE78BBB514}"/>
              </a:ext>
            </a:extLst>
          </p:cNvPr>
          <p:cNvSpPr txBox="1"/>
          <p:nvPr userDrawn="1"/>
        </p:nvSpPr>
        <p:spPr>
          <a:xfrm>
            <a:off x="5633578" y="131379"/>
            <a:ext cx="1436612" cy="246221"/>
          </a:xfrm>
          <a:prstGeom prst="rect">
            <a:avLst/>
          </a:prstGeom>
          <a:noFill/>
        </p:spPr>
        <p:txBody>
          <a:bodyPr wrap="none" rtlCol="0">
            <a:spAutoFit/>
          </a:bodyPr>
          <a:lstStyle/>
          <a:p>
            <a:r>
              <a:rPr lang="nb-NO" sz="1000"/>
              <a:t>RISK MANAGEMENT</a:t>
            </a:r>
          </a:p>
        </p:txBody>
      </p:sp>
    </p:spTree>
    <p:extLst>
      <p:ext uri="{BB962C8B-B14F-4D97-AF65-F5344CB8AC3E}">
        <p14:creationId xmlns:p14="http://schemas.microsoft.com/office/powerpoint/2010/main" val="23987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5">
            <a:extLst>
              <a:ext uri="{FF2B5EF4-FFF2-40B4-BE49-F238E27FC236}">
                <a16:creationId xmlns:a16="http://schemas.microsoft.com/office/drawing/2014/main" id="{3311C4FB-E54E-532E-8876-B35A4F55019D}"/>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F122117C-CCD4-2064-CC00-01608B3E452D}"/>
              </a:ext>
            </a:extLst>
          </p:cNvPr>
          <p:cNvSpPr txBox="1"/>
          <p:nvPr userDrawn="1"/>
        </p:nvSpPr>
        <p:spPr>
          <a:xfrm>
            <a:off x="959978" y="131379"/>
            <a:ext cx="1436612" cy="246221"/>
          </a:xfrm>
          <a:prstGeom prst="rect">
            <a:avLst/>
          </a:prstGeom>
          <a:noFill/>
        </p:spPr>
        <p:txBody>
          <a:bodyPr wrap="none" rtlCol="0">
            <a:spAutoFit/>
          </a:bodyPr>
          <a:lstStyle/>
          <a:p>
            <a:r>
              <a:rPr lang="nb-NO" sz="1000"/>
              <a:t>RISK MANAGEMENT</a:t>
            </a:r>
          </a:p>
        </p:txBody>
      </p:sp>
    </p:spTree>
    <p:extLst>
      <p:ext uri="{BB962C8B-B14F-4D97-AF65-F5344CB8AC3E}">
        <p14:creationId xmlns:p14="http://schemas.microsoft.com/office/powerpoint/2010/main" val="34442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ntel events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4" name="Graphic 6">
            <a:extLst>
              <a:ext uri="{FF2B5EF4-FFF2-40B4-BE49-F238E27FC236}">
                <a16:creationId xmlns:a16="http://schemas.microsoft.com/office/drawing/2014/main" id="{A559E273-D079-B8BF-1696-FFE6185EB1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2726" y="1988839"/>
            <a:ext cx="5201296" cy="1722980"/>
          </a:xfrm>
          <a:prstGeom prst="rect">
            <a:avLst/>
          </a:prstGeom>
        </p:spPr>
      </p:pic>
    </p:spTree>
    <p:extLst>
      <p:ext uri="{BB962C8B-B14F-4D97-AF65-F5344CB8AC3E}">
        <p14:creationId xmlns:p14="http://schemas.microsoft.com/office/powerpoint/2010/main" val="1389223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2" name="Bilde 11">
            <a:extLst>
              <a:ext uri="{FF2B5EF4-FFF2-40B4-BE49-F238E27FC236}">
                <a16:creationId xmlns:a16="http://schemas.microsoft.com/office/drawing/2014/main" id="{23C42E47-392E-B921-116D-DBF91E131D3A}"/>
              </a:ext>
            </a:extLst>
          </p:cNvPr>
          <p:cNvPicPr>
            <a:picLocks noChangeAspect="1"/>
          </p:cNvPicPr>
          <p:nvPr userDrawn="1"/>
        </p:nvPicPr>
        <p:blipFill>
          <a:blip r:embed="rId4"/>
          <a:stretch>
            <a:fillRect/>
          </a:stretch>
        </p:blipFill>
        <p:spPr>
          <a:xfrm>
            <a:off x="11538366" y="232679"/>
            <a:ext cx="422817" cy="422817"/>
          </a:xfrm>
          <a:prstGeom prst="rect">
            <a:avLst/>
          </a:prstGeom>
        </p:spPr>
      </p:pic>
      <p:pic>
        <p:nvPicPr>
          <p:cNvPr id="13" name="Bilde 12">
            <a:extLst>
              <a:ext uri="{FF2B5EF4-FFF2-40B4-BE49-F238E27FC236}">
                <a16:creationId xmlns:a16="http://schemas.microsoft.com/office/drawing/2014/main" id="{6CA85AB7-6971-8416-7727-01D460C920AF}"/>
              </a:ext>
            </a:extLst>
          </p:cNvPr>
          <p:cNvPicPr>
            <a:picLocks noChangeAspect="1"/>
          </p:cNvPicPr>
          <p:nvPr userDrawn="1"/>
        </p:nvPicPr>
        <p:blipFill>
          <a:blip r:embed="rId5">
            <a:alphaModFix amt="30000"/>
          </a:blip>
          <a:stretch>
            <a:fillRect/>
          </a:stretch>
        </p:blipFill>
        <p:spPr>
          <a:xfrm>
            <a:off x="10283698" y="4973725"/>
            <a:ext cx="2221353" cy="2221353"/>
          </a:xfrm>
          <a:prstGeom prst="rect">
            <a:avLst/>
          </a:prstGeom>
        </p:spPr>
      </p:pic>
      <p:sp>
        <p:nvSpPr>
          <p:cNvPr id="15" name="Plassholder for tekst 5">
            <a:extLst>
              <a:ext uri="{FF2B5EF4-FFF2-40B4-BE49-F238E27FC236}">
                <a16:creationId xmlns:a16="http://schemas.microsoft.com/office/drawing/2014/main" id="{DB85B4DF-C4B2-8DA3-F55F-620BA0E3F8AC}"/>
              </a:ext>
            </a:extLst>
          </p:cNvPr>
          <p:cNvSpPr>
            <a:spLocks noGrp="1"/>
          </p:cNvSpPr>
          <p:nvPr>
            <p:ph type="body" sz="quarter" idx="16" hasCustomPrompt="1"/>
          </p:nvPr>
        </p:nvSpPr>
        <p:spPr>
          <a:xfrm>
            <a:off x="959978" y="2072789"/>
            <a:ext cx="9181088"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7" name="TekstSylinder 16">
            <a:extLst>
              <a:ext uri="{FF2B5EF4-FFF2-40B4-BE49-F238E27FC236}">
                <a16:creationId xmlns:a16="http://schemas.microsoft.com/office/drawing/2014/main" id="{06E4ED4B-1BCC-B523-E7B0-99B5F178A906}"/>
              </a:ext>
            </a:extLst>
          </p:cNvPr>
          <p:cNvSpPr txBox="1"/>
          <p:nvPr userDrawn="1"/>
        </p:nvSpPr>
        <p:spPr>
          <a:xfrm>
            <a:off x="959978" y="131379"/>
            <a:ext cx="696024" cy="246221"/>
          </a:xfrm>
          <a:prstGeom prst="rect">
            <a:avLst/>
          </a:prstGeom>
          <a:noFill/>
        </p:spPr>
        <p:txBody>
          <a:bodyPr wrap="none" rtlCol="0">
            <a:spAutoFit/>
          </a:bodyPr>
          <a:lstStyle/>
          <a:p>
            <a:r>
              <a:rPr lang="nb-NO" sz="1000"/>
              <a:t>EVENTS</a:t>
            </a:r>
          </a:p>
        </p:txBody>
      </p:sp>
    </p:spTree>
    <p:extLst>
      <p:ext uri="{BB962C8B-B14F-4D97-AF65-F5344CB8AC3E}">
        <p14:creationId xmlns:p14="http://schemas.microsoft.com/office/powerpoint/2010/main" val="40474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00D03B8D-0D29-78CC-D194-E9B5F9153CE4}"/>
              </a:ext>
            </a:extLst>
          </p:cNvPr>
          <p:cNvSpPr>
            <a:spLocks noGrp="1"/>
          </p:cNvSpPr>
          <p:nvPr>
            <p:ph type="body" sz="quarter" idx="16" hasCustomPrompt="1"/>
          </p:nvPr>
        </p:nvSpPr>
        <p:spPr>
          <a:xfrm>
            <a:off x="959978" y="2072789"/>
            <a:ext cx="5946431"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E0626223-7550-3AC9-8CDA-BE43428B979B}"/>
              </a:ext>
            </a:extLst>
          </p:cNvPr>
          <p:cNvSpPr txBox="1"/>
          <p:nvPr userDrawn="1"/>
        </p:nvSpPr>
        <p:spPr>
          <a:xfrm>
            <a:off x="959978" y="131379"/>
            <a:ext cx="696024" cy="246221"/>
          </a:xfrm>
          <a:prstGeom prst="rect">
            <a:avLst/>
          </a:prstGeom>
          <a:noFill/>
        </p:spPr>
        <p:txBody>
          <a:bodyPr wrap="none" rtlCol="0">
            <a:spAutoFit/>
          </a:bodyPr>
          <a:lstStyle/>
          <a:p>
            <a:r>
              <a:rPr lang="nb-NO" sz="1000"/>
              <a:t>EVENTS</a:t>
            </a:r>
          </a:p>
        </p:txBody>
      </p:sp>
    </p:spTree>
    <p:extLst>
      <p:ext uri="{BB962C8B-B14F-4D97-AF65-F5344CB8AC3E}">
        <p14:creationId xmlns:p14="http://schemas.microsoft.com/office/powerpoint/2010/main" val="131485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0" name="Plassholder for tekst 5">
            <a:extLst>
              <a:ext uri="{FF2B5EF4-FFF2-40B4-BE49-F238E27FC236}">
                <a16:creationId xmlns:a16="http://schemas.microsoft.com/office/drawing/2014/main" id="{0EF7116F-9018-CDB6-7FBC-029F7835673A}"/>
              </a:ext>
            </a:extLst>
          </p:cNvPr>
          <p:cNvSpPr>
            <a:spLocks noGrp="1"/>
          </p:cNvSpPr>
          <p:nvPr>
            <p:ph type="body" sz="quarter" idx="16" hasCustomPrompt="1"/>
          </p:nvPr>
        </p:nvSpPr>
        <p:spPr>
          <a:xfrm>
            <a:off x="5633579"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2" name="Bilde 11">
            <a:extLst>
              <a:ext uri="{FF2B5EF4-FFF2-40B4-BE49-F238E27FC236}">
                <a16:creationId xmlns:a16="http://schemas.microsoft.com/office/drawing/2014/main" id="{B9D33007-C083-AB49-0661-798BF43493A5}"/>
              </a:ext>
            </a:extLst>
          </p:cNvPr>
          <p:cNvPicPr>
            <a:picLocks noChangeAspect="1"/>
          </p:cNvPicPr>
          <p:nvPr userDrawn="1"/>
        </p:nvPicPr>
        <p:blipFill>
          <a:blip r:embed="rId2">
            <a:alphaModFix amt="30000"/>
          </a:blip>
          <a:stretch>
            <a:fillRect/>
          </a:stretch>
        </p:blipFill>
        <p:spPr>
          <a:xfrm>
            <a:off x="10283698" y="4973725"/>
            <a:ext cx="2221353" cy="2221353"/>
          </a:xfrm>
          <a:prstGeom prst="rect">
            <a:avLst/>
          </a:prstGeom>
        </p:spPr>
      </p:pic>
      <p:pic>
        <p:nvPicPr>
          <p:cNvPr id="13" name="Bilde 12">
            <a:extLst>
              <a:ext uri="{FF2B5EF4-FFF2-40B4-BE49-F238E27FC236}">
                <a16:creationId xmlns:a16="http://schemas.microsoft.com/office/drawing/2014/main" id="{99E7E3A6-B9EA-C622-E97B-D97326FFD115}"/>
              </a:ext>
            </a:extLst>
          </p:cNvPr>
          <p:cNvPicPr>
            <a:picLocks noChangeAspect="1"/>
          </p:cNvPicPr>
          <p:nvPr userDrawn="1"/>
        </p:nvPicPr>
        <p:blipFill>
          <a:blip r:embed="rId3"/>
          <a:stretch>
            <a:fillRect/>
          </a:stretch>
        </p:blipFill>
        <p:spPr>
          <a:xfrm>
            <a:off x="11538366" y="232679"/>
            <a:ext cx="422817" cy="422817"/>
          </a:xfrm>
          <a:prstGeom prst="rect">
            <a:avLst/>
          </a:prstGeom>
        </p:spPr>
      </p:pic>
      <p:sp>
        <p:nvSpPr>
          <p:cNvPr id="14" name="TekstSylinder 13">
            <a:extLst>
              <a:ext uri="{FF2B5EF4-FFF2-40B4-BE49-F238E27FC236}">
                <a16:creationId xmlns:a16="http://schemas.microsoft.com/office/drawing/2014/main" id="{979B0FBD-6B4A-2129-8D58-D8C74CDCF604}"/>
              </a:ext>
            </a:extLst>
          </p:cNvPr>
          <p:cNvSpPr txBox="1"/>
          <p:nvPr userDrawn="1"/>
        </p:nvSpPr>
        <p:spPr>
          <a:xfrm>
            <a:off x="5633578" y="131379"/>
            <a:ext cx="696024" cy="246221"/>
          </a:xfrm>
          <a:prstGeom prst="rect">
            <a:avLst/>
          </a:prstGeom>
          <a:noFill/>
        </p:spPr>
        <p:txBody>
          <a:bodyPr wrap="none" rtlCol="0">
            <a:spAutoFit/>
          </a:bodyPr>
          <a:lstStyle/>
          <a:p>
            <a:r>
              <a:rPr lang="nb-NO" sz="1000"/>
              <a:t>EVENTS</a:t>
            </a:r>
          </a:p>
        </p:txBody>
      </p:sp>
    </p:spTree>
    <p:extLst>
      <p:ext uri="{BB962C8B-B14F-4D97-AF65-F5344CB8AC3E}">
        <p14:creationId xmlns:p14="http://schemas.microsoft.com/office/powerpoint/2010/main" val="8627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Plassholder for tekst 5">
            <a:extLst>
              <a:ext uri="{FF2B5EF4-FFF2-40B4-BE49-F238E27FC236}">
                <a16:creationId xmlns:a16="http://schemas.microsoft.com/office/drawing/2014/main" id="{F577C597-D2DF-6A8F-05BF-9CA3C43A1EF1}"/>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10" name="TekstSylinder 9">
            <a:extLst>
              <a:ext uri="{FF2B5EF4-FFF2-40B4-BE49-F238E27FC236}">
                <a16:creationId xmlns:a16="http://schemas.microsoft.com/office/drawing/2014/main" id="{716C0605-3963-2610-A64D-2F95B2138163}"/>
              </a:ext>
            </a:extLst>
          </p:cNvPr>
          <p:cNvSpPr txBox="1"/>
          <p:nvPr userDrawn="1"/>
        </p:nvSpPr>
        <p:spPr>
          <a:xfrm>
            <a:off x="959978" y="131379"/>
            <a:ext cx="696024" cy="246221"/>
          </a:xfrm>
          <a:prstGeom prst="rect">
            <a:avLst/>
          </a:prstGeom>
          <a:noFill/>
        </p:spPr>
        <p:txBody>
          <a:bodyPr wrap="none" rtlCol="0">
            <a:spAutoFit/>
          </a:bodyPr>
          <a:lstStyle/>
          <a:p>
            <a:r>
              <a:rPr lang="nb-NO" sz="1000"/>
              <a:t>EVENTS</a:t>
            </a:r>
          </a:p>
        </p:txBody>
      </p:sp>
    </p:spTree>
    <p:extLst>
      <p:ext uri="{BB962C8B-B14F-4D97-AF65-F5344CB8AC3E}">
        <p14:creationId xmlns:p14="http://schemas.microsoft.com/office/powerpoint/2010/main" val="233311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ntel analysis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4" name="Graphic 2">
            <a:extLst>
              <a:ext uri="{FF2B5EF4-FFF2-40B4-BE49-F238E27FC236}">
                <a16:creationId xmlns:a16="http://schemas.microsoft.com/office/drawing/2014/main" id="{A5D836B5-E5AE-637B-EA18-619B912AEC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2725" y="2000524"/>
            <a:ext cx="5930278" cy="1725613"/>
          </a:xfrm>
          <a:prstGeom prst="rect">
            <a:avLst/>
          </a:prstGeom>
        </p:spPr>
      </p:pic>
    </p:spTree>
    <p:extLst>
      <p:ext uri="{BB962C8B-B14F-4D97-AF65-F5344CB8AC3E}">
        <p14:creationId xmlns:p14="http://schemas.microsoft.com/office/powerpoint/2010/main" val="2416768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2" name="Bilde 11">
            <a:extLst>
              <a:ext uri="{FF2B5EF4-FFF2-40B4-BE49-F238E27FC236}">
                <a16:creationId xmlns:a16="http://schemas.microsoft.com/office/drawing/2014/main" id="{4A9587C8-5E5C-F829-AB06-20866578F519}"/>
              </a:ext>
            </a:extLst>
          </p:cNvPr>
          <p:cNvPicPr>
            <a:picLocks noChangeAspect="1"/>
          </p:cNvPicPr>
          <p:nvPr userDrawn="1"/>
        </p:nvPicPr>
        <p:blipFill>
          <a:blip r:embed="rId4"/>
          <a:stretch>
            <a:fillRect/>
          </a:stretch>
        </p:blipFill>
        <p:spPr>
          <a:xfrm>
            <a:off x="11538366" y="232679"/>
            <a:ext cx="426896" cy="426896"/>
          </a:xfrm>
          <a:prstGeom prst="rect">
            <a:avLst/>
          </a:prstGeom>
        </p:spPr>
      </p:pic>
      <p:sp>
        <p:nvSpPr>
          <p:cNvPr id="13" name="Plassholder for tekst 5">
            <a:extLst>
              <a:ext uri="{FF2B5EF4-FFF2-40B4-BE49-F238E27FC236}">
                <a16:creationId xmlns:a16="http://schemas.microsoft.com/office/drawing/2014/main" id="{8585E747-9D42-5F15-F330-CA80A97545AB}"/>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4" name="Bilde 13">
            <a:extLst>
              <a:ext uri="{FF2B5EF4-FFF2-40B4-BE49-F238E27FC236}">
                <a16:creationId xmlns:a16="http://schemas.microsoft.com/office/drawing/2014/main" id="{7CB28B4B-968E-B879-B5F4-8E513B6AAAC8}"/>
              </a:ext>
            </a:extLst>
          </p:cNvPr>
          <p:cNvPicPr>
            <a:picLocks noChangeAspect="1"/>
          </p:cNvPicPr>
          <p:nvPr userDrawn="1"/>
        </p:nvPicPr>
        <p:blipFill>
          <a:blip r:embed="rId5">
            <a:alphaModFix amt="30000"/>
          </a:blip>
          <a:stretch>
            <a:fillRect/>
          </a:stretch>
        </p:blipFill>
        <p:spPr>
          <a:xfrm>
            <a:off x="9937733" y="4582044"/>
            <a:ext cx="2588580" cy="2155045"/>
          </a:xfrm>
          <a:prstGeom prst="rect">
            <a:avLst/>
          </a:prstGeom>
        </p:spPr>
      </p:pic>
      <p:sp>
        <p:nvSpPr>
          <p:cNvPr id="16" name="TekstSylinder 15">
            <a:extLst>
              <a:ext uri="{FF2B5EF4-FFF2-40B4-BE49-F238E27FC236}">
                <a16:creationId xmlns:a16="http://schemas.microsoft.com/office/drawing/2014/main" id="{E7568260-739D-9CEB-B861-E3D20EF60A9A}"/>
              </a:ext>
            </a:extLst>
          </p:cNvPr>
          <p:cNvSpPr txBox="1"/>
          <p:nvPr userDrawn="1"/>
        </p:nvSpPr>
        <p:spPr>
          <a:xfrm>
            <a:off x="959978" y="131379"/>
            <a:ext cx="808235" cy="246221"/>
          </a:xfrm>
          <a:prstGeom prst="rect">
            <a:avLst/>
          </a:prstGeom>
          <a:noFill/>
        </p:spPr>
        <p:txBody>
          <a:bodyPr wrap="none" rtlCol="0">
            <a:spAutoFit/>
          </a:bodyPr>
          <a:lstStyle/>
          <a:p>
            <a:r>
              <a:rPr lang="nb-NO" sz="1000"/>
              <a:t>ANALYSIS</a:t>
            </a:r>
          </a:p>
        </p:txBody>
      </p:sp>
    </p:spTree>
    <p:extLst>
      <p:ext uri="{BB962C8B-B14F-4D97-AF65-F5344CB8AC3E}">
        <p14:creationId xmlns:p14="http://schemas.microsoft.com/office/powerpoint/2010/main" val="2667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0B547129-12A9-BEC7-747B-D34BB6A04651}"/>
              </a:ext>
            </a:extLst>
          </p:cNvPr>
          <p:cNvSpPr>
            <a:spLocks noGrp="1"/>
          </p:cNvSpPr>
          <p:nvPr>
            <p:ph type="body" sz="quarter" idx="16" hasCustomPrompt="1"/>
          </p:nvPr>
        </p:nvSpPr>
        <p:spPr>
          <a:xfrm>
            <a:off x="959977" y="2072789"/>
            <a:ext cx="59356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92B9CD70-52FC-CD7E-C5CE-D88A3BF6CD5E}"/>
              </a:ext>
            </a:extLst>
          </p:cNvPr>
          <p:cNvSpPr txBox="1"/>
          <p:nvPr userDrawn="1"/>
        </p:nvSpPr>
        <p:spPr>
          <a:xfrm>
            <a:off x="959978" y="131379"/>
            <a:ext cx="808235" cy="246221"/>
          </a:xfrm>
          <a:prstGeom prst="rect">
            <a:avLst/>
          </a:prstGeom>
          <a:noFill/>
        </p:spPr>
        <p:txBody>
          <a:bodyPr wrap="none" rtlCol="0">
            <a:spAutoFit/>
          </a:bodyPr>
          <a:lstStyle/>
          <a:p>
            <a:r>
              <a:rPr lang="nb-NO" sz="1000"/>
              <a:t>ANALYSIS</a:t>
            </a:r>
          </a:p>
        </p:txBody>
      </p:sp>
    </p:spTree>
    <p:extLst>
      <p:ext uri="{BB962C8B-B14F-4D97-AF65-F5344CB8AC3E}">
        <p14:creationId xmlns:p14="http://schemas.microsoft.com/office/powerpoint/2010/main" val="28714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white background">
    <p:spTree>
      <p:nvGrpSpPr>
        <p:cNvPr id="1" name=""/>
        <p:cNvGrpSpPr/>
        <p:nvPr/>
      </p:nvGrpSpPr>
      <p:grpSpPr>
        <a:xfrm>
          <a:off x="0" y="0"/>
          <a:ext cx="0" cy="0"/>
          <a:chOff x="0" y="0"/>
          <a:chExt cx="0" cy="0"/>
        </a:xfrm>
      </p:grpSpPr>
      <p:grpSp>
        <p:nvGrpSpPr>
          <p:cNvPr id="18" name="Gruppe 17">
            <a:extLst>
              <a:ext uri="{FF2B5EF4-FFF2-40B4-BE49-F238E27FC236}">
                <a16:creationId xmlns:a16="http://schemas.microsoft.com/office/drawing/2014/main" id="{DBF706C2-A6ED-897E-B994-DAD12B7D9CD2}"/>
              </a:ext>
            </a:extLst>
          </p:cNvPr>
          <p:cNvGrpSpPr/>
          <p:nvPr userDrawn="1"/>
        </p:nvGrpSpPr>
        <p:grpSpPr>
          <a:xfrm>
            <a:off x="3210709" y="3161790"/>
            <a:ext cx="5770583" cy="534421"/>
            <a:chOff x="1869557" y="3038867"/>
            <a:chExt cx="8450697" cy="782630"/>
          </a:xfrm>
        </p:grpSpPr>
        <p:grpSp>
          <p:nvGrpSpPr>
            <p:cNvPr id="2" name="Graphic 10">
              <a:extLst>
                <a:ext uri="{FF2B5EF4-FFF2-40B4-BE49-F238E27FC236}">
                  <a16:creationId xmlns:a16="http://schemas.microsoft.com/office/drawing/2014/main" id="{4B60B40B-B9C2-1D4A-435F-E8440EAD1FC3}"/>
                </a:ext>
              </a:extLst>
            </p:cNvPr>
            <p:cNvGrpSpPr/>
            <p:nvPr userDrawn="1"/>
          </p:nvGrpSpPr>
          <p:grpSpPr>
            <a:xfrm>
              <a:off x="1869557" y="3038867"/>
              <a:ext cx="4569287" cy="782630"/>
              <a:chOff x="1869557" y="3038867"/>
              <a:chExt cx="4569287" cy="782630"/>
            </a:xfrm>
            <a:solidFill>
              <a:srgbClr val="01796F"/>
            </a:solidFill>
          </p:grpSpPr>
          <p:sp>
            <p:nvSpPr>
              <p:cNvPr id="3" name="Freeform: Shape 12">
                <a:extLst>
                  <a:ext uri="{FF2B5EF4-FFF2-40B4-BE49-F238E27FC236}">
                    <a16:creationId xmlns:a16="http://schemas.microsoft.com/office/drawing/2014/main" id="{16718C6F-5C73-784E-9186-D723B4777929}"/>
                  </a:ext>
                </a:extLst>
              </p:cNvPr>
              <p:cNvSpPr/>
              <p:nvPr/>
            </p:nvSpPr>
            <p:spPr>
              <a:xfrm>
                <a:off x="4559702" y="3047615"/>
                <a:ext cx="608844" cy="765133"/>
              </a:xfrm>
              <a:custGeom>
                <a:avLst/>
                <a:gdLst>
                  <a:gd name="connsiteX0" fmla="*/ 230651 w 608844"/>
                  <a:gd name="connsiteY0" fmla="*/ 126793 h 765133"/>
                  <a:gd name="connsiteX1" fmla="*/ 0 w 608844"/>
                  <a:gd name="connsiteY1" fmla="*/ 126793 h 765133"/>
                  <a:gd name="connsiteX2" fmla="*/ 0 w 608844"/>
                  <a:gd name="connsiteY2" fmla="*/ 0 h 765133"/>
                  <a:gd name="connsiteX3" fmla="*/ 608844 w 608844"/>
                  <a:gd name="connsiteY3" fmla="*/ 0 h 765133"/>
                  <a:gd name="connsiteX4" fmla="*/ 608844 w 608844"/>
                  <a:gd name="connsiteY4" fmla="*/ 126793 h 765133"/>
                  <a:gd name="connsiteX5" fmla="*/ 379316 w 608844"/>
                  <a:gd name="connsiteY5" fmla="*/ 126793 h 765133"/>
                  <a:gd name="connsiteX6" fmla="*/ 379316 w 608844"/>
                  <a:gd name="connsiteY6" fmla="*/ 765134 h 765133"/>
                  <a:gd name="connsiteX7" fmla="*/ 230651 w 608844"/>
                  <a:gd name="connsiteY7" fmla="*/ 765134 h 765133"/>
                  <a:gd name="connsiteX8" fmla="*/ 230651 w 608844"/>
                  <a:gd name="connsiteY8" fmla="*/ 126793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44" h="765133">
                    <a:moveTo>
                      <a:pt x="230651" y="126793"/>
                    </a:moveTo>
                    <a:lnTo>
                      <a:pt x="0" y="126793"/>
                    </a:lnTo>
                    <a:lnTo>
                      <a:pt x="0" y="0"/>
                    </a:lnTo>
                    <a:lnTo>
                      <a:pt x="608844" y="0"/>
                    </a:lnTo>
                    <a:lnTo>
                      <a:pt x="608844" y="126793"/>
                    </a:lnTo>
                    <a:lnTo>
                      <a:pt x="379316" y="126793"/>
                    </a:lnTo>
                    <a:lnTo>
                      <a:pt x="379316" y="765134"/>
                    </a:lnTo>
                    <a:lnTo>
                      <a:pt x="230651" y="765134"/>
                    </a:lnTo>
                    <a:lnTo>
                      <a:pt x="230651" y="126793"/>
                    </a:lnTo>
                    <a:close/>
                  </a:path>
                </a:pathLst>
              </a:custGeom>
              <a:grpFill/>
              <a:ln w="5908" cap="flat">
                <a:noFill/>
                <a:prstDash val="solid"/>
                <a:miter/>
              </a:ln>
            </p:spPr>
            <p:txBody>
              <a:bodyPr rtlCol="0" anchor="ctr"/>
              <a:lstStyle/>
              <a:p>
                <a:endParaRPr lang="en-US"/>
              </a:p>
            </p:txBody>
          </p:sp>
          <p:sp>
            <p:nvSpPr>
              <p:cNvPr id="4" name="Freeform: Shape 13">
                <a:extLst>
                  <a:ext uri="{FF2B5EF4-FFF2-40B4-BE49-F238E27FC236}">
                    <a16:creationId xmlns:a16="http://schemas.microsoft.com/office/drawing/2014/main" id="{532327F8-CF4E-13E5-2365-1D861680EB4C}"/>
                  </a:ext>
                </a:extLst>
              </p:cNvPr>
              <p:cNvSpPr/>
              <p:nvPr/>
            </p:nvSpPr>
            <p:spPr>
              <a:xfrm>
                <a:off x="5278493" y="3047615"/>
                <a:ext cx="523546" cy="765074"/>
              </a:xfrm>
              <a:custGeom>
                <a:avLst/>
                <a:gdLst>
                  <a:gd name="connsiteX0" fmla="*/ 202337 w 523546"/>
                  <a:gd name="connsiteY0" fmla="*/ 0 h 765074"/>
                  <a:gd name="connsiteX1" fmla="*/ 523547 w 523546"/>
                  <a:gd name="connsiteY1" fmla="*/ 0 h 765074"/>
                  <a:gd name="connsiteX2" fmla="*/ 523547 w 523546"/>
                  <a:gd name="connsiteY2" fmla="*/ 126793 h 765074"/>
                  <a:gd name="connsiteX3" fmla="*/ 216051 w 523546"/>
                  <a:gd name="connsiteY3" fmla="*/ 126793 h 765074"/>
                  <a:gd name="connsiteX4" fmla="*/ 148605 w 523546"/>
                  <a:gd name="connsiteY4" fmla="*/ 194239 h 765074"/>
                  <a:gd name="connsiteX5" fmla="*/ 148605 w 523546"/>
                  <a:gd name="connsiteY5" fmla="*/ 319141 h 765074"/>
                  <a:gd name="connsiteX6" fmla="*/ 523547 w 523546"/>
                  <a:gd name="connsiteY6" fmla="*/ 319141 h 765074"/>
                  <a:gd name="connsiteX7" fmla="*/ 523547 w 523546"/>
                  <a:gd name="connsiteY7" fmla="*/ 445934 h 765074"/>
                  <a:gd name="connsiteX8" fmla="*/ 148605 w 523546"/>
                  <a:gd name="connsiteY8" fmla="*/ 445934 h 765074"/>
                  <a:gd name="connsiteX9" fmla="*/ 148605 w 523546"/>
                  <a:gd name="connsiteY9" fmla="*/ 570836 h 765074"/>
                  <a:gd name="connsiteX10" fmla="*/ 216051 w 523546"/>
                  <a:gd name="connsiteY10" fmla="*/ 638281 h 765074"/>
                  <a:gd name="connsiteX11" fmla="*/ 523547 w 523546"/>
                  <a:gd name="connsiteY11" fmla="*/ 638281 h 765074"/>
                  <a:gd name="connsiteX12" fmla="*/ 523547 w 523546"/>
                  <a:gd name="connsiteY12" fmla="*/ 765075 h 765074"/>
                  <a:gd name="connsiteX13" fmla="*/ 202337 w 523546"/>
                  <a:gd name="connsiteY13" fmla="*/ 765075 h 765074"/>
                  <a:gd name="connsiteX14" fmla="*/ 0 w 523546"/>
                  <a:gd name="connsiteY14" fmla="*/ 562737 h 765074"/>
                  <a:gd name="connsiteX15" fmla="*/ 0 w 523546"/>
                  <a:gd name="connsiteY15" fmla="*/ 202337 h 765074"/>
                  <a:gd name="connsiteX16" fmla="*/ 202337 w 523546"/>
                  <a:gd name="connsiteY16" fmla="*/ 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46" h="765074">
                    <a:moveTo>
                      <a:pt x="202337" y="0"/>
                    </a:moveTo>
                    <a:lnTo>
                      <a:pt x="523547" y="0"/>
                    </a:lnTo>
                    <a:lnTo>
                      <a:pt x="523547" y="126793"/>
                    </a:lnTo>
                    <a:lnTo>
                      <a:pt x="216051" y="126793"/>
                    </a:lnTo>
                    <a:cubicBezTo>
                      <a:pt x="178811" y="126793"/>
                      <a:pt x="148605" y="156999"/>
                      <a:pt x="148605" y="194239"/>
                    </a:cubicBezTo>
                    <a:lnTo>
                      <a:pt x="148605" y="319141"/>
                    </a:lnTo>
                    <a:lnTo>
                      <a:pt x="523547" y="319141"/>
                    </a:lnTo>
                    <a:lnTo>
                      <a:pt x="523547" y="445934"/>
                    </a:lnTo>
                    <a:lnTo>
                      <a:pt x="148605" y="445934"/>
                    </a:lnTo>
                    <a:lnTo>
                      <a:pt x="148605" y="570836"/>
                    </a:lnTo>
                    <a:cubicBezTo>
                      <a:pt x="148605" y="608076"/>
                      <a:pt x="178811" y="638281"/>
                      <a:pt x="216051" y="638281"/>
                    </a:cubicBezTo>
                    <a:lnTo>
                      <a:pt x="523547" y="638281"/>
                    </a:lnTo>
                    <a:lnTo>
                      <a:pt x="523547" y="765075"/>
                    </a:lnTo>
                    <a:lnTo>
                      <a:pt x="202337" y="765075"/>
                    </a:lnTo>
                    <a:cubicBezTo>
                      <a:pt x="90558" y="765075"/>
                      <a:pt x="0" y="674457"/>
                      <a:pt x="0" y="562737"/>
                    </a:cubicBezTo>
                    <a:lnTo>
                      <a:pt x="0" y="202337"/>
                    </a:lnTo>
                    <a:cubicBezTo>
                      <a:pt x="0" y="90558"/>
                      <a:pt x="90617" y="0"/>
                      <a:pt x="202337" y="0"/>
                    </a:cubicBezTo>
                    <a:close/>
                  </a:path>
                </a:pathLst>
              </a:custGeom>
              <a:grpFill/>
              <a:ln w="5908" cap="flat">
                <a:noFill/>
                <a:prstDash val="solid"/>
                <a:miter/>
              </a:ln>
            </p:spPr>
            <p:txBody>
              <a:bodyPr rtlCol="0" anchor="ctr"/>
              <a:lstStyle/>
              <a:p>
                <a:endParaRPr lang="en-US"/>
              </a:p>
            </p:txBody>
          </p:sp>
          <p:sp>
            <p:nvSpPr>
              <p:cNvPr id="5" name="Freeform: Shape 14">
                <a:extLst>
                  <a:ext uri="{FF2B5EF4-FFF2-40B4-BE49-F238E27FC236}">
                    <a16:creationId xmlns:a16="http://schemas.microsoft.com/office/drawing/2014/main" id="{AD8E1528-58B2-BC8C-C0C4-93AED80EFB45}"/>
                  </a:ext>
                </a:extLst>
              </p:cNvPr>
              <p:cNvSpPr/>
              <p:nvPr/>
            </p:nvSpPr>
            <p:spPr>
              <a:xfrm>
                <a:off x="5930548" y="3047615"/>
                <a:ext cx="508296" cy="765133"/>
              </a:xfrm>
              <a:custGeom>
                <a:avLst/>
                <a:gdLst>
                  <a:gd name="connsiteX0" fmla="*/ 0 w 508296"/>
                  <a:gd name="connsiteY0" fmla="*/ 0 h 765133"/>
                  <a:gd name="connsiteX1" fmla="*/ 148664 w 508296"/>
                  <a:gd name="connsiteY1" fmla="*/ 0 h 765133"/>
                  <a:gd name="connsiteX2" fmla="*/ 148664 w 508296"/>
                  <a:gd name="connsiteY2" fmla="*/ 570895 h 765133"/>
                  <a:gd name="connsiteX3" fmla="*/ 216110 w 508296"/>
                  <a:gd name="connsiteY3" fmla="*/ 638340 h 765133"/>
                  <a:gd name="connsiteX4" fmla="*/ 508296 w 508296"/>
                  <a:gd name="connsiteY4" fmla="*/ 638340 h 765133"/>
                  <a:gd name="connsiteX5" fmla="*/ 508296 w 508296"/>
                  <a:gd name="connsiteY5" fmla="*/ 765134 h 765133"/>
                  <a:gd name="connsiteX6" fmla="*/ 202396 w 508296"/>
                  <a:gd name="connsiteY6" fmla="*/ 765134 h 765133"/>
                  <a:gd name="connsiteX7" fmla="*/ 59 w 508296"/>
                  <a:gd name="connsiteY7" fmla="*/ 562796 h 765133"/>
                  <a:gd name="connsiteX8" fmla="*/ 59 w 508296"/>
                  <a:gd name="connsiteY8"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96" h="765133">
                    <a:moveTo>
                      <a:pt x="0" y="0"/>
                    </a:moveTo>
                    <a:lnTo>
                      <a:pt x="148664" y="0"/>
                    </a:lnTo>
                    <a:lnTo>
                      <a:pt x="148664" y="570895"/>
                    </a:lnTo>
                    <a:cubicBezTo>
                      <a:pt x="148664" y="608135"/>
                      <a:pt x="178870" y="638340"/>
                      <a:pt x="216110" y="638340"/>
                    </a:cubicBezTo>
                    <a:lnTo>
                      <a:pt x="508296" y="638340"/>
                    </a:lnTo>
                    <a:lnTo>
                      <a:pt x="508296" y="765134"/>
                    </a:lnTo>
                    <a:lnTo>
                      <a:pt x="202396" y="765134"/>
                    </a:lnTo>
                    <a:cubicBezTo>
                      <a:pt x="90617" y="765134"/>
                      <a:pt x="59" y="674516"/>
                      <a:pt x="59" y="562796"/>
                    </a:cubicBezTo>
                    <a:lnTo>
                      <a:pt x="59" y="0"/>
                    </a:lnTo>
                    <a:close/>
                  </a:path>
                </a:pathLst>
              </a:custGeom>
              <a:grpFill/>
              <a:ln w="5908" cap="flat">
                <a:noFill/>
                <a:prstDash val="solid"/>
                <a:miter/>
              </a:ln>
            </p:spPr>
            <p:txBody>
              <a:bodyPr rtlCol="0" anchor="ctr"/>
              <a:lstStyle/>
              <a:p>
                <a:endParaRPr lang="en-US"/>
              </a:p>
            </p:txBody>
          </p:sp>
          <p:sp>
            <p:nvSpPr>
              <p:cNvPr id="6" name="Freeform: Shape 15">
                <a:extLst>
                  <a:ext uri="{FF2B5EF4-FFF2-40B4-BE49-F238E27FC236}">
                    <a16:creationId xmlns:a16="http://schemas.microsoft.com/office/drawing/2014/main" id="{7483239B-1700-FFA2-0EBC-6CB67B4D814E}"/>
                  </a:ext>
                </a:extLst>
              </p:cNvPr>
              <p:cNvSpPr/>
              <p:nvPr/>
            </p:nvSpPr>
            <p:spPr>
              <a:xfrm>
                <a:off x="3811415" y="3047615"/>
                <a:ext cx="639463" cy="765133"/>
              </a:xfrm>
              <a:custGeom>
                <a:avLst/>
                <a:gdLst>
                  <a:gd name="connsiteX0" fmla="*/ 639464 w 639463"/>
                  <a:gd name="connsiteY0" fmla="*/ 202337 h 765133"/>
                  <a:gd name="connsiteX1" fmla="*/ 639464 w 639463"/>
                  <a:gd name="connsiteY1" fmla="*/ 765134 h 765133"/>
                  <a:gd name="connsiteX2" fmla="*/ 490799 w 639463"/>
                  <a:gd name="connsiteY2" fmla="*/ 765134 h 765133"/>
                  <a:gd name="connsiteX3" fmla="*/ 490799 w 639463"/>
                  <a:gd name="connsiteY3" fmla="*/ 194239 h 765133"/>
                  <a:gd name="connsiteX4" fmla="*/ 423354 w 639463"/>
                  <a:gd name="connsiteY4" fmla="*/ 126793 h 765133"/>
                  <a:gd name="connsiteX5" fmla="*/ 148664 w 639463"/>
                  <a:gd name="connsiteY5" fmla="*/ 126793 h 765133"/>
                  <a:gd name="connsiteX6" fmla="*/ 148664 w 639463"/>
                  <a:gd name="connsiteY6" fmla="*/ 765134 h 765133"/>
                  <a:gd name="connsiteX7" fmla="*/ 0 w 639463"/>
                  <a:gd name="connsiteY7" fmla="*/ 765134 h 765133"/>
                  <a:gd name="connsiteX8" fmla="*/ 0 w 639463"/>
                  <a:gd name="connsiteY8" fmla="*/ 0 h 765133"/>
                  <a:gd name="connsiteX9" fmla="*/ 437067 w 639463"/>
                  <a:gd name="connsiteY9" fmla="*/ 0 h 765133"/>
                  <a:gd name="connsiteX10" fmla="*/ 639405 w 639463"/>
                  <a:gd name="connsiteY10" fmla="*/ 202337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463" h="765133">
                    <a:moveTo>
                      <a:pt x="639464" y="202337"/>
                    </a:moveTo>
                    <a:lnTo>
                      <a:pt x="639464" y="765134"/>
                    </a:lnTo>
                    <a:lnTo>
                      <a:pt x="490799" y="765134"/>
                    </a:lnTo>
                    <a:lnTo>
                      <a:pt x="490799" y="194239"/>
                    </a:lnTo>
                    <a:cubicBezTo>
                      <a:pt x="490799" y="156999"/>
                      <a:pt x="460594" y="126793"/>
                      <a:pt x="423354" y="126793"/>
                    </a:cubicBezTo>
                    <a:lnTo>
                      <a:pt x="148664" y="126793"/>
                    </a:lnTo>
                    <a:lnTo>
                      <a:pt x="148664" y="765134"/>
                    </a:lnTo>
                    <a:lnTo>
                      <a:pt x="0" y="765134"/>
                    </a:lnTo>
                    <a:lnTo>
                      <a:pt x="0" y="0"/>
                    </a:lnTo>
                    <a:lnTo>
                      <a:pt x="437067" y="0"/>
                    </a:lnTo>
                    <a:cubicBezTo>
                      <a:pt x="548846" y="0"/>
                      <a:pt x="639405" y="90617"/>
                      <a:pt x="639405" y="202337"/>
                    </a:cubicBezTo>
                    <a:close/>
                  </a:path>
                </a:pathLst>
              </a:custGeom>
              <a:grpFill/>
              <a:ln w="5908" cap="flat">
                <a:noFill/>
                <a:prstDash val="solid"/>
                <a:miter/>
              </a:ln>
            </p:spPr>
            <p:txBody>
              <a:bodyPr rtlCol="0" anchor="ctr"/>
              <a:lstStyle/>
              <a:p>
                <a:endParaRPr lang="en-US"/>
              </a:p>
            </p:txBody>
          </p:sp>
          <p:sp>
            <p:nvSpPr>
              <p:cNvPr id="10" name="Freeform: Shape 16">
                <a:extLst>
                  <a:ext uri="{FF2B5EF4-FFF2-40B4-BE49-F238E27FC236}">
                    <a16:creationId xmlns:a16="http://schemas.microsoft.com/office/drawing/2014/main" id="{A907E126-9AAC-0BF4-025A-32CB56EDADB1}"/>
                  </a:ext>
                </a:extLst>
              </p:cNvPr>
              <p:cNvSpPr/>
              <p:nvPr/>
            </p:nvSpPr>
            <p:spPr>
              <a:xfrm>
                <a:off x="1869557" y="3047615"/>
                <a:ext cx="926861" cy="765133"/>
              </a:xfrm>
              <a:custGeom>
                <a:avLst/>
                <a:gdLst>
                  <a:gd name="connsiteX0" fmla="*/ 724525 w 926861"/>
                  <a:gd name="connsiteY0" fmla="*/ 0 h 765133"/>
                  <a:gd name="connsiteX1" fmla="*/ 926862 w 926861"/>
                  <a:gd name="connsiteY1" fmla="*/ 202337 h 765133"/>
                  <a:gd name="connsiteX2" fmla="*/ 926862 w 926861"/>
                  <a:gd name="connsiteY2" fmla="*/ 765134 h 765133"/>
                  <a:gd name="connsiteX3" fmla="*/ 778198 w 926861"/>
                  <a:gd name="connsiteY3" fmla="*/ 765134 h 765133"/>
                  <a:gd name="connsiteX4" fmla="*/ 778198 w 926861"/>
                  <a:gd name="connsiteY4" fmla="*/ 194239 h 765133"/>
                  <a:gd name="connsiteX5" fmla="*/ 710752 w 926861"/>
                  <a:gd name="connsiteY5" fmla="*/ 126793 h 765133"/>
                  <a:gd name="connsiteX6" fmla="*/ 537734 w 926861"/>
                  <a:gd name="connsiteY6" fmla="*/ 126793 h 765133"/>
                  <a:gd name="connsiteX7" fmla="*/ 537734 w 926861"/>
                  <a:gd name="connsiteY7" fmla="*/ 765134 h 765133"/>
                  <a:gd name="connsiteX8" fmla="*/ 389069 w 926861"/>
                  <a:gd name="connsiteY8" fmla="*/ 765134 h 765133"/>
                  <a:gd name="connsiteX9" fmla="*/ 389069 w 926861"/>
                  <a:gd name="connsiteY9" fmla="*/ 126793 h 765133"/>
                  <a:gd name="connsiteX10" fmla="*/ 216051 w 926861"/>
                  <a:gd name="connsiteY10" fmla="*/ 126793 h 765133"/>
                  <a:gd name="connsiteX11" fmla="*/ 148605 w 926861"/>
                  <a:gd name="connsiteY11" fmla="*/ 194239 h 765133"/>
                  <a:gd name="connsiteX12" fmla="*/ 148605 w 926861"/>
                  <a:gd name="connsiteY12" fmla="*/ 765134 h 765133"/>
                  <a:gd name="connsiteX13" fmla="*/ 0 w 926861"/>
                  <a:gd name="connsiteY13" fmla="*/ 765134 h 765133"/>
                  <a:gd name="connsiteX14" fmla="*/ 0 w 926861"/>
                  <a:gd name="connsiteY14" fmla="*/ 202337 h 765133"/>
                  <a:gd name="connsiteX15" fmla="*/ 202337 w 926861"/>
                  <a:gd name="connsiteY15" fmla="*/ 0 h 765133"/>
                  <a:gd name="connsiteX16" fmla="*/ 724525 w 926861"/>
                  <a:gd name="connsiteY16"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61" h="765133">
                    <a:moveTo>
                      <a:pt x="724525" y="0"/>
                    </a:moveTo>
                    <a:cubicBezTo>
                      <a:pt x="836304" y="0"/>
                      <a:pt x="926862" y="90617"/>
                      <a:pt x="926862" y="202337"/>
                    </a:cubicBezTo>
                    <a:lnTo>
                      <a:pt x="926862" y="765134"/>
                    </a:lnTo>
                    <a:lnTo>
                      <a:pt x="778198" y="765134"/>
                    </a:lnTo>
                    <a:lnTo>
                      <a:pt x="778198" y="194239"/>
                    </a:lnTo>
                    <a:cubicBezTo>
                      <a:pt x="778198" y="156999"/>
                      <a:pt x="747992" y="126793"/>
                      <a:pt x="710752" y="126793"/>
                    </a:cubicBezTo>
                    <a:lnTo>
                      <a:pt x="537734" y="126793"/>
                    </a:lnTo>
                    <a:lnTo>
                      <a:pt x="537734" y="765134"/>
                    </a:lnTo>
                    <a:lnTo>
                      <a:pt x="389069" y="765134"/>
                    </a:lnTo>
                    <a:lnTo>
                      <a:pt x="389069" y="126793"/>
                    </a:lnTo>
                    <a:lnTo>
                      <a:pt x="216051" y="126793"/>
                    </a:lnTo>
                    <a:cubicBezTo>
                      <a:pt x="178811" y="126793"/>
                      <a:pt x="148605" y="156999"/>
                      <a:pt x="148605" y="194239"/>
                    </a:cubicBezTo>
                    <a:lnTo>
                      <a:pt x="148605" y="765134"/>
                    </a:lnTo>
                    <a:lnTo>
                      <a:pt x="0" y="765134"/>
                    </a:lnTo>
                    <a:lnTo>
                      <a:pt x="0" y="202337"/>
                    </a:lnTo>
                    <a:cubicBezTo>
                      <a:pt x="0" y="90617"/>
                      <a:pt x="90617" y="0"/>
                      <a:pt x="202337" y="0"/>
                    </a:cubicBezTo>
                    <a:lnTo>
                      <a:pt x="724525" y="0"/>
                    </a:lnTo>
                    <a:close/>
                  </a:path>
                </a:pathLst>
              </a:custGeom>
              <a:grpFill/>
              <a:ln w="5908" cap="flat">
                <a:noFill/>
                <a:prstDash val="solid"/>
                <a:miter/>
              </a:ln>
            </p:spPr>
            <p:txBody>
              <a:bodyPr rtlCol="0" anchor="ctr"/>
              <a:lstStyle/>
              <a:p>
                <a:endParaRPr lang="en-US"/>
              </a:p>
            </p:txBody>
          </p:sp>
          <p:sp>
            <p:nvSpPr>
              <p:cNvPr id="11" name="Freeform: Shape 17">
                <a:extLst>
                  <a:ext uri="{FF2B5EF4-FFF2-40B4-BE49-F238E27FC236}">
                    <a16:creationId xmlns:a16="http://schemas.microsoft.com/office/drawing/2014/main" id="{12F230FD-86EA-CD17-F4BA-F4D8EB0512AE}"/>
                  </a:ext>
                </a:extLst>
              </p:cNvPr>
              <p:cNvSpPr/>
              <p:nvPr/>
            </p:nvSpPr>
            <p:spPr>
              <a:xfrm>
                <a:off x="2913163" y="3038867"/>
                <a:ext cx="782630" cy="782630"/>
              </a:xfrm>
              <a:custGeom>
                <a:avLst/>
                <a:gdLst>
                  <a:gd name="connsiteX0" fmla="*/ 391315 w 782630"/>
                  <a:gd name="connsiteY0" fmla="*/ 143995 h 782630"/>
                  <a:gd name="connsiteX1" fmla="*/ 638636 w 782630"/>
                  <a:gd name="connsiteY1" fmla="*/ 391315 h 782630"/>
                  <a:gd name="connsiteX2" fmla="*/ 391315 w 782630"/>
                  <a:gd name="connsiteY2" fmla="*/ 638636 h 782630"/>
                  <a:gd name="connsiteX3" fmla="*/ 143995 w 782630"/>
                  <a:gd name="connsiteY3" fmla="*/ 391315 h 782630"/>
                  <a:gd name="connsiteX4" fmla="*/ 391315 w 782630"/>
                  <a:gd name="connsiteY4" fmla="*/ 143995 h 782630"/>
                  <a:gd name="connsiteX5" fmla="*/ 391315 w 782630"/>
                  <a:gd name="connsiteY5" fmla="*/ 0 h 782630"/>
                  <a:gd name="connsiteX6" fmla="*/ 0 w 782630"/>
                  <a:gd name="connsiteY6" fmla="*/ 391315 h 782630"/>
                  <a:gd name="connsiteX7" fmla="*/ 391315 w 782630"/>
                  <a:gd name="connsiteY7" fmla="*/ 782630 h 782630"/>
                  <a:gd name="connsiteX8" fmla="*/ 782631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143995"/>
                    </a:moveTo>
                    <a:cubicBezTo>
                      <a:pt x="527685" y="143995"/>
                      <a:pt x="638636" y="254946"/>
                      <a:pt x="638636" y="391315"/>
                    </a:cubicBezTo>
                    <a:cubicBezTo>
                      <a:pt x="638636" y="527684"/>
                      <a:pt x="527685" y="638636"/>
                      <a:pt x="391315" y="638636"/>
                    </a:cubicBezTo>
                    <a:cubicBezTo>
                      <a:pt x="254946" y="638636"/>
                      <a:pt x="143995" y="527684"/>
                      <a:pt x="143995" y="391315"/>
                    </a:cubicBezTo>
                    <a:cubicBezTo>
                      <a:pt x="143995" y="254946"/>
                      <a:pt x="254946" y="143995"/>
                      <a:pt x="391315" y="143995"/>
                    </a:cubicBezTo>
                    <a:moveTo>
                      <a:pt x="391315" y="0"/>
                    </a:moveTo>
                    <a:cubicBezTo>
                      <a:pt x="175146" y="0"/>
                      <a:pt x="0" y="175205"/>
                      <a:pt x="0" y="391315"/>
                    </a:cubicBezTo>
                    <a:cubicBezTo>
                      <a:pt x="0" y="607425"/>
                      <a:pt x="175205" y="782630"/>
                      <a:pt x="391315" y="782630"/>
                    </a:cubicBezTo>
                    <a:cubicBezTo>
                      <a:pt x="607426" y="782630"/>
                      <a:pt x="782631" y="607425"/>
                      <a:pt x="782631" y="391315"/>
                    </a:cubicBezTo>
                    <a:cubicBezTo>
                      <a:pt x="782631" y="175205"/>
                      <a:pt x="607426" y="0"/>
                      <a:pt x="391315" y="0"/>
                    </a:cubicBezTo>
                    <a:lnTo>
                      <a:pt x="391315" y="0"/>
                    </a:lnTo>
                    <a:close/>
                  </a:path>
                </a:pathLst>
              </a:custGeom>
              <a:grpFill/>
              <a:ln w="5908" cap="flat">
                <a:noFill/>
                <a:prstDash val="solid"/>
                <a:miter/>
              </a:ln>
            </p:spPr>
            <p:txBody>
              <a:bodyPr rtlCol="0" anchor="ctr"/>
              <a:lstStyle/>
              <a:p>
                <a:endParaRPr lang="en-US"/>
              </a:p>
            </p:txBody>
          </p:sp>
        </p:grpSp>
        <p:grpSp>
          <p:nvGrpSpPr>
            <p:cNvPr id="12" name="Graphic 10">
              <a:extLst>
                <a:ext uri="{FF2B5EF4-FFF2-40B4-BE49-F238E27FC236}">
                  <a16:creationId xmlns:a16="http://schemas.microsoft.com/office/drawing/2014/main" id="{DCBB51C4-224F-5B08-BCD0-ED59046061F9}"/>
                </a:ext>
              </a:extLst>
            </p:cNvPr>
            <p:cNvGrpSpPr/>
            <p:nvPr userDrawn="1"/>
          </p:nvGrpSpPr>
          <p:grpSpPr>
            <a:xfrm>
              <a:off x="6695031" y="3038867"/>
              <a:ext cx="3625223" cy="782630"/>
              <a:chOff x="6695031" y="3038867"/>
              <a:chExt cx="3625223" cy="782630"/>
            </a:xfrm>
            <a:solidFill>
              <a:srgbClr val="01796F"/>
            </a:solidFill>
          </p:grpSpPr>
          <p:sp>
            <p:nvSpPr>
              <p:cNvPr id="13" name="Freeform: Shape 19">
                <a:extLst>
                  <a:ext uri="{FF2B5EF4-FFF2-40B4-BE49-F238E27FC236}">
                    <a16:creationId xmlns:a16="http://schemas.microsoft.com/office/drawing/2014/main" id="{947349B2-9031-B98F-1C64-F96AB9F0B718}"/>
                  </a:ext>
                </a:extLst>
              </p:cNvPr>
              <p:cNvSpPr/>
              <p:nvPr/>
            </p:nvSpPr>
            <p:spPr>
              <a:xfrm>
                <a:off x="9091809" y="3047615"/>
                <a:ext cx="573850" cy="773881"/>
              </a:xfrm>
              <a:custGeom>
                <a:avLst/>
                <a:gdLst>
                  <a:gd name="connsiteX0" fmla="*/ 0 w 573850"/>
                  <a:gd name="connsiteY0" fmla="*/ 502799 h 773881"/>
                  <a:gd name="connsiteX1" fmla="*/ 0 w 573850"/>
                  <a:gd name="connsiteY1" fmla="*/ 0 h 773881"/>
                  <a:gd name="connsiteX2" fmla="*/ 73238 w 573850"/>
                  <a:gd name="connsiteY2" fmla="*/ 0 h 773881"/>
                  <a:gd name="connsiteX3" fmla="*/ 73238 w 573850"/>
                  <a:gd name="connsiteY3" fmla="*/ 502799 h 773881"/>
                  <a:gd name="connsiteX4" fmla="*/ 287457 w 573850"/>
                  <a:gd name="connsiteY4" fmla="*/ 709392 h 773881"/>
                  <a:gd name="connsiteX5" fmla="*/ 500611 w 573850"/>
                  <a:gd name="connsiteY5" fmla="*/ 502799 h 773881"/>
                  <a:gd name="connsiteX6" fmla="*/ 500611 w 573850"/>
                  <a:gd name="connsiteY6" fmla="*/ 0 h 773881"/>
                  <a:gd name="connsiteX7" fmla="*/ 573850 w 573850"/>
                  <a:gd name="connsiteY7" fmla="*/ 0 h 773881"/>
                  <a:gd name="connsiteX8" fmla="*/ 573850 w 573850"/>
                  <a:gd name="connsiteY8" fmla="*/ 502799 h 773881"/>
                  <a:gd name="connsiteX9" fmla="*/ 287457 w 573850"/>
                  <a:gd name="connsiteY9" fmla="*/ 773882 h 773881"/>
                  <a:gd name="connsiteX10" fmla="*/ 0 w 573850"/>
                  <a:gd name="connsiteY10" fmla="*/ 502799 h 7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850" h="773881">
                    <a:moveTo>
                      <a:pt x="0" y="502799"/>
                    </a:moveTo>
                    <a:lnTo>
                      <a:pt x="0" y="0"/>
                    </a:lnTo>
                    <a:lnTo>
                      <a:pt x="73238" y="0"/>
                    </a:lnTo>
                    <a:lnTo>
                      <a:pt x="73238" y="502799"/>
                    </a:lnTo>
                    <a:cubicBezTo>
                      <a:pt x="73238" y="624154"/>
                      <a:pt x="161787" y="709392"/>
                      <a:pt x="287457" y="709392"/>
                    </a:cubicBezTo>
                    <a:cubicBezTo>
                      <a:pt x="413127" y="709392"/>
                      <a:pt x="500611" y="624154"/>
                      <a:pt x="500611" y="502799"/>
                    </a:cubicBezTo>
                    <a:lnTo>
                      <a:pt x="500611" y="0"/>
                    </a:lnTo>
                    <a:lnTo>
                      <a:pt x="573850" y="0"/>
                    </a:lnTo>
                    <a:lnTo>
                      <a:pt x="573850" y="502799"/>
                    </a:lnTo>
                    <a:cubicBezTo>
                      <a:pt x="573850" y="662399"/>
                      <a:pt x="456869" y="773882"/>
                      <a:pt x="287457" y="773882"/>
                    </a:cubicBezTo>
                    <a:cubicBezTo>
                      <a:pt x="118045" y="773882"/>
                      <a:pt x="0" y="662399"/>
                      <a:pt x="0" y="502799"/>
                    </a:cubicBezTo>
                    <a:close/>
                  </a:path>
                </a:pathLst>
              </a:custGeom>
              <a:grpFill/>
              <a:ln w="5908" cap="flat">
                <a:noFill/>
                <a:prstDash val="solid"/>
                <a:miter/>
              </a:ln>
            </p:spPr>
            <p:txBody>
              <a:bodyPr rtlCol="0" anchor="ctr"/>
              <a:lstStyle/>
              <a:p>
                <a:endParaRPr lang="en-US"/>
              </a:p>
            </p:txBody>
          </p:sp>
          <p:sp>
            <p:nvSpPr>
              <p:cNvPr id="14" name="Freeform: Shape 20">
                <a:extLst>
                  <a:ext uri="{FF2B5EF4-FFF2-40B4-BE49-F238E27FC236}">
                    <a16:creationId xmlns:a16="http://schemas.microsoft.com/office/drawing/2014/main" id="{1B04C564-6BEF-A717-080C-7B3F049DFB8F}"/>
                  </a:ext>
                </a:extLst>
              </p:cNvPr>
              <p:cNvSpPr/>
              <p:nvPr/>
            </p:nvSpPr>
            <p:spPr>
              <a:xfrm>
                <a:off x="9796650" y="3047615"/>
                <a:ext cx="523605" cy="765074"/>
              </a:xfrm>
              <a:custGeom>
                <a:avLst/>
                <a:gdLst>
                  <a:gd name="connsiteX0" fmla="*/ 0 w 523605"/>
                  <a:gd name="connsiteY0" fmla="*/ 0 h 765074"/>
                  <a:gd name="connsiteX1" fmla="*/ 288580 w 523605"/>
                  <a:gd name="connsiteY1" fmla="*/ 0 h 765074"/>
                  <a:gd name="connsiteX2" fmla="*/ 523606 w 523605"/>
                  <a:gd name="connsiteY2" fmla="*/ 214218 h 765074"/>
                  <a:gd name="connsiteX3" fmla="*/ 288580 w 523605"/>
                  <a:gd name="connsiteY3" fmla="*/ 428437 h 765074"/>
                  <a:gd name="connsiteX4" fmla="*/ 73238 w 523605"/>
                  <a:gd name="connsiteY4" fmla="*/ 428437 h 765074"/>
                  <a:gd name="connsiteX5" fmla="*/ 73238 w 523605"/>
                  <a:gd name="connsiteY5" fmla="*/ 765075 h 765074"/>
                  <a:gd name="connsiteX6" fmla="*/ 0 w 523605"/>
                  <a:gd name="connsiteY6" fmla="*/ 765075 h 765074"/>
                  <a:gd name="connsiteX7" fmla="*/ 0 w 523605"/>
                  <a:gd name="connsiteY7" fmla="*/ 0 h 765074"/>
                  <a:gd name="connsiteX8" fmla="*/ 283082 w 523605"/>
                  <a:gd name="connsiteY8" fmla="*/ 365070 h 765074"/>
                  <a:gd name="connsiteX9" fmla="*/ 450308 w 523605"/>
                  <a:gd name="connsiteY9" fmla="*/ 214218 h 765074"/>
                  <a:gd name="connsiteX10" fmla="*/ 283082 w 523605"/>
                  <a:gd name="connsiteY10" fmla="*/ 64490 h 765074"/>
                  <a:gd name="connsiteX11" fmla="*/ 73238 w 523605"/>
                  <a:gd name="connsiteY11" fmla="*/ 64490 h 765074"/>
                  <a:gd name="connsiteX12" fmla="*/ 73238 w 523605"/>
                  <a:gd name="connsiteY12" fmla="*/ 365070 h 765074"/>
                  <a:gd name="connsiteX13" fmla="*/ 283082 w 523605"/>
                  <a:gd name="connsiteY13" fmla="*/ 36507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605" h="765074">
                    <a:moveTo>
                      <a:pt x="0" y="0"/>
                    </a:moveTo>
                    <a:lnTo>
                      <a:pt x="288580" y="0"/>
                    </a:lnTo>
                    <a:cubicBezTo>
                      <a:pt x="430683" y="0"/>
                      <a:pt x="523606" y="85238"/>
                      <a:pt x="523606" y="214218"/>
                    </a:cubicBezTo>
                    <a:cubicBezTo>
                      <a:pt x="523606" y="343199"/>
                      <a:pt x="430683" y="428437"/>
                      <a:pt x="288580" y="428437"/>
                    </a:cubicBezTo>
                    <a:lnTo>
                      <a:pt x="73238" y="428437"/>
                    </a:lnTo>
                    <a:lnTo>
                      <a:pt x="73238" y="765075"/>
                    </a:lnTo>
                    <a:lnTo>
                      <a:pt x="0" y="765075"/>
                    </a:lnTo>
                    <a:lnTo>
                      <a:pt x="0" y="0"/>
                    </a:lnTo>
                    <a:close/>
                    <a:moveTo>
                      <a:pt x="283082" y="365070"/>
                    </a:moveTo>
                    <a:cubicBezTo>
                      <a:pt x="384754" y="365070"/>
                      <a:pt x="450308" y="304954"/>
                      <a:pt x="450308" y="214218"/>
                    </a:cubicBezTo>
                    <a:cubicBezTo>
                      <a:pt x="450308" y="123483"/>
                      <a:pt x="384695" y="64490"/>
                      <a:pt x="283082" y="64490"/>
                    </a:cubicBezTo>
                    <a:lnTo>
                      <a:pt x="73238" y="64490"/>
                    </a:lnTo>
                    <a:lnTo>
                      <a:pt x="73238" y="365070"/>
                    </a:lnTo>
                    <a:lnTo>
                      <a:pt x="283082" y="365070"/>
                    </a:lnTo>
                    <a:close/>
                  </a:path>
                </a:pathLst>
              </a:custGeom>
              <a:grpFill/>
              <a:ln w="5908" cap="flat">
                <a:noFill/>
                <a:prstDash val="solid"/>
                <a:miter/>
              </a:ln>
            </p:spPr>
            <p:txBody>
              <a:bodyPr rtlCol="0" anchor="ctr"/>
              <a:lstStyle/>
              <a:p>
                <a:endParaRPr lang="en-US"/>
              </a:p>
            </p:txBody>
          </p:sp>
          <p:sp>
            <p:nvSpPr>
              <p:cNvPr id="15" name="Freeform: Shape 21">
                <a:extLst>
                  <a:ext uri="{FF2B5EF4-FFF2-40B4-BE49-F238E27FC236}">
                    <a16:creationId xmlns:a16="http://schemas.microsoft.com/office/drawing/2014/main" id="{26B5BDDB-97C1-F364-864E-0650CECA19A0}"/>
                  </a:ext>
                </a:extLst>
              </p:cNvPr>
              <p:cNvSpPr/>
              <p:nvPr/>
            </p:nvSpPr>
            <p:spPr>
              <a:xfrm>
                <a:off x="8205024" y="3038867"/>
                <a:ext cx="782630" cy="782630"/>
              </a:xfrm>
              <a:custGeom>
                <a:avLst/>
                <a:gdLst>
                  <a:gd name="connsiteX0" fmla="*/ 391315 w 782630"/>
                  <a:gd name="connsiteY0" fmla="*/ 73061 h 782630"/>
                  <a:gd name="connsiteX1" fmla="*/ 709569 w 782630"/>
                  <a:gd name="connsiteY1" fmla="*/ 391315 h 782630"/>
                  <a:gd name="connsiteX2" fmla="*/ 391315 w 782630"/>
                  <a:gd name="connsiteY2" fmla="*/ 709569 h 782630"/>
                  <a:gd name="connsiteX3" fmla="*/ 73061 w 782630"/>
                  <a:gd name="connsiteY3" fmla="*/ 391315 h 782630"/>
                  <a:gd name="connsiteX4" fmla="*/ 391315 w 782630"/>
                  <a:gd name="connsiteY4" fmla="*/ 73061 h 782630"/>
                  <a:gd name="connsiteX5" fmla="*/ 391315 w 782630"/>
                  <a:gd name="connsiteY5" fmla="*/ 0 h 782630"/>
                  <a:gd name="connsiteX6" fmla="*/ 0 w 782630"/>
                  <a:gd name="connsiteY6" fmla="*/ 391315 h 782630"/>
                  <a:gd name="connsiteX7" fmla="*/ 391315 w 782630"/>
                  <a:gd name="connsiteY7" fmla="*/ 782630 h 782630"/>
                  <a:gd name="connsiteX8" fmla="*/ 782630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73061"/>
                    </a:moveTo>
                    <a:cubicBezTo>
                      <a:pt x="566816" y="73061"/>
                      <a:pt x="709569" y="215814"/>
                      <a:pt x="709569" y="391315"/>
                    </a:cubicBezTo>
                    <a:cubicBezTo>
                      <a:pt x="709569" y="566816"/>
                      <a:pt x="566816" y="709569"/>
                      <a:pt x="391315" y="709569"/>
                    </a:cubicBezTo>
                    <a:cubicBezTo>
                      <a:pt x="215815" y="709569"/>
                      <a:pt x="73061" y="566816"/>
                      <a:pt x="73061" y="391315"/>
                    </a:cubicBezTo>
                    <a:cubicBezTo>
                      <a:pt x="73061" y="215814"/>
                      <a:pt x="215815" y="73061"/>
                      <a:pt x="391315" y="73061"/>
                    </a:cubicBezTo>
                    <a:moveTo>
                      <a:pt x="391315" y="0"/>
                    </a:moveTo>
                    <a:cubicBezTo>
                      <a:pt x="175205" y="0"/>
                      <a:pt x="0" y="175205"/>
                      <a:pt x="0" y="391315"/>
                    </a:cubicBezTo>
                    <a:cubicBezTo>
                      <a:pt x="0" y="607425"/>
                      <a:pt x="175205" y="782630"/>
                      <a:pt x="391315" y="782630"/>
                    </a:cubicBezTo>
                    <a:cubicBezTo>
                      <a:pt x="607426" y="782630"/>
                      <a:pt x="782630" y="607425"/>
                      <a:pt x="782630" y="391315"/>
                    </a:cubicBezTo>
                    <a:cubicBezTo>
                      <a:pt x="782630" y="175205"/>
                      <a:pt x="607426" y="0"/>
                      <a:pt x="391315" y="0"/>
                    </a:cubicBezTo>
                    <a:lnTo>
                      <a:pt x="391315" y="0"/>
                    </a:lnTo>
                    <a:close/>
                  </a:path>
                </a:pathLst>
              </a:custGeom>
              <a:grpFill/>
              <a:ln w="5908" cap="flat">
                <a:noFill/>
                <a:prstDash val="solid"/>
                <a:miter/>
              </a:ln>
            </p:spPr>
            <p:txBody>
              <a:bodyPr rtlCol="0" anchor="ctr"/>
              <a:lstStyle/>
              <a:p>
                <a:endParaRPr lang="en-US"/>
              </a:p>
            </p:txBody>
          </p:sp>
          <p:sp>
            <p:nvSpPr>
              <p:cNvPr id="16" name="Freeform: Shape 22">
                <a:extLst>
                  <a:ext uri="{FF2B5EF4-FFF2-40B4-BE49-F238E27FC236}">
                    <a16:creationId xmlns:a16="http://schemas.microsoft.com/office/drawing/2014/main" id="{9454743A-082E-4812-54CC-1479EA4F1C0B}"/>
                  </a:ext>
                </a:extLst>
              </p:cNvPr>
              <p:cNvSpPr/>
              <p:nvPr/>
            </p:nvSpPr>
            <p:spPr>
              <a:xfrm>
                <a:off x="6695031" y="3038867"/>
                <a:ext cx="782630" cy="782630"/>
              </a:xfrm>
              <a:custGeom>
                <a:avLst/>
                <a:gdLst>
                  <a:gd name="connsiteX0" fmla="*/ 782158 w 782630"/>
                  <a:gd name="connsiteY0" fmla="*/ 373818 h 782630"/>
                  <a:gd name="connsiteX1" fmla="*/ 782631 w 782630"/>
                  <a:gd name="connsiteY1" fmla="*/ 391315 h 782630"/>
                  <a:gd name="connsiteX2" fmla="*/ 779734 w 782630"/>
                  <a:gd name="connsiteY2" fmla="*/ 438131 h 782630"/>
                  <a:gd name="connsiteX3" fmla="*/ 391315 w 782630"/>
                  <a:gd name="connsiteY3" fmla="*/ 782630 h 782630"/>
                  <a:gd name="connsiteX4" fmla="*/ 0 w 782630"/>
                  <a:gd name="connsiteY4" fmla="*/ 391315 h 782630"/>
                  <a:gd name="connsiteX5" fmla="*/ 391315 w 782630"/>
                  <a:gd name="connsiteY5" fmla="*/ 0 h 782630"/>
                  <a:gd name="connsiteX6" fmla="*/ 755499 w 782630"/>
                  <a:gd name="connsiteY6" fmla="*/ 248148 h 782630"/>
                  <a:gd name="connsiteX7" fmla="*/ 675403 w 782630"/>
                  <a:gd name="connsiteY7" fmla="*/ 248148 h 782630"/>
                  <a:gd name="connsiteX8" fmla="*/ 391315 w 782630"/>
                  <a:gd name="connsiteY8" fmla="*/ 73120 h 782630"/>
                  <a:gd name="connsiteX9" fmla="*/ 73061 w 782630"/>
                  <a:gd name="connsiteY9" fmla="*/ 391374 h 782630"/>
                  <a:gd name="connsiteX10" fmla="*/ 391315 w 782630"/>
                  <a:gd name="connsiteY10" fmla="*/ 709628 h 782630"/>
                  <a:gd name="connsiteX11" fmla="*/ 706082 w 782630"/>
                  <a:gd name="connsiteY11" fmla="*/ 438249 h 782630"/>
                  <a:gd name="connsiteX12" fmla="*/ 391315 w 782630"/>
                  <a:gd name="connsiteY12" fmla="*/ 438249 h 782630"/>
                  <a:gd name="connsiteX13" fmla="*/ 391315 w 782630"/>
                  <a:gd name="connsiteY13" fmla="*/ 373937 h 782630"/>
                  <a:gd name="connsiteX14" fmla="*/ 782158 w 782630"/>
                  <a:gd name="connsiteY14" fmla="*/ 373937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630" h="782630">
                    <a:moveTo>
                      <a:pt x="782158" y="373818"/>
                    </a:moveTo>
                    <a:cubicBezTo>
                      <a:pt x="782394" y="379611"/>
                      <a:pt x="782631" y="385463"/>
                      <a:pt x="782631" y="391315"/>
                    </a:cubicBezTo>
                    <a:cubicBezTo>
                      <a:pt x="782631" y="407157"/>
                      <a:pt x="781567" y="422762"/>
                      <a:pt x="779734" y="438131"/>
                    </a:cubicBezTo>
                    <a:cubicBezTo>
                      <a:pt x="756563" y="632134"/>
                      <a:pt x="591584" y="782630"/>
                      <a:pt x="391315" y="782630"/>
                    </a:cubicBezTo>
                    <a:cubicBezTo>
                      <a:pt x="175205" y="782630"/>
                      <a:pt x="0" y="607425"/>
                      <a:pt x="0" y="391315"/>
                    </a:cubicBezTo>
                    <a:cubicBezTo>
                      <a:pt x="0" y="175205"/>
                      <a:pt x="175205" y="0"/>
                      <a:pt x="391315" y="0"/>
                    </a:cubicBezTo>
                    <a:cubicBezTo>
                      <a:pt x="556885" y="0"/>
                      <a:pt x="698279" y="102853"/>
                      <a:pt x="755499" y="248148"/>
                    </a:cubicBezTo>
                    <a:lnTo>
                      <a:pt x="675403" y="248148"/>
                    </a:lnTo>
                    <a:cubicBezTo>
                      <a:pt x="622912" y="144408"/>
                      <a:pt x="515330" y="73120"/>
                      <a:pt x="391315" y="73120"/>
                    </a:cubicBezTo>
                    <a:cubicBezTo>
                      <a:pt x="215814" y="73120"/>
                      <a:pt x="73061" y="215874"/>
                      <a:pt x="73061" y="391374"/>
                    </a:cubicBezTo>
                    <a:cubicBezTo>
                      <a:pt x="73061" y="566875"/>
                      <a:pt x="215814" y="709628"/>
                      <a:pt x="391315" y="709628"/>
                    </a:cubicBezTo>
                    <a:cubicBezTo>
                      <a:pt x="550856" y="709628"/>
                      <a:pt x="683383" y="591584"/>
                      <a:pt x="706082" y="438249"/>
                    </a:cubicBezTo>
                    <a:lnTo>
                      <a:pt x="391315" y="438249"/>
                    </a:lnTo>
                    <a:lnTo>
                      <a:pt x="391315" y="373937"/>
                    </a:lnTo>
                    <a:lnTo>
                      <a:pt x="782158" y="373937"/>
                    </a:lnTo>
                    <a:close/>
                  </a:path>
                </a:pathLst>
              </a:custGeom>
              <a:grpFill/>
              <a:ln w="5908" cap="flat">
                <a:noFill/>
                <a:prstDash val="solid"/>
                <a:miter/>
              </a:ln>
            </p:spPr>
            <p:txBody>
              <a:bodyPr rtlCol="0" anchor="ctr"/>
              <a:lstStyle/>
              <a:p>
                <a:endParaRPr lang="en-US"/>
              </a:p>
            </p:txBody>
          </p:sp>
          <p:sp>
            <p:nvSpPr>
              <p:cNvPr id="17" name="Freeform: Shape 23">
                <a:extLst>
                  <a:ext uri="{FF2B5EF4-FFF2-40B4-BE49-F238E27FC236}">
                    <a16:creationId xmlns:a16="http://schemas.microsoft.com/office/drawing/2014/main" id="{97CC407C-BE6A-08F3-48B9-5999AFF5B118}"/>
                  </a:ext>
                </a:extLst>
              </p:cNvPr>
              <p:cNvSpPr/>
              <p:nvPr/>
            </p:nvSpPr>
            <p:spPr>
              <a:xfrm>
                <a:off x="7605165" y="3047615"/>
                <a:ext cx="568471" cy="765133"/>
              </a:xfrm>
              <a:custGeom>
                <a:avLst/>
                <a:gdLst>
                  <a:gd name="connsiteX0" fmla="*/ 568471 w 568471"/>
                  <a:gd name="connsiteY0" fmla="*/ 765134 h 765133"/>
                  <a:gd name="connsiteX1" fmla="*/ 348992 w 568471"/>
                  <a:gd name="connsiteY1" fmla="*/ 422644 h 765133"/>
                  <a:gd name="connsiteX2" fmla="*/ 523606 w 568471"/>
                  <a:gd name="connsiteY2" fmla="*/ 214218 h 765133"/>
                  <a:gd name="connsiteX3" fmla="*/ 288580 w 568471"/>
                  <a:gd name="connsiteY3" fmla="*/ 0 h 765133"/>
                  <a:gd name="connsiteX4" fmla="*/ 0 w 568471"/>
                  <a:gd name="connsiteY4" fmla="*/ 0 h 765133"/>
                  <a:gd name="connsiteX5" fmla="*/ 0 w 568471"/>
                  <a:gd name="connsiteY5" fmla="*/ 765134 h 765133"/>
                  <a:gd name="connsiteX6" fmla="*/ 73239 w 568471"/>
                  <a:gd name="connsiteY6" fmla="*/ 765134 h 765133"/>
                  <a:gd name="connsiteX7" fmla="*/ 73239 w 568471"/>
                  <a:gd name="connsiteY7" fmla="*/ 428496 h 765133"/>
                  <a:gd name="connsiteX8" fmla="*/ 270552 w 568471"/>
                  <a:gd name="connsiteY8" fmla="*/ 428496 h 765133"/>
                  <a:gd name="connsiteX9" fmla="*/ 480987 w 568471"/>
                  <a:gd name="connsiteY9" fmla="*/ 765134 h 765133"/>
                  <a:gd name="connsiteX10" fmla="*/ 568412 w 568471"/>
                  <a:gd name="connsiteY10" fmla="*/ 765134 h 765133"/>
                  <a:gd name="connsiteX11" fmla="*/ 73298 w 568471"/>
                  <a:gd name="connsiteY11" fmla="*/ 64490 h 765133"/>
                  <a:gd name="connsiteX12" fmla="*/ 283142 w 568471"/>
                  <a:gd name="connsiteY12" fmla="*/ 64490 h 765133"/>
                  <a:gd name="connsiteX13" fmla="*/ 450367 w 568471"/>
                  <a:gd name="connsiteY13" fmla="*/ 214218 h 765133"/>
                  <a:gd name="connsiteX14" fmla="*/ 283142 w 568471"/>
                  <a:gd name="connsiteY14" fmla="*/ 365070 h 765133"/>
                  <a:gd name="connsiteX15" fmla="*/ 73298 w 568471"/>
                  <a:gd name="connsiteY15" fmla="*/ 365070 h 765133"/>
                  <a:gd name="connsiteX16" fmla="*/ 73298 w 568471"/>
                  <a:gd name="connsiteY16" fmla="*/ 6449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471" h="765133">
                    <a:moveTo>
                      <a:pt x="568471" y="765134"/>
                    </a:moveTo>
                    <a:lnTo>
                      <a:pt x="348992" y="422644"/>
                    </a:lnTo>
                    <a:cubicBezTo>
                      <a:pt x="456397" y="401660"/>
                      <a:pt x="523606" y="323870"/>
                      <a:pt x="523606" y="214218"/>
                    </a:cubicBezTo>
                    <a:cubicBezTo>
                      <a:pt x="523606" y="85238"/>
                      <a:pt x="430684" y="0"/>
                      <a:pt x="288580" y="0"/>
                    </a:cubicBezTo>
                    <a:lnTo>
                      <a:pt x="0" y="0"/>
                    </a:lnTo>
                    <a:lnTo>
                      <a:pt x="0" y="765134"/>
                    </a:lnTo>
                    <a:lnTo>
                      <a:pt x="73239" y="765134"/>
                    </a:lnTo>
                    <a:lnTo>
                      <a:pt x="73239" y="428496"/>
                    </a:lnTo>
                    <a:lnTo>
                      <a:pt x="270552" y="428496"/>
                    </a:lnTo>
                    <a:lnTo>
                      <a:pt x="480987" y="765134"/>
                    </a:lnTo>
                    <a:lnTo>
                      <a:pt x="568412" y="765134"/>
                    </a:lnTo>
                    <a:close/>
                    <a:moveTo>
                      <a:pt x="73298" y="64490"/>
                    </a:moveTo>
                    <a:lnTo>
                      <a:pt x="283142" y="64490"/>
                    </a:lnTo>
                    <a:cubicBezTo>
                      <a:pt x="384813" y="64490"/>
                      <a:pt x="450367" y="124606"/>
                      <a:pt x="450367" y="214218"/>
                    </a:cubicBezTo>
                    <a:cubicBezTo>
                      <a:pt x="450367" y="303831"/>
                      <a:pt x="384754" y="365070"/>
                      <a:pt x="283142" y="365070"/>
                    </a:cubicBezTo>
                    <a:lnTo>
                      <a:pt x="73298" y="365070"/>
                    </a:lnTo>
                    <a:lnTo>
                      <a:pt x="73298" y="64490"/>
                    </a:lnTo>
                    <a:close/>
                  </a:path>
                </a:pathLst>
              </a:custGeom>
              <a:grpFill/>
              <a:ln w="590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03011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796ADA9A-2FF8-FE6A-244B-2E87CE9999B9}"/>
              </a:ext>
            </a:extLst>
          </p:cNvPr>
          <p:cNvSpPr>
            <a:spLocks noGrp="1"/>
          </p:cNvSpPr>
          <p:nvPr>
            <p:ph type="body" sz="quarter" idx="16" hasCustomPrompt="1"/>
          </p:nvPr>
        </p:nvSpPr>
        <p:spPr>
          <a:xfrm>
            <a:off x="5633372"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7" name="Bilde 6">
            <a:extLst>
              <a:ext uri="{FF2B5EF4-FFF2-40B4-BE49-F238E27FC236}">
                <a16:creationId xmlns:a16="http://schemas.microsoft.com/office/drawing/2014/main" id="{4ED4BAC4-8B0B-34FA-47DC-4FCB64B1AC19}"/>
              </a:ext>
            </a:extLst>
          </p:cNvPr>
          <p:cNvPicPr>
            <a:picLocks noChangeAspect="1"/>
          </p:cNvPicPr>
          <p:nvPr userDrawn="1"/>
        </p:nvPicPr>
        <p:blipFill>
          <a:blip r:embed="rId2">
            <a:alphaModFix amt="30000"/>
          </a:blip>
          <a:stretch>
            <a:fillRect/>
          </a:stretch>
        </p:blipFill>
        <p:spPr>
          <a:xfrm>
            <a:off x="9937733" y="4582044"/>
            <a:ext cx="2588580" cy="2155045"/>
          </a:xfrm>
          <a:prstGeom prst="rect">
            <a:avLst/>
          </a:prstGeom>
        </p:spPr>
      </p:pic>
      <p:pic>
        <p:nvPicPr>
          <p:cNvPr id="10" name="Bilde 9">
            <a:extLst>
              <a:ext uri="{FF2B5EF4-FFF2-40B4-BE49-F238E27FC236}">
                <a16:creationId xmlns:a16="http://schemas.microsoft.com/office/drawing/2014/main" id="{DD9673FB-0080-E441-4A17-74EC621E6619}"/>
              </a:ext>
            </a:extLst>
          </p:cNvPr>
          <p:cNvPicPr>
            <a:picLocks noChangeAspect="1"/>
          </p:cNvPicPr>
          <p:nvPr userDrawn="1"/>
        </p:nvPicPr>
        <p:blipFill>
          <a:blip r:embed="rId3"/>
          <a:stretch>
            <a:fillRect/>
          </a:stretch>
        </p:blipFill>
        <p:spPr>
          <a:xfrm>
            <a:off x="11538366" y="232679"/>
            <a:ext cx="426896" cy="426896"/>
          </a:xfrm>
          <a:prstGeom prst="rect">
            <a:avLst/>
          </a:prstGeom>
        </p:spPr>
      </p:pic>
      <p:sp>
        <p:nvSpPr>
          <p:cNvPr id="12" name="TekstSylinder 11">
            <a:extLst>
              <a:ext uri="{FF2B5EF4-FFF2-40B4-BE49-F238E27FC236}">
                <a16:creationId xmlns:a16="http://schemas.microsoft.com/office/drawing/2014/main" id="{8C9EBF74-5D29-2670-F710-594D16B9D4BA}"/>
              </a:ext>
            </a:extLst>
          </p:cNvPr>
          <p:cNvSpPr txBox="1"/>
          <p:nvPr userDrawn="1"/>
        </p:nvSpPr>
        <p:spPr>
          <a:xfrm>
            <a:off x="5633372" y="131379"/>
            <a:ext cx="808235" cy="246221"/>
          </a:xfrm>
          <a:prstGeom prst="rect">
            <a:avLst/>
          </a:prstGeom>
          <a:noFill/>
        </p:spPr>
        <p:txBody>
          <a:bodyPr wrap="none" rtlCol="0">
            <a:spAutoFit/>
          </a:bodyPr>
          <a:lstStyle/>
          <a:p>
            <a:r>
              <a:rPr lang="nb-NO" sz="1000"/>
              <a:t>ANALYSIS</a:t>
            </a:r>
          </a:p>
        </p:txBody>
      </p:sp>
    </p:spTree>
    <p:extLst>
      <p:ext uri="{BB962C8B-B14F-4D97-AF65-F5344CB8AC3E}">
        <p14:creationId xmlns:p14="http://schemas.microsoft.com/office/powerpoint/2010/main" val="36335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3" name="Plassholder for tekst 5">
            <a:extLst>
              <a:ext uri="{FF2B5EF4-FFF2-40B4-BE49-F238E27FC236}">
                <a16:creationId xmlns:a16="http://schemas.microsoft.com/office/drawing/2014/main" id="{BA7EB6EF-1ECB-8DE1-8D91-CE8A4BE00955}"/>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08DB82E0-CC57-0025-17B3-617EC8E1B4A3}"/>
              </a:ext>
            </a:extLst>
          </p:cNvPr>
          <p:cNvSpPr txBox="1"/>
          <p:nvPr userDrawn="1"/>
        </p:nvSpPr>
        <p:spPr>
          <a:xfrm>
            <a:off x="959978" y="131379"/>
            <a:ext cx="808235" cy="246221"/>
          </a:xfrm>
          <a:prstGeom prst="rect">
            <a:avLst/>
          </a:prstGeom>
          <a:noFill/>
        </p:spPr>
        <p:txBody>
          <a:bodyPr wrap="none" rtlCol="0">
            <a:spAutoFit/>
          </a:bodyPr>
          <a:lstStyle/>
          <a:p>
            <a:r>
              <a:rPr lang="nb-NO" sz="1000"/>
              <a:t>ANALYSIS</a:t>
            </a:r>
          </a:p>
        </p:txBody>
      </p:sp>
    </p:spTree>
    <p:extLst>
      <p:ext uri="{BB962C8B-B14F-4D97-AF65-F5344CB8AC3E}">
        <p14:creationId xmlns:p14="http://schemas.microsoft.com/office/powerpoint/2010/main" val="664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ontel marked data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rgbClr val="017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rgbClr val="C7F4E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pic>
        <p:nvPicPr>
          <p:cNvPr id="7" name="Graphic 3">
            <a:extLst>
              <a:ext uri="{FF2B5EF4-FFF2-40B4-BE49-F238E27FC236}">
                <a16:creationId xmlns:a16="http://schemas.microsoft.com/office/drawing/2014/main" id="{AA9AD0D1-BAD8-E320-B37B-3009169F01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7857" y="2279375"/>
            <a:ext cx="5485133" cy="1222106"/>
          </a:xfrm>
          <a:prstGeom prst="rect">
            <a:avLst/>
          </a:prstGeom>
        </p:spPr>
      </p:pic>
    </p:spTree>
    <p:extLst>
      <p:ext uri="{BB962C8B-B14F-4D97-AF65-F5344CB8AC3E}">
        <p14:creationId xmlns:p14="http://schemas.microsoft.com/office/powerpoint/2010/main" val="30772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1" name="Bilde 10">
            <a:extLst>
              <a:ext uri="{FF2B5EF4-FFF2-40B4-BE49-F238E27FC236}">
                <a16:creationId xmlns:a16="http://schemas.microsoft.com/office/drawing/2014/main" id="{CD47D778-E563-13D4-811F-7F58DF54F784}"/>
              </a:ext>
            </a:extLst>
          </p:cNvPr>
          <p:cNvPicPr>
            <a:picLocks noChangeAspect="1"/>
          </p:cNvPicPr>
          <p:nvPr userDrawn="1"/>
        </p:nvPicPr>
        <p:blipFill>
          <a:blip r:embed="rId4"/>
          <a:stretch>
            <a:fillRect/>
          </a:stretch>
        </p:blipFill>
        <p:spPr>
          <a:xfrm>
            <a:off x="11538366" y="232679"/>
            <a:ext cx="426896" cy="426896"/>
          </a:xfrm>
          <a:prstGeom prst="rect">
            <a:avLst/>
          </a:prstGeom>
        </p:spPr>
      </p:pic>
      <p:sp>
        <p:nvSpPr>
          <p:cNvPr id="13" name="Plassholder for tekst 5">
            <a:extLst>
              <a:ext uri="{FF2B5EF4-FFF2-40B4-BE49-F238E27FC236}">
                <a16:creationId xmlns:a16="http://schemas.microsoft.com/office/drawing/2014/main" id="{8231A7B3-091C-24F1-02A2-FD1A3D3314EF}"/>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5" name="Bilde 14">
            <a:extLst>
              <a:ext uri="{FF2B5EF4-FFF2-40B4-BE49-F238E27FC236}">
                <a16:creationId xmlns:a16="http://schemas.microsoft.com/office/drawing/2014/main" id="{664B3E46-4991-1BB1-3558-D4C10DC9BCD0}"/>
              </a:ext>
            </a:extLst>
          </p:cNvPr>
          <p:cNvPicPr>
            <a:picLocks noChangeAspect="1"/>
          </p:cNvPicPr>
          <p:nvPr userDrawn="1"/>
        </p:nvPicPr>
        <p:blipFill>
          <a:blip r:embed="rId5">
            <a:alphaModFix amt="30000"/>
          </a:blip>
          <a:stretch>
            <a:fillRect/>
          </a:stretch>
        </p:blipFill>
        <p:spPr>
          <a:xfrm>
            <a:off x="10189816" y="4305300"/>
            <a:ext cx="2697100" cy="2815509"/>
          </a:xfrm>
          <a:prstGeom prst="rect">
            <a:avLst/>
          </a:prstGeom>
        </p:spPr>
      </p:pic>
      <p:sp>
        <p:nvSpPr>
          <p:cNvPr id="16" name="TekstSylinder 15">
            <a:extLst>
              <a:ext uri="{FF2B5EF4-FFF2-40B4-BE49-F238E27FC236}">
                <a16:creationId xmlns:a16="http://schemas.microsoft.com/office/drawing/2014/main" id="{22B72AEF-738A-E983-3AD6-E9BC9E2EEC40}"/>
              </a:ext>
            </a:extLst>
          </p:cNvPr>
          <p:cNvSpPr txBox="1"/>
          <p:nvPr userDrawn="1"/>
        </p:nvSpPr>
        <p:spPr>
          <a:xfrm>
            <a:off x="959978" y="131379"/>
            <a:ext cx="1095172" cy="246221"/>
          </a:xfrm>
          <a:prstGeom prst="rect">
            <a:avLst/>
          </a:prstGeom>
          <a:noFill/>
        </p:spPr>
        <p:txBody>
          <a:bodyPr wrap="none" rtlCol="0">
            <a:spAutoFit/>
          </a:bodyPr>
          <a:lstStyle/>
          <a:p>
            <a:r>
              <a:rPr lang="nb-NO" sz="1000"/>
              <a:t>MARKET DATA</a:t>
            </a:r>
          </a:p>
        </p:txBody>
      </p:sp>
    </p:spTree>
    <p:extLst>
      <p:ext uri="{BB962C8B-B14F-4D97-AF65-F5344CB8AC3E}">
        <p14:creationId xmlns:p14="http://schemas.microsoft.com/office/powerpoint/2010/main" val="276761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A7776614-F429-2BF7-3EEA-6C870D905FED}"/>
              </a:ext>
            </a:extLst>
          </p:cNvPr>
          <p:cNvSpPr>
            <a:spLocks noGrp="1"/>
          </p:cNvSpPr>
          <p:nvPr>
            <p:ph type="body" sz="quarter" idx="16" hasCustomPrompt="1"/>
          </p:nvPr>
        </p:nvSpPr>
        <p:spPr>
          <a:xfrm>
            <a:off x="959977" y="2072789"/>
            <a:ext cx="6097039"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82326A95-84CC-5DB2-F203-AB1F9304B6F7}"/>
              </a:ext>
            </a:extLst>
          </p:cNvPr>
          <p:cNvSpPr txBox="1"/>
          <p:nvPr userDrawn="1"/>
        </p:nvSpPr>
        <p:spPr>
          <a:xfrm>
            <a:off x="959978" y="131379"/>
            <a:ext cx="1095172" cy="246221"/>
          </a:xfrm>
          <a:prstGeom prst="rect">
            <a:avLst/>
          </a:prstGeom>
          <a:noFill/>
        </p:spPr>
        <p:txBody>
          <a:bodyPr wrap="none" rtlCol="0">
            <a:spAutoFit/>
          </a:bodyPr>
          <a:lstStyle/>
          <a:p>
            <a:r>
              <a:rPr lang="nb-NO" sz="1000"/>
              <a:t>MARKET DATA</a:t>
            </a:r>
          </a:p>
        </p:txBody>
      </p:sp>
    </p:spTree>
    <p:extLst>
      <p:ext uri="{BB962C8B-B14F-4D97-AF65-F5344CB8AC3E}">
        <p14:creationId xmlns:p14="http://schemas.microsoft.com/office/powerpoint/2010/main" val="37863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48831855-A9EF-CA69-57C7-90653A5EDEDC}"/>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7" name="Bilde 6">
            <a:extLst>
              <a:ext uri="{FF2B5EF4-FFF2-40B4-BE49-F238E27FC236}">
                <a16:creationId xmlns:a16="http://schemas.microsoft.com/office/drawing/2014/main" id="{33C46A58-9F7D-E42F-2F78-65FDD400B228}"/>
              </a:ext>
            </a:extLst>
          </p:cNvPr>
          <p:cNvPicPr>
            <a:picLocks noChangeAspect="1"/>
          </p:cNvPicPr>
          <p:nvPr userDrawn="1"/>
        </p:nvPicPr>
        <p:blipFill>
          <a:blip r:embed="rId2"/>
          <a:stretch>
            <a:fillRect/>
          </a:stretch>
        </p:blipFill>
        <p:spPr>
          <a:xfrm>
            <a:off x="11538366" y="232679"/>
            <a:ext cx="426896" cy="426896"/>
          </a:xfrm>
          <a:prstGeom prst="rect">
            <a:avLst/>
          </a:prstGeom>
        </p:spPr>
      </p:pic>
      <p:pic>
        <p:nvPicPr>
          <p:cNvPr id="10" name="Bilde 9">
            <a:extLst>
              <a:ext uri="{FF2B5EF4-FFF2-40B4-BE49-F238E27FC236}">
                <a16:creationId xmlns:a16="http://schemas.microsoft.com/office/drawing/2014/main" id="{311C0F33-F62E-258A-33B6-10EFCB7886DA}"/>
              </a:ext>
            </a:extLst>
          </p:cNvPr>
          <p:cNvPicPr>
            <a:picLocks noChangeAspect="1"/>
          </p:cNvPicPr>
          <p:nvPr userDrawn="1"/>
        </p:nvPicPr>
        <p:blipFill>
          <a:blip r:embed="rId3">
            <a:alphaModFix amt="30000"/>
          </a:blip>
          <a:stretch>
            <a:fillRect/>
          </a:stretch>
        </p:blipFill>
        <p:spPr>
          <a:xfrm>
            <a:off x="10189816" y="4305300"/>
            <a:ext cx="2697100" cy="2815509"/>
          </a:xfrm>
          <a:prstGeom prst="rect">
            <a:avLst/>
          </a:prstGeom>
        </p:spPr>
      </p:pic>
      <p:sp>
        <p:nvSpPr>
          <p:cNvPr id="12" name="TekstSylinder 11">
            <a:extLst>
              <a:ext uri="{FF2B5EF4-FFF2-40B4-BE49-F238E27FC236}">
                <a16:creationId xmlns:a16="http://schemas.microsoft.com/office/drawing/2014/main" id="{8E3CF84B-7446-3338-7BD2-A98695447048}"/>
              </a:ext>
            </a:extLst>
          </p:cNvPr>
          <p:cNvSpPr txBox="1"/>
          <p:nvPr userDrawn="1"/>
        </p:nvSpPr>
        <p:spPr>
          <a:xfrm>
            <a:off x="5633578" y="131379"/>
            <a:ext cx="1095172" cy="246221"/>
          </a:xfrm>
          <a:prstGeom prst="rect">
            <a:avLst/>
          </a:prstGeom>
          <a:noFill/>
        </p:spPr>
        <p:txBody>
          <a:bodyPr wrap="none" rtlCol="0">
            <a:spAutoFit/>
          </a:bodyPr>
          <a:lstStyle/>
          <a:p>
            <a:r>
              <a:rPr lang="nb-NO" sz="1000"/>
              <a:t>MARKET DATA</a:t>
            </a:r>
          </a:p>
        </p:txBody>
      </p:sp>
    </p:spTree>
    <p:extLst>
      <p:ext uri="{BB962C8B-B14F-4D97-AF65-F5344CB8AC3E}">
        <p14:creationId xmlns:p14="http://schemas.microsoft.com/office/powerpoint/2010/main" val="3674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4" name="Plassholder for tekst 5">
            <a:extLst>
              <a:ext uri="{FF2B5EF4-FFF2-40B4-BE49-F238E27FC236}">
                <a16:creationId xmlns:a16="http://schemas.microsoft.com/office/drawing/2014/main" id="{E39D5A43-6EF4-A9BA-C46C-301E137EF93F}"/>
              </a:ext>
            </a:extLst>
          </p:cNvPr>
          <p:cNvSpPr>
            <a:spLocks noGrp="1"/>
          </p:cNvSpPr>
          <p:nvPr>
            <p:ph type="body" sz="quarter" idx="16" hasCustomPrompt="1"/>
          </p:nvPr>
        </p:nvSpPr>
        <p:spPr>
          <a:xfrm>
            <a:off x="981493" y="2072789"/>
            <a:ext cx="5694362" cy="4011613"/>
          </a:xfrm>
          <a:prstGeom prst="rect">
            <a:avLst/>
          </a:prstGeom>
        </p:spPr>
        <p:txBody>
          <a:bodyPr/>
          <a:lstStyle>
            <a:lvl1pPr>
              <a:buClr>
                <a:schemeClr val="tx2"/>
              </a:buClr>
              <a:buSzPct val="80000"/>
              <a:defRPr sz="2100" b="0" i="0" baseline="0">
                <a:solidFill>
                  <a:schemeClr val="tx1"/>
                </a:solidFill>
                <a:latin typeface="Haffer Light" pitchFamily="2" charset="77"/>
                <a:cs typeface="Haffer Light" pitchFamily="2" charset="77"/>
              </a:defRPr>
            </a:lvl1pPr>
            <a:lvl2pPr>
              <a:buClr>
                <a:schemeClr val="tx2"/>
              </a:buClr>
              <a:buSzPct val="80000"/>
              <a:defRPr sz="2100" b="0" i="0">
                <a:solidFill>
                  <a:schemeClr val="tx1"/>
                </a:solidFill>
                <a:latin typeface="Haffer Light" pitchFamily="2" charset="77"/>
                <a:cs typeface="Haffer Light" pitchFamily="2" charset="77"/>
              </a:defRPr>
            </a:lvl2pPr>
            <a:lvl3pPr>
              <a:buClr>
                <a:schemeClr val="tx2"/>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6" name="TekstSylinder 5">
            <a:extLst>
              <a:ext uri="{FF2B5EF4-FFF2-40B4-BE49-F238E27FC236}">
                <a16:creationId xmlns:a16="http://schemas.microsoft.com/office/drawing/2014/main" id="{DE803654-6E9B-B352-09FC-74971CB27ED9}"/>
              </a:ext>
            </a:extLst>
          </p:cNvPr>
          <p:cNvSpPr txBox="1"/>
          <p:nvPr userDrawn="1"/>
        </p:nvSpPr>
        <p:spPr>
          <a:xfrm>
            <a:off x="959978" y="131379"/>
            <a:ext cx="1095172" cy="246221"/>
          </a:xfrm>
          <a:prstGeom prst="rect">
            <a:avLst/>
          </a:prstGeom>
          <a:noFill/>
        </p:spPr>
        <p:txBody>
          <a:bodyPr wrap="none" rtlCol="0">
            <a:spAutoFit/>
          </a:bodyPr>
          <a:lstStyle/>
          <a:p>
            <a:r>
              <a:rPr lang="nb-NO" sz="1000"/>
              <a:t>MARKET DATA</a:t>
            </a:r>
          </a:p>
        </p:txBody>
      </p:sp>
    </p:spTree>
    <p:extLst>
      <p:ext uri="{BB962C8B-B14F-4D97-AF65-F5344CB8AC3E}">
        <p14:creationId xmlns:p14="http://schemas.microsoft.com/office/powerpoint/2010/main" val="16491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ontel Publications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chemeClr val="accent2">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grpSp>
        <p:nvGrpSpPr>
          <p:cNvPr id="36" name="Gruppe 35">
            <a:extLst>
              <a:ext uri="{FF2B5EF4-FFF2-40B4-BE49-F238E27FC236}">
                <a16:creationId xmlns:a16="http://schemas.microsoft.com/office/drawing/2014/main" id="{41F29C41-9379-ED7C-52FD-B7B42639171C}"/>
              </a:ext>
            </a:extLst>
          </p:cNvPr>
          <p:cNvGrpSpPr/>
          <p:nvPr userDrawn="1"/>
        </p:nvGrpSpPr>
        <p:grpSpPr>
          <a:xfrm>
            <a:off x="1467857" y="2279375"/>
            <a:ext cx="5584950" cy="1224523"/>
            <a:chOff x="2103216" y="2545237"/>
            <a:chExt cx="7980638" cy="1749787"/>
          </a:xfrm>
        </p:grpSpPr>
        <p:grpSp>
          <p:nvGrpSpPr>
            <p:cNvPr id="37" name="Graphic 2">
              <a:extLst>
                <a:ext uri="{FF2B5EF4-FFF2-40B4-BE49-F238E27FC236}">
                  <a16:creationId xmlns:a16="http://schemas.microsoft.com/office/drawing/2014/main" id="{76F90A70-D1D4-C309-EB37-E7DC04821AE3}"/>
                </a:ext>
              </a:extLst>
            </p:cNvPr>
            <p:cNvGrpSpPr/>
            <p:nvPr/>
          </p:nvGrpSpPr>
          <p:grpSpPr>
            <a:xfrm>
              <a:off x="2103216" y="2545237"/>
              <a:ext cx="1749788" cy="1749787"/>
              <a:chOff x="2105024" y="2554434"/>
              <a:chExt cx="1749788" cy="1749787"/>
            </a:xfrm>
            <a:solidFill>
              <a:srgbClr val="022E33"/>
            </a:solidFill>
          </p:grpSpPr>
          <p:sp>
            <p:nvSpPr>
              <p:cNvPr id="58" name="Freeform: Shape 7">
                <a:extLst>
                  <a:ext uri="{FF2B5EF4-FFF2-40B4-BE49-F238E27FC236}">
                    <a16:creationId xmlns:a16="http://schemas.microsoft.com/office/drawing/2014/main" id="{1C87958E-1BD6-A1F8-2C0F-A848E5E2922E}"/>
                  </a:ext>
                </a:extLst>
              </p:cNvPr>
              <p:cNvSpPr/>
              <p:nvPr/>
            </p:nvSpPr>
            <p:spPr>
              <a:xfrm>
                <a:off x="2733032" y="3078352"/>
                <a:ext cx="493689" cy="591173"/>
              </a:xfrm>
              <a:custGeom>
                <a:avLst/>
                <a:gdLst>
                  <a:gd name="connsiteX0" fmla="*/ 386734 w 493689"/>
                  <a:gd name="connsiteY0" fmla="*/ 42538 h 591173"/>
                  <a:gd name="connsiteX1" fmla="*/ 251977 w 493689"/>
                  <a:gd name="connsiteY1" fmla="*/ 0 h 591173"/>
                  <a:gd name="connsiteX2" fmla="*/ 241794 w 493689"/>
                  <a:gd name="connsiteY2" fmla="*/ 0 h 591173"/>
                  <a:gd name="connsiteX3" fmla="*/ 107037 w 493689"/>
                  <a:gd name="connsiteY3" fmla="*/ 42538 h 591173"/>
                  <a:gd name="connsiteX4" fmla="*/ 22455 w 493689"/>
                  <a:gd name="connsiteY4" fmla="*/ 145022 h 591173"/>
                  <a:gd name="connsiteX5" fmla="*/ 1761 w 493689"/>
                  <a:gd name="connsiteY5" fmla="*/ 278136 h 591173"/>
                  <a:gd name="connsiteX6" fmla="*/ 60147 w 493689"/>
                  <a:gd name="connsiteY6" fmla="*/ 409034 h 591173"/>
                  <a:gd name="connsiteX7" fmla="*/ 163946 w 493689"/>
                  <a:gd name="connsiteY7" fmla="*/ 530159 h 591173"/>
                  <a:gd name="connsiteX8" fmla="*/ 172814 w 493689"/>
                  <a:gd name="connsiteY8" fmla="*/ 554056 h 591173"/>
                  <a:gd name="connsiteX9" fmla="*/ 172814 w 493689"/>
                  <a:gd name="connsiteY9" fmla="*/ 591173 h 591173"/>
                  <a:gd name="connsiteX10" fmla="*/ 320875 w 493689"/>
                  <a:gd name="connsiteY10" fmla="*/ 591173 h 591173"/>
                  <a:gd name="connsiteX11" fmla="*/ 320875 w 493689"/>
                  <a:gd name="connsiteY11" fmla="*/ 554056 h 591173"/>
                  <a:gd name="connsiteX12" fmla="*/ 329744 w 493689"/>
                  <a:gd name="connsiteY12" fmla="*/ 530159 h 591173"/>
                  <a:gd name="connsiteX13" fmla="*/ 433542 w 493689"/>
                  <a:gd name="connsiteY13" fmla="*/ 409034 h 591173"/>
                  <a:gd name="connsiteX14" fmla="*/ 491928 w 493689"/>
                  <a:gd name="connsiteY14" fmla="*/ 278136 h 591173"/>
                  <a:gd name="connsiteX15" fmla="*/ 471234 w 493689"/>
                  <a:gd name="connsiteY15" fmla="*/ 145022 h 591173"/>
                  <a:gd name="connsiteX16" fmla="*/ 386652 w 493689"/>
                  <a:gd name="connsiteY16" fmla="*/ 42538 h 591173"/>
                  <a:gd name="connsiteX17" fmla="*/ 246886 w 493689"/>
                  <a:gd name="connsiteY17" fmla="*/ 147732 h 591173"/>
                  <a:gd name="connsiteX18" fmla="*/ 135943 w 493689"/>
                  <a:gd name="connsiteY18" fmla="*/ 258674 h 591173"/>
                  <a:gd name="connsiteX19" fmla="*/ 99154 w 493689"/>
                  <a:gd name="connsiteY19" fmla="*/ 295464 h 591173"/>
                  <a:gd name="connsiteX20" fmla="*/ 62365 w 493689"/>
                  <a:gd name="connsiteY20" fmla="*/ 258674 h 591173"/>
                  <a:gd name="connsiteX21" fmla="*/ 246804 w 493689"/>
                  <a:gd name="connsiteY21" fmla="*/ 74235 h 591173"/>
                  <a:gd name="connsiteX22" fmla="*/ 283593 w 493689"/>
                  <a:gd name="connsiteY22" fmla="*/ 111025 h 591173"/>
                  <a:gd name="connsiteX23" fmla="*/ 246804 w 493689"/>
                  <a:gd name="connsiteY23" fmla="*/ 147814 h 5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689" h="591173">
                    <a:moveTo>
                      <a:pt x="386734" y="42538"/>
                    </a:moveTo>
                    <a:cubicBezTo>
                      <a:pt x="347810" y="15520"/>
                      <a:pt x="301248" y="903"/>
                      <a:pt x="251977" y="0"/>
                    </a:cubicBezTo>
                    <a:cubicBezTo>
                      <a:pt x="248610" y="0"/>
                      <a:pt x="245161" y="0"/>
                      <a:pt x="241794" y="0"/>
                    </a:cubicBezTo>
                    <a:cubicBezTo>
                      <a:pt x="192523" y="821"/>
                      <a:pt x="145962" y="15520"/>
                      <a:pt x="107037" y="42538"/>
                    </a:cubicBezTo>
                    <a:cubicBezTo>
                      <a:pt x="70494" y="67912"/>
                      <a:pt x="41260" y="103305"/>
                      <a:pt x="22455" y="145022"/>
                    </a:cubicBezTo>
                    <a:cubicBezTo>
                      <a:pt x="3485" y="187149"/>
                      <a:pt x="-3659" y="233217"/>
                      <a:pt x="1761" y="278136"/>
                    </a:cubicBezTo>
                    <a:cubicBezTo>
                      <a:pt x="7509" y="325930"/>
                      <a:pt x="27711" y="371177"/>
                      <a:pt x="60147" y="409034"/>
                    </a:cubicBezTo>
                    <a:lnTo>
                      <a:pt x="163946" y="530159"/>
                    </a:lnTo>
                    <a:cubicBezTo>
                      <a:pt x="169694" y="536811"/>
                      <a:pt x="172814" y="545269"/>
                      <a:pt x="172814" y="554056"/>
                    </a:cubicBezTo>
                    <a:lnTo>
                      <a:pt x="172814" y="591173"/>
                    </a:lnTo>
                    <a:lnTo>
                      <a:pt x="320875" y="591173"/>
                    </a:lnTo>
                    <a:lnTo>
                      <a:pt x="320875" y="554056"/>
                    </a:lnTo>
                    <a:cubicBezTo>
                      <a:pt x="320875" y="545269"/>
                      <a:pt x="323995" y="536811"/>
                      <a:pt x="329744" y="530159"/>
                    </a:cubicBezTo>
                    <a:lnTo>
                      <a:pt x="433542" y="409034"/>
                    </a:lnTo>
                    <a:cubicBezTo>
                      <a:pt x="465979" y="371177"/>
                      <a:pt x="486180" y="325930"/>
                      <a:pt x="491928" y="278136"/>
                    </a:cubicBezTo>
                    <a:cubicBezTo>
                      <a:pt x="497348" y="233217"/>
                      <a:pt x="490204" y="187149"/>
                      <a:pt x="471234" y="145022"/>
                    </a:cubicBezTo>
                    <a:cubicBezTo>
                      <a:pt x="452511" y="103305"/>
                      <a:pt x="423195" y="67830"/>
                      <a:pt x="386652" y="42538"/>
                    </a:cubicBezTo>
                    <a:close/>
                    <a:moveTo>
                      <a:pt x="246886" y="147732"/>
                    </a:moveTo>
                    <a:cubicBezTo>
                      <a:pt x="185707" y="147732"/>
                      <a:pt x="135943" y="197496"/>
                      <a:pt x="135943" y="258674"/>
                    </a:cubicBezTo>
                    <a:cubicBezTo>
                      <a:pt x="135943" y="278958"/>
                      <a:pt x="119519" y="295464"/>
                      <a:pt x="99154" y="295464"/>
                    </a:cubicBezTo>
                    <a:cubicBezTo>
                      <a:pt x="78788" y="295464"/>
                      <a:pt x="62365" y="279040"/>
                      <a:pt x="62365" y="258674"/>
                    </a:cubicBezTo>
                    <a:cubicBezTo>
                      <a:pt x="62365" y="156929"/>
                      <a:pt x="145140" y="74235"/>
                      <a:pt x="246804" y="74235"/>
                    </a:cubicBezTo>
                    <a:cubicBezTo>
                      <a:pt x="267087" y="74235"/>
                      <a:pt x="283593" y="90659"/>
                      <a:pt x="283593" y="111025"/>
                    </a:cubicBezTo>
                    <a:cubicBezTo>
                      <a:pt x="283593" y="131390"/>
                      <a:pt x="267169" y="147814"/>
                      <a:pt x="246804" y="147814"/>
                    </a:cubicBezTo>
                    <a:close/>
                  </a:path>
                </a:pathLst>
              </a:custGeom>
              <a:grpFill/>
              <a:ln w="8212" cap="flat">
                <a:noFill/>
                <a:prstDash val="solid"/>
                <a:miter/>
              </a:ln>
            </p:spPr>
            <p:txBody>
              <a:bodyPr rtlCol="0" anchor="ctr"/>
              <a:lstStyle/>
              <a:p>
                <a:endParaRPr lang="en-US"/>
              </a:p>
            </p:txBody>
          </p:sp>
          <p:sp>
            <p:nvSpPr>
              <p:cNvPr id="59" name="Freeform: Shape 8">
                <a:extLst>
                  <a:ext uri="{FF2B5EF4-FFF2-40B4-BE49-F238E27FC236}">
                    <a16:creationId xmlns:a16="http://schemas.microsoft.com/office/drawing/2014/main" id="{CCB3FD97-6798-BE77-DE4D-73C7CA0A7D0F}"/>
                  </a:ext>
                </a:extLst>
              </p:cNvPr>
              <p:cNvSpPr/>
              <p:nvPr/>
            </p:nvSpPr>
            <p:spPr>
              <a:xfrm>
                <a:off x="2105024" y="2554434"/>
                <a:ext cx="1749788" cy="1749787"/>
              </a:xfrm>
              <a:custGeom>
                <a:avLst/>
                <a:gdLst>
                  <a:gd name="connsiteX0" fmla="*/ 874894 w 1749788"/>
                  <a:gd name="connsiteY0" fmla="*/ 0 h 1749787"/>
                  <a:gd name="connsiteX1" fmla="*/ 0 w 1749788"/>
                  <a:gd name="connsiteY1" fmla="*/ 874894 h 1749787"/>
                  <a:gd name="connsiteX2" fmla="*/ 874894 w 1749788"/>
                  <a:gd name="connsiteY2" fmla="*/ 1749788 h 1749787"/>
                  <a:gd name="connsiteX3" fmla="*/ 1749788 w 1749788"/>
                  <a:gd name="connsiteY3" fmla="*/ 874894 h 1749787"/>
                  <a:gd name="connsiteX4" fmla="*/ 874894 w 1749788"/>
                  <a:gd name="connsiteY4" fmla="*/ 0 h 1749787"/>
                  <a:gd name="connsiteX5" fmla="*/ 985672 w 1749788"/>
                  <a:gd name="connsiteY5" fmla="*/ 1299366 h 1749787"/>
                  <a:gd name="connsiteX6" fmla="*/ 764116 w 1749788"/>
                  <a:gd name="connsiteY6" fmla="*/ 1299366 h 1749787"/>
                  <a:gd name="connsiteX7" fmla="*/ 727327 w 1749788"/>
                  <a:gd name="connsiteY7" fmla="*/ 1262577 h 1749787"/>
                  <a:gd name="connsiteX8" fmla="*/ 764116 w 1749788"/>
                  <a:gd name="connsiteY8" fmla="*/ 1225788 h 1749787"/>
                  <a:gd name="connsiteX9" fmla="*/ 985672 w 1749788"/>
                  <a:gd name="connsiteY9" fmla="*/ 1225788 h 1749787"/>
                  <a:gd name="connsiteX10" fmla="*/ 1022462 w 1749788"/>
                  <a:gd name="connsiteY10" fmla="*/ 1262577 h 1749787"/>
                  <a:gd name="connsiteX11" fmla="*/ 985672 w 1749788"/>
                  <a:gd name="connsiteY11" fmla="*/ 1299366 h 1749787"/>
                  <a:gd name="connsiteX12" fmla="*/ 1192940 w 1749788"/>
                  <a:gd name="connsiteY12" fmla="*/ 810841 h 1749787"/>
                  <a:gd name="connsiteX13" fmla="*/ 1117391 w 1749788"/>
                  <a:gd name="connsiteY13" fmla="*/ 980745 h 1749787"/>
                  <a:gd name="connsiteX14" fmla="*/ 1022462 w 1749788"/>
                  <a:gd name="connsiteY14" fmla="*/ 1091523 h 1749787"/>
                  <a:gd name="connsiteX15" fmla="*/ 1022462 w 1749788"/>
                  <a:gd name="connsiteY15" fmla="*/ 1151799 h 1749787"/>
                  <a:gd name="connsiteX16" fmla="*/ 985672 w 1749788"/>
                  <a:gd name="connsiteY16" fmla="*/ 1188588 h 1749787"/>
                  <a:gd name="connsiteX17" fmla="*/ 764116 w 1749788"/>
                  <a:gd name="connsiteY17" fmla="*/ 1188588 h 1749787"/>
                  <a:gd name="connsiteX18" fmla="*/ 727327 w 1749788"/>
                  <a:gd name="connsiteY18" fmla="*/ 1151799 h 1749787"/>
                  <a:gd name="connsiteX19" fmla="*/ 727327 w 1749788"/>
                  <a:gd name="connsiteY19" fmla="*/ 1091523 h 1749787"/>
                  <a:gd name="connsiteX20" fmla="*/ 632397 w 1749788"/>
                  <a:gd name="connsiteY20" fmla="*/ 980745 h 1749787"/>
                  <a:gd name="connsiteX21" fmla="*/ 556848 w 1749788"/>
                  <a:gd name="connsiteY21" fmla="*/ 810841 h 1749787"/>
                  <a:gd name="connsiteX22" fmla="*/ 583454 w 1749788"/>
                  <a:gd name="connsiteY22" fmla="*/ 638720 h 1749787"/>
                  <a:gd name="connsiteX23" fmla="*/ 693165 w 1749788"/>
                  <a:gd name="connsiteY23" fmla="*/ 505934 h 1749787"/>
                  <a:gd name="connsiteX24" fmla="*/ 868571 w 1749788"/>
                  <a:gd name="connsiteY24" fmla="*/ 450340 h 1749787"/>
                  <a:gd name="connsiteX25" fmla="*/ 881217 w 1749788"/>
                  <a:gd name="connsiteY25" fmla="*/ 450340 h 1749787"/>
                  <a:gd name="connsiteX26" fmla="*/ 1056623 w 1749788"/>
                  <a:gd name="connsiteY26" fmla="*/ 505934 h 1749787"/>
                  <a:gd name="connsiteX27" fmla="*/ 1166334 w 1749788"/>
                  <a:gd name="connsiteY27" fmla="*/ 638720 h 1749787"/>
                  <a:gd name="connsiteX28" fmla="*/ 1192940 w 1749788"/>
                  <a:gd name="connsiteY28" fmla="*/ 810841 h 174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9788" h="1749787">
                    <a:moveTo>
                      <a:pt x="874894" y="0"/>
                    </a:moveTo>
                    <a:cubicBezTo>
                      <a:pt x="391707" y="0"/>
                      <a:pt x="0" y="391707"/>
                      <a:pt x="0" y="874894"/>
                    </a:cubicBezTo>
                    <a:cubicBezTo>
                      <a:pt x="0" y="1358081"/>
                      <a:pt x="391707" y="1749788"/>
                      <a:pt x="874894" y="1749788"/>
                    </a:cubicBezTo>
                    <a:cubicBezTo>
                      <a:pt x="1358081" y="1749788"/>
                      <a:pt x="1749788" y="1358081"/>
                      <a:pt x="1749788" y="874894"/>
                    </a:cubicBezTo>
                    <a:cubicBezTo>
                      <a:pt x="1749788" y="391707"/>
                      <a:pt x="1358081" y="0"/>
                      <a:pt x="874894" y="0"/>
                    </a:cubicBezTo>
                    <a:close/>
                    <a:moveTo>
                      <a:pt x="985672" y="1299366"/>
                    </a:moveTo>
                    <a:lnTo>
                      <a:pt x="764116" y="1299366"/>
                    </a:lnTo>
                    <a:cubicBezTo>
                      <a:pt x="743832" y="1299366"/>
                      <a:pt x="727327" y="1282942"/>
                      <a:pt x="727327" y="1262577"/>
                    </a:cubicBezTo>
                    <a:cubicBezTo>
                      <a:pt x="727327" y="1242212"/>
                      <a:pt x="743750" y="1225788"/>
                      <a:pt x="764116" y="1225788"/>
                    </a:cubicBezTo>
                    <a:lnTo>
                      <a:pt x="985672" y="1225788"/>
                    </a:lnTo>
                    <a:cubicBezTo>
                      <a:pt x="1005956" y="1225788"/>
                      <a:pt x="1022462" y="1242212"/>
                      <a:pt x="1022462" y="1262577"/>
                    </a:cubicBezTo>
                    <a:cubicBezTo>
                      <a:pt x="1022462" y="1282942"/>
                      <a:pt x="1006038" y="1299366"/>
                      <a:pt x="985672" y="1299366"/>
                    </a:cubicBezTo>
                    <a:close/>
                    <a:moveTo>
                      <a:pt x="1192940" y="810841"/>
                    </a:moveTo>
                    <a:cubicBezTo>
                      <a:pt x="1185386" y="873087"/>
                      <a:pt x="1159272" y="931802"/>
                      <a:pt x="1117391" y="980745"/>
                    </a:cubicBezTo>
                    <a:lnTo>
                      <a:pt x="1022462" y="1091523"/>
                    </a:lnTo>
                    <a:lnTo>
                      <a:pt x="1022462" y="1151799"/>
                    </a:lnTo>
                    <a:cubicBezTo>
                      <a:pt x="1022462" y="1172082"/>
                      <a:pt x="1006038" y="1188588"/>
                      <a:pt x="985672" y="1188588"/>
                    </a:cubicBezTo>
                    <a:lnTo>
                      <a:pt x="764116" y="1188588"/>
                    </a:lnTo>
                    <a:cubicBezTo>
                      <a:pt x="743832" y="1188588"/>
                      <a:pt x="727327" y="1172164"/>
                      <a:pt x="727327" y="1151799"/>
                    </a:cubicBezTo>
                    <a:lnTo>
                      <a:pt x="727327" y="1091523"/>
                    </a:lnTo>
                    <a:lnTo>
                      <a:pt x="632397" y="980745"/>
                    </a:lnTo>
                    <a:cubicBezTo>
                      <a:pt x="590434" y="931802"/>
                      <a:pt x="564321" y="873087"/>
                      <a:pt x="556848" y="810841"/>
                    </a:cubicBezTo>
                    <a:cubicBezTo>
                      <a:pt x="549786" y="752619"/>
                      <a:pt x="558983" y="693083"/>
                      <a:pt x="583454" y="638720"/>
                    </a:cubicBezTo>
                    <a:cubicBezTo>
                      <a:pt x="607679" y="584850"/>
                      <a:pt x="645618" y="538946"/>
                      <a:pt x="693165" y="505934"/>
                    </a:cubicBezTo>
                    <a:cubicBezTo>
                      <a:pt x="744079" y="470623"/>
                      <a:pt x="804683" y="451407"/>
                      <a:pt x="868571" y="450340"/>
                    </a:cubicBezTo>
                    <a:cubicBezTo>
                      <a:pt x="872841" y="450340"/>
                      <a:pt x="877029" y="450340"/>
                      <a:pt x="881217" y="450340"/>
                    </a:cubicBezTo>
                    <a:cubicBezTo>
                      <a:pt x="945106" y="451407"/>
                      <a:pt x="1005709" y="470623"/>
                      <a:pt x="1056623" y="505934"/>
                    </a:cubicBezTo>
                    <a:cubicBezTo>
                      <a:pt x="1104170" y="538864"/>
                      <a:pt x="1142109" y="584768"/>
                      <a:pt x="1166334" y="638720"/>
                    </a:cubicBezTo>
                    <a:cubicBezTo>
                      <a:pt x="1190805" y="693083"/>
                      <a:pt x="1200003" y="752619"/>
                      <a:pt x="1192940" y="810841"/>
                    </a:cubicBezTo>
                    <a:close/>
                  </a:path>
                </a:pathLst>
              </a:custGeom>
              <a:grpFill/>
              <a:ln w="8212"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C55D9707-8580-E943-B366-D4506D54DAAA}"/>
                </a:ext>
              </a:extLst>
            </p:cNvPr>
            <p:cNvGrpSpPr/>
            <p:nvPr/>
          </p:nvGrpSpPr>
          <p:grpSpPr>
            <a:xfrm>
              <a:off x="4372407" y="2781081"/>
              <a:ext cx="1746092" cy="299076"/>
              <a:chOff x="4372407" y="2781081"/>
              <a:chExt cx="1746092" cy="299076"/>
            </a:xfrm>
            <a:solidFill>
              <a:srgbClr val="022E33"/>
            </a:solidFill>
          </p:grpSpPr>
          <p:sp>
            <p:nvSpPr>
              <p:cNvPr id="52" name="Freeform: Shape 10">
                <a:extLst>
                  <a:ext uri="{FF2B5EF4-FFF2-40B4-BE49-F238E27FC236}">
                    <a16:creationId xmlns:a16="http://schemas.microsoft.com/office/drawing/2014/main" id="{2E6ADC8B-9B59-91E2-D771-264799F2761B}"/>
                  </a:ext>
                </a:extLst>
              </p:cNvPr>
              <p:cNvSpPr/>
              <p:nvPr/>
            </p:nvSpPr>
            <p:spPr>
              <a:xfrm>
                <a:off x="5400452" y="2784366"/>
                <a:ext cx="232642" cy="292343"/>
              </a:xfrm>
              <a:custGeom>
                <a:avLst/>
                <a:gdLst>
                  <a:gd name="connsiteX0" fmla="*/ 88114 w 232642"/>
                  <a:gd name="connsiteY0" fmla="*/ 48450 h 292343"/>
                  <a:gd name="connsiteX1" fmla="*/ 0 w 232642"/>
                  <a:gd name="connsiteY1" fmla="*/ 48450 h 292343"/>
                  <a:gd name="connsiteX2" fmla="*/ 0 w 232642"/>
                  <a:gd name="connsiteY2" fmla="*/ 0 h 292343"/>
                  <a:gd name="connsiteX3" fmla="*/ 232643 w 232642"/>
                  <a:gd name="connsiteY3" fmla="*/ 0 h 292343"/>
                  <a:gd name="connsiteX4" fmla="*/ 232643 w 232642"/>
                  <a:gd name="connsiteY4" fmla="*/ 48450 h 292343"/>
                  <a:gd name="connsiteX5" fmla="*/ 144940 w 232642"/>
                  <a:gd name="connsiteY5" fmla="*/ 48450 h 292343"/>
                  <a:gd name="connsiteX6" fmla="*/ 144940 w 232642"/>
                  <a:gd name="connsiteY6" fmla="*/ 292343 h 292343"/>
                  <a:gd name="connsiteX7" fmla="*/ 88114 w 232642"/>
                  <a:gd name="connsiteY7" fmla="*/ 292343 h 292343"/>
                  <a:gd name="connsiteX8" fmla="*/ 88114 w 232642"/>
                  <a:gd name="connsiteY8" fmla="*/ 48450 h 29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42" h="292343">
                    <a:moveTo>
                      <a:pt x="88114" y="48450"/>
                    </a:moveTo>
                    <a:lnTo>
                      <a:pt x="0" y="48450"/>
                    </a:lnTo>
                    <a:lnTo>
                      <a:pt x="0" y="0"/>
                    </a:lnTo>
                    <a:lnTo>
                      <a:pt x="232643" y="0"/>
                    </a:lnTo>
                    <a:lnTo>
                      <a:pt x="232643" y="48450"/>
                    </a:lnTo>
                    <a:lnTo>
                      <a:pt x="144940" y="48450"/>
                    </a:lnTo>
                    <a:lnTo>
                      <a:pt x="144940" y="292343"/>
                    </a:lnTo>
                    <a:lnTo>
                      <a:pt x="88114" y="292343"/>
                    </a:lnTo>
                    <a:lnTo>
                      <a:pt x="88114" y="48450"/>
                    </a:lnTo>
                    <a:close/>
                  </a:path>
                </a:pathLst>
              </a:custGeom>
              <a:solidFill>
                <a:srgbClr val="022E33"/>
              </a:solidFill>
              <a:ln w="8212" cap="flat">
                <a:noFill/>
                <a:prstDash val="solid"/>
                <a:miter/>
              </a:ln>
            </p:spPr>
            <p:txBody>
              <a:bodyPr rtlCol="0" anchor="ctr"/>
              <a:lstStyle/>
              <a:p>
                <a:endParaRPr lang="en-US"/>
              </a:p>
            </p:txBody>
          </p:sp>
          <p:sp>
            <p:nvSpPr>
              <p:cNvPr id="53" name="Freeform: Shape 11">
                <a:extLst>
                  <a:ext uri="{FF2B5EF4-FFF2-40B4-BE49-F238E27FC236}">
                    <a16:creationId xmlns:a16="http://schemas.microsoft.com/office/drawing/2014/main" id="{43342978-3FBF-E633-F9EF-7F880A0AA93A}"/>
                  </a:ext>
                </a:extLst>
              </p:cNvPr>
              <p:cNvSpPr/>
              <p:nvPr/>
            </p:nvSpPr>
            <p:spPr>
              <a:xfrm>
                <a:off x="5675058" y="2784284"/>
                <a:ext cx="200123" cy="292425"/>
              </a:xfrm>
              <a:custGeom>
                <a:avLst/>
                <a:gdLst>
                  <a:gd name="connsiteX0" fmla="*/ 77356 w 200123"/>
                  <a:gd name="connsiteY0" fmla="*/ 82 h 292425"/>
                  <a:gd name="connsiteX1" fmla="*/ 200124 w 200123"/>
                  <a:gd name="connsiteY1" fmla="*/ 82 h 292425"/>
                  <a:gd name="connsiteX2" fmla="*/ 200124 w 200123"/>
                  <a:gd name="connsiteY2" fmla="*/ 48532 h 292425"/>
                  <a:gd name="connsiteX3" fmla="*/ 82612 w 200123"/>
                  <a:gd name="connsiteY3" fmla="*/ 48532 h 292425"/>
                  <a:gd name="connsiteX4" fmla="*/ 56826 w 200123"/>
                  <a:gd name="connsiteY4" fmla="*/ 74318 h 292425"/>
                  <a:gd name="connsiteX5" fmla="*/ 56826 w 200123"/>
                  <a:gd name="connsiteY5" fmla="*/ 122029 h 292425"/>
                  <a:gd name="connsiteX6" fmla="*/ 200124 w 200123"/>
                  <a:gd name="connsiteY6" fmla="*/ 122029 h 292425"/>
                  <a:gd name="connsiteX7" fmla="*/ 200124 w 200123"/>
                  <a:gd name="connsiteY7" fmla="*/ 170479 h 292425"/>
                  <a:gd name="connsiteX8" fmla="*/ 56826 w 200123"/>
                  <a:gd name="connsiteY8" fmla="*/ 170479 h 292425"/>
                  <a:gd name="connsiteX9" fmla="*/ 56826 w 200123"/>
                  <a:gd name="connsiteY9" fmla="*/ 218190 h 292425"/>
                  <a:gd name="connsiteX10" fmla="*/ 82612 w 200123"/>
                  <a:gd name="connsiteY10" fmla="*/ 243975 h 292425"/>
                  <a:gd name="connsiteX11" fmla="*/ 200124 w 200123"/>
                  <a:gd name="connsiteY11" fmla="*/ 243975 h 292425"/>
                  <a:gd name="connsiteX12" fmla="*/ 200124 w 200123"/>
                  <a:gd name="connsiteY12" fmla="*/ 292425 h 292425"/>
                  <a:gd name="connsiteX13" fmla="*/ 77356 w 200123"/>
                  <a:gd name="connsiteY13" fmla="*/ 292425 h 292425"/>
                  <a:gd name="connsiteX14" fmla="*/ 0 w 200123"/>
                  <a:gd name="connsiteY14" fmla="*/ 215069 h 292425"/>
                  <a:gd name="connsiteX15" fmla="*/ 0 w 200123"/>
                  <a:gd name="connsiteY15" fmla="*/ 77356 h 292425"/>
                  <a:gd name="connsiteX16" fmla="*/ 77356 w 200123"/>
                  <a:gd name="connsiteY16" fmla="*/ 0 h 2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123" h="292425">
                    <a:moveTo>
                      <a:pt x="77356" y="82"/>
                    </a:moveTo>
                    <a:lnTo>
                      <a:pt x="200124" y="82"/>
                    </a:lnTo>
                    <a:lnTo>
                      <a:pt x="200124" y="48532"/>
                    </a:lnTo>
                    <a:lnTo>
                      <a:pt x="82612" y="48532"/>
                    </a:lnTo>
                    <a:cubicBezTo>
                      <a:pt x="68405" y="48532"/>
                      <a:pt x="56826" y="60111"/>
                      <a:pt x="56826" y="74318"/>
                    </a:cubicBezTo>
                    <a:lnTo>
                      <a:pt x="56826" y="122029"/>
                    </a:lnTo>
                    <a:lnTo>
                      <a:pt x="200124" y="122029"/>
                    </a:lnTo>
                    <a:lnTo>
                      <a:pt x="200124" y="170479"/>
                    </a:lnTo>
                    <a:lnTo>
                      <a:pt x="56826" y="170479"/>
                    </a:lnTo>
                    <a:lnTo>
                      <a:pt x="56826" y="218190"/>
                    </a:lnTo>
                    <a:cubicBezTo>
                      <a:pt x="56826" y="232396"/>
                      <a:pt x="68405" y="243975"/>
                      <a:pt x="82612" y="243975"/>
                    </a:cubicBezTo>
                    <a:lnTo>
                      <a:pt x="200124" y="243975"/>
                    </a:lnTo>
                    <a:lnTo>
                      <a:pt x="200124" y="292425"/>
                    </a:lnTo>
                    <a:lnTo>
                      <a:pt x="77356" y="292425"/>
                    </a:lnTo>
                    <a:cubicBezTo>
                      <a:pt x="34654" y="292425"/>
                      <a:pt x="0" y="257771"/>
                      <a:pt x="0" y="215069"/>
                    </a:cubicBezTo>
                    <a:lnTo>
                      <a:pt x="0" y="77356"/>
                    </a:lnTo>
                    <a:cubicBezTo>
                      <a:pt x="0" y="34654"/>
                      <a:pt x="34654" y="0"/>
                      <a:pt x="77356" y="0"/>
                    </a:cubicBezTo>
                    <a:close/>
                  </a:path>
                </a:pathLst>
              </a:custGeom>
              <a:solidFill>
                <a:srgbClr val="022E33"/>
              </a:solidFill>
              <a:ln w="8212" cap="flat">
                <a:noFill/>
                <a:prstDash val="solid"/>
                <a:miter/>
              </a:ln>
            </p:spPr>
            <p:txBody>
              <a:bodyPr rtlCol="0" anchor="ctr"/>
              <a:lstStyle/>
              <a:p>
                <a:endParaRPr lang="en-US"/>
              </a:p>
            </p:txBody>
          </p:sp>
          <p:sp>
            <p:nvSpPr>
              <p:cNvPr id="54" name="Freeform: Shape 12">
                <a:extLst>
                  <a:ext uri="{FF2B5EF4-FFF2-40B4-BE49-F238E27FC236}">
                    <a16:creationId xmlns:a16="http://schemas.microsoft.com/office/drawing/2014/main" id="{79262B31-F38D-5E60-294D-650EC648703B}"/>
                  </a:ext>
                </a:extLst>
              </p:cNvPr>
              <p:cNvSpPr/>
              <p:nvPr/>
            </p:nvSpPr>
            <p:spPr>
              <a:xfrm>
                <a:off x="5924206" y="2784366"/>
                <a:ext cx="194293" cy="292425"/>
              </a:xfrm>
              <a:custGeom>
                <a:avLst/>
                <a:gdLst>
                  <a:gd name="connsiteX0" fmla="*/ 0 w 194293"/>
                  <a:gd name="connsiteY0" fmla="*/ 0 h 292425"/>
                  <a:gd name="connsiteX1" fmla="*/ 56826 w 194293"/>
                  <a:gd name="connsiteY1" fmla="*/ 0 h 292425"/>
                  <a:gd name="connsiteX2" fmla="*/ 56826 w 194293"/>
                  <a:gd name="connsiteY2" fmla="*/ 218190 h 292425"/>
                  <a:gd name="connsiteX3" fmla="*/ 82612 w 194293"/>
                  <a:gd name="connsiteY3" fmla="*/ 243975 h 292425"/>
                  <a:gd name="connsiteX4" fmla="*/ 194293 w 194293"/>
                  <a:gd name="connsiteY4" fmla="*/ 243975 h 292425"/>
                  <a:gd name="connsiteX5" fmla="*/ 194293 w 194293"/>
                  <a:gd name="connsiteY5" fmla="*/ 292425 h 292425"/>
                  <a:gd name="connsiteX6" fmla="*/ 77438 w 194293"/>
                  <a:gd name="connsiteY6" fmla="*/ 292425 h 292425"/>
                  <a:gd name="connsiteX7" fmla="*/ 82 w 194293"/>
                  <a:gd name="connsiteY7" fmla="*/ 215069 h 292425"/>
                  <a:gd name="connsiteX8" fmla="*/ 82 w 194293"/>
                  <a:gd name="connsiteY8" fmla="*/ 0 h 2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3" h="292425">
                    <a:moveTo>
                      <a:pt x="0" y="0"/>
                    </a:moveTo>
                    <a:lnTo>
                      <a:pt x="56826" y="0"/>
                    </a:lnTo>
                    <a:lnTo>
                      <a:pt x="56826" y="218190"/>
                    </a:lnTo>
                    <a:cubicBezTo>
                      <a:pt x="56826" y="232396"/>
                      <a:pt x="68405" y="243975"/>
                      <a:pt x="82612" y="243975"/>
                    </a:cubicBezTo>
                    <a:lnTo>
                      <a:pt x="194293" y="243975"/>
                    </a:lnTo>
                    <a:lnTo>
                      <a:pt x="194293" y="292425"/>
                    </a:lnTo>
                    <a:lnTo>
                      <a:pt x="77438" y="292425"/>
                    </a:lnTo>
                    <a:cubicBezTo>
                      <a:pt x="34736" y="292425"/>
                      <a:pt x="82" y="257771"/>
                      <a:pt x="82" y="215069"/>
                    </a:cubicBezTo>
                    <a:lnTo>
                      <a:pt x="82" y="0"/>
                    </a:lnTo>
                    <a:close/>
                  </a:path>
                </a:pathLst>
              </a:custGeom>
              <a:solidFill>
                <a:srgbClr val="022E33"/>
              </a:solidFill>
              <a:ln w="8212" cap="flat">
                <a:noFill/>
                <a:prstDash val="solid"/>
                <a:miter/>
              </a:ln>
            </p:spPr>
            <p:txBody>
              <a:bodyPr rtlCol="0" anchor="ctr"/>
              <a:lstStyle/>
              <a:p>
                <a:endParaRPr lang="en-US"/>
              </a:p>
            </p:txBody>
          </p:sp>
          <p:sp>
            <p:nvSpPr>
              <p:cNvPr id="55" name="Freeform: Shape 13">
                <a:extLst>
                  <a:ext uri="{FF2B5EF4-FFF2-40B4-BE49-F238E27FC236}">
                    <a16:creationId xmlns:a16="http://schemas.microsoft.com/office/drawing/2014/main" id="{3E5F2CDB-D2ED-2F5F-4B59-1C9FA498DC2C}"/>
                  </a:ext>
                </a:extLst>
              </p:cNvPr>
              <p:cNvSpPr/>
              <p:nvPr/>
            </p:nvSpPr>
            <p:spPr>
              <a:xfrm>
                <a:off x="5114433" y="2784366"/>
                <a:ext cx="244385" cy="292425"/>
              </a:xfrm>
              <a:custGeom>
                <a:avLst/>
                <a:gdLst>
                  <a:gd name="connsiteX0" fmla="*/ 244386 w 244385"/>
                  <a:gd name="connsiteY0" fmla="*/ 77356 h 292425"/>
                  <a:gd name="connsiteX1" fmla="*/ 244386 w 244385"/>
                  <a:gd name="connsiteY1" fmla="*/ 292425 h 292425"/>
                  <a:gd name="connsiteX2" fmla="*/ 187559 w 244385"/>
                  <a:gd name="connsiteY2" fmla="*/ 292425 h 292425"/>
                  <a:gd name="connsiteX3" fmla="*/ 187559 w 244385"/>
                  <a:gd name="connsiteY3" fmla="*/ 74235 h 292425"/>
                  <a:gd name="connsiteX4" fmla="*/ 161774 w 244385"/>
                  <a:gd name="connsiteY4" fmla="*/ 48450 h 292425"/>
                  <a:gd name="connsiteX5" fmla="*/ 56826 w 244385"/>
                  <a:gd name="connsiteY5" fmla="*/ 48450 h 292425"/>
                  <a:gd name="connsiteX6" fmla="*/ 56826 w 244385"/>
                  <a:gd name="connsiteY6" fmla="*/ 292343 h 292425"/>
                  <a:gd name="connsiteX7" fmla="*/ 0 w 244385"/>
                  <a:gd name="connsiteY7" fmla="*/ 292343 h 292425"/>
                  <a:gd name="connsiteX8" fmla="*/ 0 w 244385"/>
                  <a:gd name="connsiteY8" fmla="*/ 0 h 292425"/>
                  <a:gd name="connsiteX9" fmla="*/ 167030 w 244385"/>
                  <a:gd name="connsiteY9" fmla="*/ 0 h 292425"/>
                  <a:gd name="connsiteX10" fmla="*/ 244386 w 244385"/>
                  <a:gd name="connsiteY10" fmla="*/ 77356 h 2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85" h="292425">
                    <a:moveTo>
                      <a:pt x="244386" y="77356"/>
                    </a:moveTo>
                    <a:lnTo>
                      <a:pt x="244386" y="292425"/>
                    </a:lnTo>
                    <a:lnTo>
                      <a:pt x="187559" y="292425"/>
                    </a:lnTo>
                    <a:lnTo>
                      <a:pt x="187559" y="74235"/>
                    </a:lnTo>
                    <a:cubicBezTo>
                      <a:pt x="187559" y="60029"/>
                      <a:pt x="175981" y="48450"/>
                      <a:pt x="161774" y="48450"/>
                    </a:cubicBezTo>
                    <a:lnTo>
                      <a:pt x="56826" y="48450"/>
                    </a:lnTo>
                    <a:lnTo>
                      <a:pt x="56826" y="292343"/>
                    </a:lnTo>
                    <a:lnTo>
                      <a:pt x="0" y="292343"/>
                    </a:lnTo>
                    <a:lnTo>
                      <a:pt x="0" y="0"/>
                    </a:lnTo>
                    <a:lnTo>
                      <a:pt x="167030" y="0"/>
                    </a:lnTo>
                    <a:cubicBezTo>
                      <a:pt x="209732" y="0"/>
                      <a:pt x="244386" y="34654"/>
                      <a:pt x="244386" y="77356"/>
                    </a:cubicBezTo>
                    <a:close/>
                  </a:path>
                </a:pathLst>
              </a:custGeom>
              <a:solidFill>
                <a:srgbClr val="022E33"/>
              </a:solidFill>
              <a:ln w="8212" cap="flat">
                <a:noFill/>
                <a:prstDash val="solid"/>
                <a:miter/>
              </a:ln>
            </p:spPr>
            <p:txBody>
              <a:bodyPr rtlCol="0" anchor="ctr"/>
              <a:lstStyle/>
              <a:p>
                <a:endParaRPr lang="en-US"/>
              </a:p>
            </p:txBody>
          </p:sp>
          <p:sp>
            <p:nvSpPr>
              <p:cNvPr id="56" name="Freeform: Shape 14">
                <a:extLst>
                  <a:ext uri="{FF2B5EF4-FFF2-40B4-BE49-F238E27FC236}">
                    <a16:creationId xmlns:a16="http://schemas.microsoft.com/office/drawing/2014/main" id="{60FC30EF-B2F3-36B0-DA01-3F88FE916F79}"/>
                  </a:ext>
                </a:extLst>
              </p:cNvPr>
              <p:cNvSpPr/>
              <p:nvPr/>
            </p:nvSpPr>
            <p:spPr>
              <a:xfrm>
                <a:off x="4372407" y="2784366"/>
                <a:ext cx="354260" cy="292425"/>
              </a:xfrm>
              <a:custGeom>
                <a:avLst/>
                <a:gdLst>
                  <a:gd name="connsiteX0" fmla="*/ 276905 w 354260"/>
                  <a:gd name="connsiteY0" fmla="*/ 0 h 292425"/>
                  <a:gd name="connsiteX1" fmla="*/ 354261 w 354260"/>
                  <a:gd name="connsiteY1" fmla="*/ 77356 h 292425"/>
                  <a:gd name="connsiteX2" fmla="*/ 354261 w 354260"/>
                  <a:gd name="connsiteY2" fmla="*/ 292425 h 292425"/>
                  <a:gd name="connsiteX3" fmla="*/ 297434 w 354260"/>
                  <a:gd name="connsiteY3" fmla="*/ 292425 h 292425"/>
                  <a:gd name="connsiteX4" fmla="*/ 297434 w 354260"/>
                  <a:gd name="connsiteY4" fmla="*/ 74235 h 292425"/>
                  <a:gd name="connsiteX5" fmla="*/ 271649 w 354260"/>
                  <a:gd name="connsiteY5" fmla="*/ 48450 h 292425"/>
                  <a:gd name="connsiteX6" fmla="*/ 205544 w 354260"/>
                  <a:gd name="connsiteY6" fmla="*/ 48450 h 292425"/>
                  <a:gd name="connsiteX7" fmla="*/ 205544 w 354260"/>
                  <a:gd name="connsiteY7" fmla="*/ 292343 h 292425"/>
                  <a:gd name="connsiteX8" fmla="*/ 148717 w 354260"/>
                  <a:gd name="connsiteY8" fmla="*/ 292343 h 292425"/>
                  <a:gd name="connsiteX9" fmla="*/ 148717 w 354260"/>
                  <a:gd name="connsiteY9" fmla="*/ 48450 h 292425"/>
                  <a:gd name="connsiteX10" fmla="*/ 82612 w 354260"/>
                  <a:gd name="connsiteY10" fmla="*/ 48450 h 292425"/>
                  <a:gd name="connsiteX11" fmla="*/ 56826 w 354260"/>
                  <a:gd name="connsiteY11" fmla="*/ 74235 h 292425"/>
                  <a:gd name="connsiteX12" fmla="*/ 56826 w 354260"/>
                  <a:gd name="connsiteY12" fmla="*/ 292425 h 292425"/>
                  <a:gd name="connsiteX13" fmla="*/ 0 w 354260"/>
                  <a:gd name="connsiteY13" fmla="*/ 292425 h 292425"/>
                  <a:gd name="connsiteX14" fmla="*/ 0 w 354260"/>
                  <a:gd name="connsiteY14" fmla="*/ 77356 h 292425"/>
                  <a:gd name="connsiteX15" fmla="*/ 77356 w 354260"/>
                  <a:gd name="connsiteY15" fmla="*/ 0 h 292425"/>
                  <a:gd name="connsiteX16" fmla="*/ 276905 w 354260"/>
                  <a:gd name="connsiteY16" fmla="*/ 0 h 2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260" h="292425">
                    <a:moveTo>
                      <a:pt x="276905" y="0"/>
                    </a:moveTo>
                    <a:cubicBezTo>
                      <a:pt x="319607" y="0"/>
                      <a:pt x="354261" y="34654"/>
                      <a:pt x="354261" y="77356"/>
                    </a:cubicBezTo>
                    <a:lnTo>
                      <a:pt x="354261" y="292425"/>
                    </a:lnTo>
                    <a:lnTo>
                      <a:pt x="297434" y="292425"/>
                    </a:lnTo>
                    <a:lnTo>
                      <a:pt x="297434" y="74235"/>
                    </a:lnTo>
                    <a:cubicBezTo>
                      <a:pt x="297434" y="60029"/>
                      <a:pt x="285856" y="48450"/>
                      <a:pt x="271649" y="48450"/>
                    </a:cubicBezTo>
                    <a:lnTo>
                      <a:pt x="205544" y="48450"/>
                    </a:lnTo>
                    <a:lnTo>
                      <a:pt x="205544" y="292343"/>
                    </a:lnTo>
                    <a:lnTo>
                      <a:pt x="148717" y="292343"/>
                    </a:lnTo>
                    <a:lnTo>
                      <a:pt x="148717" y="48450"/>
                    </a:lnTo>
                    <a:lnTo>
                      <a:pt x="82612" y="48450"/>
                    </a:lnTo>
                    <a:cubicBezTo>
                      <a:pt x="68405" y="48450"/>
                      <a:pt x="56826" y="60029"/>
                      <a:pt x="56826" y="74235"/>
                    </a:cubicBezTo>
                    <a:lnTo>
                      <a:pt x="56826" y="292425"/>
                    </a:lnTo>
                    <a:lnTo>
                      <a:pt x="0" y="292425"/>
                    </a:lnTo>
                    <a:lnTo>
                      <a:pt x="0" y="77356"/>
                    </a:lnTo>
                    <a:cubicBezTo>
                      <a:pt x="0" y="34654"/>
                      <a:pt x="34654" y="0"/>
                      <a:pt x="77356" y="0"/>
                    </a:cubicBezTo>
                    <a:lnTo>
                      <a:pt x="276905" y="0"/>
                    </a:lnTo>
                    <a:close/>
                  </a:path>
                </a:pathLst>
              </a:custGeom>
              <a:solidFill>
                <a:srgbClr val="022E33"/>
              </a:solidFill>
              <a:ln w="8212" cap="flat">
                <a:noFill/>
                <a:prstDash val="solid"/>
                <a:miter/>
              </a:ln>
            </p:spPr>
            <p:txBody>
              <a:bodyPr rtlCol="0" anchor="ctr"/>
              <a:lstStyle/>
              <a:p>
                <a:endParaRPr lang="en-US"/>
              </a:p>
            </p:txBody>
          </p:sp>
          <p:sp>
            <p:nvSpPr>
              <p:cNvPr id="57" name="Freeform: Shape 15">
                <a:extLst>
                  <a:ext uri="{FF2B5EF4-FFF2-40B4-BE49-F238E27FC236}">
                    <a16:creationId xmlns:a16="http://schemas.microsoft.com/office/drawing/2014/main" id="{B94A67F0-4D11-08EF-AED3-57759824CEED}"/>
                  </a:ext>
                </a:extLst>
              </p:cNvPr>
              <p:cNvSpPr/>
              <p:nvPr/>
            </p:nvSpPr>
            <p:spPr>
              <a:xfrm>
                <a:off x="4771176" y="2781081"/>
                <a:ext cx="299076" cy="299076"/>
              </a:xfrm>
              <a:custGeom>
                <a:avLst/>
                <a:gdLst>
                  <a:gd name="connsiteX0" fmla="*/ 149538 w 299076"/>
                  <a:gd name="connsiteY0" fmla="*/ 55020 h 299076"/>
                  <a:gd name="connsiteX1" fmla="*/ 244057 w 299076"/>
                  <a:gd name="connsiteY1" fmla="*/ 149538 h 299076"/>
                  <a:gd name="connsiteX2" fmla="*/ 149538 w 299076"/>
                  <a:gd name="connsiteY2" fmla="*/ 244057 h 299076"/>
                  <a:gd name="connsiteX3" fmla="*/ 55019 w 299076"/>
                  <a:gd name="connsiteY3" fmla="*/ 149538 h 299076"/>
                  <a:gd name="connsiteX4" fmla="*/ 149538 w 299076"/>
                  <a:gd name="connsiteY4" fmla="*/ 55020 h 299076"/>
                  <a:gd name="connsiteX5" fmla="*/ 149538 w 299076"/>
                  <a:gd name="connsiteY5" fmla="*/ 0 h 299076"/>
                  <a:gd name="connsiteX6" fmla="*/ 0 w 299076"/>
                  <a:gd name="connsiteY6" fmla="*/ 149538 h 299076"/>
                  <a:gd name="connsiteX7" fmla="*/ 149538 w 299076"/>
                  <a:gd name="connsiteY7" fmla="*/ 299077 h 299076"/>
                  <a:gd name="connsiteX8" fmla="*/ 299077 w 299076"/>
                  <a:gd name="connsiteY8" fmla="*/ 149538 h 299076"/>
                  <a:gd name="connsiteX9" fmla="*/ 149538 w 299076"/>
                  <a:gd name="connsiteY9" fmla="*/ 0 h 299076"/>
                  <a:gd name="connsiteX10" fmla="*/ 149538 w 299076"/>
                  <a:gd name="connsiteY10" fmla="*/ 0 h 29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076" h="299076">
                    <a:moveTo>
                      <a:pt x="149538" y="55020"/>
                    </a:moveTo>
                    <a:cubicBezTo>
                      <a:pt x="201684" y="55020"/>
                      <a:pt x="244057" y="97393"/>
                      <a:pt x="244057" y="149538"/>
                    </a:cubicBezTo>
                    <a:cubicBezTo>
                      <a:pt x="244057" y="201684"/>
                      <a:pt x="201684" y="244057"/>
                      <a:pt x="149538" y="244057"/>
                    </a:cubicBezTo>
                    <a:cubicBezTo>
                      <a:pt x="97393" y="244057"/>
                      <a:pt x="55019" y="201684"/>
                      <a:pt x="55019" y="149538"/>
                    </a:cubicBezTo>
                    <a:cubicBezTo>
                      <a:pt x="55019" y="97393"/>
                      <a:pt x="97393" y="55020"/>
                      <a:pt x="149538" y="55020"/>
                    </a:cubicBezTo>
                    <a:moveTo>
                      <a:pt x="149538" y="0"/>
                    </a:moveTo>
                    <a:cubicBezTo>
                      <a:pt x="66927" y="0"/>
                      <a:pt x="0" y="66927"/>
                      <a:pt x="0" y="149538"/>
                    </a:cubicBezTo>
                    <a:cubicBezTo>
                      <a:pt x="0" y="232150"/>
                      <a:pt x="66927" y="299077"/>
                      <a:pt x="149538" y="299077"/>
                    </a:cubicBezTo>
                    <a:cubicBezTo>
                      <a:pt x="232150" y="299077"/>
                      <a:pt x="299077" y="232150"/>
                      <a:pt x="299077" y="149538"/>
                    </a:cubicBezTo>
                    <a:cubicBezTo>
                      <a:pt x="299077" y="66927"/>
                      <a:pt x="232150" y="0"/>
                      <a:pt x="149538" y="0"/>
                    </a:cubicBezTo>
                    <a:lnTo>
                      <a:pt x="149538" y="0"/>
                    </a:lnTo>
                    <a:close/>
                  </a:path>
                </a:pathLst>
              </a:custGeom>
              <a:solidFill>
                <a:srgbClr val="022E33"/>
              </a:solidFill>
              <a:ln w="8212" cap="flat">
                <a:noFill/>
                <a:prstDash val="solid"/>
                <a:miter/>
              </a:ln>
            </p:spPr>
            <p:txBody>
              <a:bodyPr rtlCol="0" anchor="ctr"/>
              <a:lstStyle/>
              <a:p>
                <a:endParaRPr lang="en-US"/>
              </a:p>
            </p:txBody>
          </p:sp>
        </p:grpSp>
        <p:grpSp>
          <p:nvGrpSpPr>
            <p:cNvPr id="39" name="Graphic 2">
              <a:extLst>
                <a:ext uri="{FF2B5EF4-FFF2-40B4-BE49-F238E27FC236}">
                  <a16:creationId xmlns:a16="http://schemas.microsoft.com/office/drawing/2014/main" id="{C4A2299B-CC37-8EA1-1C30-FA1EF5890512}"/>
                </a:ext>
              </a:extLst>
            </p:cNvPr>
            <p:cNvGrpSpPr/>
            <p:nvPr/>
          </p:nvGrpSpPr>
          <p:grpSpPr>
            <a:xfrm>
              <a:off x="4372407" y="3202023"/>
              <a:ext cx="5711447" cy="794171"/>
              <a:chOff x="4372407" y="3219924"/>
              <a:chExt cx="5711447" cy="794171"/>
            </a:xfrm>
            <a:solidFill>
              <a:srgbClr val="022E33"/>
            </a:solidFill>
          </p:grpSpPr>
          <p:sp>
            <p:nvSpPr>
              <p:cNvPr id="40" name="Freeform: Shape 17">
                <a:extLst>
                  <a:ext uri="{FF2B5EF4-FFF2-40B4-BE49-F238E27FC236}">
                    <a16:creationId xmlns:a16="http://schemas.microsoft.com/office/drawing/2014/main" id="{CF86D32B-0AF1-E6EC-AB50-D9A16867E1B9}"/>
                  </a:ext>
                </a:extLst>
              </p:cNvPr>
              <p:cNvSpPr/>
              <p:nvPr/>
            </p:nvSpPr>
            <p:spPr>
              <a:xfrm>
                <a:off x="4372407" y="3229861"/>
                <a:ext cx="530569" cy="775201"/>
              </a:xfrm>
              <a:custGeom>
                <a:avLst/>
                <a:gdLst>
                  <a:gd name="connsiteX0" fmla="*/ 0 w 530569"/>
                  <a:gd name="connsiteY0" fmla="*/ 0 h 775201"/>
                  <a:gd name="connsiteX1" fmla="*/ 292425 w 530569"/>
                  <a:gd name="connsiteY1" fmla="*/ 0 h 775201"/>
                  <a:gd name="connsiteX2" fmla="*/ 530570 w 530569"/>
                  <a:gd name="connsiteY2" fmla="*/ 217040 h 775201"/>
                  <a:gd name="connsiteX3" fmla="*/ 292425 w 530569"/>
                  <a:gd name="connsiteY3" fmla="*/ 434080 h 775201"/>
                  <a:gd name="connsiteX4" fmla="*/ 74236 w 530569"/>
                  <a:gd name="connsiteY4" fmla="*/ 434080 h 775201"/>
                  <a:gd name="connsiteX5" fmla="*/ 74236 w 530569"/>
                  <a:gd name="connsiteY5" fmla="*/ 775202 h 775201"/>
                  <a:gd name="connsiteX6" fmla="*/ 0 w 530569"/>
                  <a:gd name="connsiteY6" fmla="*/ 775202 h 775201"/>
                  <a:gd name="connsiteX7" fmla="*/ 0 w 530569"/>
                  <a:gd name="connsiteY7" fmla="*/ 0 h 775201"/>
                  <a:gd name="connsiteX8" fmla="*/ 286841 w 530569"/>
                  <a:gd name="connsiteY8" fmla="*/ 369945 h 775201"/>
                  <a:gd name="connsiteX9" fmla="*/ 456253 w 530569"/>
                  <a:gd name="connsiteY9" fmla="*/ 217122 h 775201"/>
                  <a:gd name="connsiteX10" fmla="*/ 286841 w 530569"/>
                  <a:gd name="connsiteY10" fmla="*/ 65367 h 775201"/>
                  <a:gd name="connsiteX11" fmla="*/ 74236 w 530569"/>
                  <a:gd name="connsiteY11" fmla="*/ 65367 h 775201"/>
                  <a:gd name="connsiteX12" fmla="*/ 74236 w 530569"/>
                  <a:gd name="connsiteY12" fmla="*/ 369945 h 775201"/>
                  <a:gd name="connsiteX13" fmla="*/ 286841 w 530569"/>
                  <a:gd name="connsiteY13" fmla="*/ 369945 h 77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569" h="775201">
                    <a:moveTo>
                      <a:pt x="0" y="0"/>
                    </a:moveTo>
                    <a:lnTo>
                      <a:pt x="292425" y="0"/>
                    </a:lnTo>
                    <a:cubicBezTo>
                      <a:pt x="436380" y="0"/>
                      <a:pt x="530570" y="86389"/>
                      <a:pt x="530570" y="217040"/>
                    </a:cubicBezTo>
                    <a:cubicBezTo>
                      <a:pt x="530570" y="347691"/>
                      <a:pt x="436462" y="434080"/>
                      <a:pt x="292425" y="434080"/>
                    </a:cubicBezTo>
                    <a:lnTo>
                      <a:pt x="74236" y="434080"/>
                    </a:lnTo>
                    <a:lnTo>
                      <a:pt x="74236" y="775202"/>
                    </a:lnTo>
                    <a:lnTo>
                      <a:pt x="0" y="775202"/>
                    </a:lnTo>
                    <a:lnTo>
                      <a:pt x="0" y="0"/>
                    </a:lnTo>
                    <a:close/>
                    <a:moveTo>
                      <a:pt x="286841" y="369945"/>
                    </a:moveTo>
                    <a:cubicBezTo>
                      <a:pt x="389818" y="369945"/>
                      <a:pt x="456253" y="309013"/>
                      <a:pt x="456253" y="217122"/>
                    </a:cubicBezTo>
                    <a:cubicBezTo>
                      <a:pt x="456253" y="125231"/>
                      <a:pt x="389818" y="65367"/>
                      <a:pt x="286841" y="65367"/>
                    </a:cubicBezTo>
                    <a:lnTo>
                      <a:pt x="74236" y="65367"/>
                    </a:lnTo>
                    <a:lnTo>
                      <a:pt x="74236" y="369945"/>
                    </a:lnTo>
                    <a:lnTo>
                      <a:pt x="286841" y="369945"/>
                    </a:lnTo>
                    <a:close/>
                  </a:path>
                </a:pathLst>
              </a:custGeom>
              <a:solidFill>
                <a:srgbClr val="022E33"/>
              </a:solidFill>
              <a:ln w="8212" cap="flat">
                <a:noFill/>
                <a:prstDash val="solid"/>
                <a:miter/>
              </a:ln>
            </p:spPr>
            <p:txBody>
              <a:bodyPr rtlCol="0" anchor="ctr"/>
              <a:lstStyle/>
              <a:p>
                <a:endParaRPr lang="en-US"/>
              </a:p>
            </p:txBody>
          </p:sp>
          <p:sp>
            <p:nvSpPr>
              <p:cNvPr id="41" name="Freeform: Shape 18">
                <a:extLst>
                  <a:ext uri="{FF2B5EF4-FFF2-40B4-BE49-F238E27FC236}">
                    <a16:creationId xmlns:a16="http://schemas.microsoft.com/office/drawing/2014/main" id="{655995B5-2F18-0980-F5DF-B57984B473BA}"/>
                  </a:ext>
                </a:extLst>
              </p:cNvPr>
              <p:cNvSpPr/>
              <p:nvPr/>
            </p:nvSpPr>
            <p:spPr>
              <a:xfrm>
                <a:off x="4996017" y="3446901"/>
                <a:ext cx="481791" cy="566948"/>
              </a:xfrm>
              <a:custGeom>
                <a:avLst/>
                <a:gdLst>
                  <a:gd name="connsiteX0" fmla="*/ 0 w 481791"/>
                  <a:gd name="connsiteY0" fmla="*/ 360009 h 566948"/>
                  <a:gd name="connsiteX1" fmla="*/ 0 w 481791"/>
                  <a:gd name="connsiteY1" fmla="*/ 82 h 566948"/>
                  <a:gd name="connsiteX2" fmla="*/ 69801 w 481791"/>
                  <a:gd name="connsiteY2" fmla="*/ 82 h 566948"/>
                  <a:gd name="connsiteX3" fmla="*/ 69801 w 481791"/>
                  <a:gd name="connsiteY3" fmla="*/ 353357 h 566948"/>
                  <a:gd name="connsiteX4" fmla="*/ 211538 w 481791"/>
                  <a:gd name="connsiteY4" fmla="*/ 503963 h 566948"/>
                  <a:gd name="connsiteX5" fmla="*/ 411990 w 481791"/>
                  <a:gd name="connsiteY5" fmla="*/ 238145 h 566948"/>
                  <a:gd name="connsiteX6" fmla="*/ 411990 w 481791"/>
                  <a:gd name="connsiteY6" fmla="*/ 0 h 566948"/>
                  <a:gd name="connsiteX7" fmla="*/ 481791 w 481791"/>
                  <a:gd name="connsiteY7" fmla="*/ 0 h 566948"/>
                  <a:gd name="connsiteX8" fmla="*/ 481791 w 481791"/>
                  <a:gd name="connsiteY8" fmla="*/ 558162 h 566948"/>
                  <a:gd name="connsiteX9" fmla="*/ 411990 w 481791"/>
                  <a:gd name="connsiteY9" fmla="*/ 558162 h 566948"/>
                  <a:gd name="connsiteX10" fmla="*/ 411990 w 481791"/>
                  <a:gd name="connsiteY10" fmla="*/ 431863 h 566948"/>
                  <a:gd name="connsiteX11" fmla="*/ 200452 w 481791"/>
                  <a:gd name="connsiteY11" fmla="*/ 566948 h 566948"/>
                  <a:gd name="connsiteX12" fmla="*/ 0 w 481791"/>
                  <a:gd name="connsiteY12" fmla="*/ 359845 h 56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791" h="566948">
                    <a:moveTo>
                      <a:pt x="0" y="360009"/>
                    </a:moveTo>
                    <a:lnTo>
                      <a:pt x="0" y="82"/>
                    </a:lnTo>
                    <a:lnTo>
                      <a:pt x="69801" y="82"/>
                    </a:lnTo>
                    <a:lnTo>
                      <a:pt x="69801" y="353357"/>
                    </a:lnTo>
                    <a:cubicBezTo>
                      <a:pt x="69801" y="453050"/>
                      <a:pt x="125149" y="503963"/>
                      <a:pt x="211538" y="503963"/>
                    </a:cubicBezTo>
                    <a:cubicBezTo>
                      <a:pt x="334470" y="503963"/>
                      <a:pt x="411990" y="398769"/>
                      <a:pt x="411990" y="238145"/>
                    </a:cubicBezTo>
                    <a:lnTo>
                      <a:pt x="411990" y="0"/>
                    </a:lnTo>
                    <a:lnTo>
                      <a:pt x="481791" y="0"/>
                    </a:lnTo>
                    <a:lnTo>
                      <a:pt x="481791" y="558162"/>
                    </a:lnTo>
                    <a:lnTo>
                      <a:pt x="411990" y="558162"/>
                    </a:lnTo>
                    <a:lnTo>
                      <a:pt x="411990" y="431863"/>
                    </a:lnTo>
                    <a:cubicBezTo>
                      <a:pt x="377665" y="511600"/>
                      <a:pt x="300145" y="566948"/>
                      <a:pt x="200452" y="566948"/>
                    </a:cubicBezTo>
                    <a:cubicBezTo>
                      <a:pt x="85239" y="566948"/>
                      <a:pt x="0" y="496080"/>
                      <a:pt x="0" y="359845"/>
                    </a:cubicBezTo>
                    <a:close/>
                  </a:path>
                </a:pathLst>
              </a:custGeom>
              <a:solidFill>
                <a:srgbClr val="022E33"/>
              </a:solidFill>
              <a:ln w="8212" cap="flat">
                <a:noFill/>
                <a:prstDash val="solid"/>
                <a:miter/>
              </a:ln>
            </p:spPr>
            <p:txBody>
              <a:bodyPr rtlCol="0" anchor="ctr"/>
              <a:lstStyle/>
              <a:p>
                <a:endParaRPr lang="en-US"/>
              </a:p>
            </p:txBody>
          </p:sp>
          <p:sp>
            <p:nvSpPr>
              <p:cNvPr id="42" name="Freeform: Shape 19">
                <a:extLst>
                  <a:ext uri="{FF2B5EF4-FFF2-40B4-BE49-F238E27FC236}">
                    <a16:creationId xmlns:a16="http://schemas.microsoft.com/office/drawing/2014/main" id="{3B6661C6-5DC1-29D9-414C-AC2461D90391}"/>
                  </a:ext>
                </a:extLst>
              </p:cNvPr>
              <p:cNvSpPr/>
              <p:nvPr/>
            </p:nvSpPr>
            <p:spPr>
              <a:xfrm>
                <a:off x="5630549" y="3220992"/>
                <a:ext cx="554958" cy="793021"/>
              </a:xfrm>
              <a:custGeom>
                <a:avLst/>
                <a:gdLst>
                  <a:gd name="connsiteX0" fmla="*/ 69801 w 554958"/>
                  <a:gd name="connsiteY0" fmla="*/ 671157 h 793021"/>
                  <a:gd name="connsiteX1" fmla="*/ 69801 w 554958"/>
                  <a:gd name="connsiteY1" fmla="*/ 784153 h 793021"/>
                  <a:gd name="connsiteX2" fmla="*/ 0 w 554958"/>
                  <a:gd name="connsiteY2" fmla="*/ 784153 h 793021"/>
                  <a:gd name="connsiteX3" fmla="*/ 0 w 554958"/>
                  <a:gd name="connsiteY3" fmla="*/ 0 h 793021"/>
                  <a:gd name="connsiteX4" fmla="*/ 69801 w 554958"/>
                  <a:gd name="connsiteY4" fmla="*/ 0 h 793021"/>
                  <a:gd name="connsiteX5" fmla="*/ 69801 w 554958"/>
                  <a:gd name="connsiteY5" fmla="*/ 338904 h 793021"/>
                  <a:gd name="connsiteX6" fmla="*/ 280272 w 554958"/>
                  <a:gd name="connsiteY6" fmla="*/ 217040 h 793021"/>
                  <a:gd name="connsiteX7" fmla="*/ 554959 w 554958"/>
                  <a:gd name="connsiteY7" fmla="*/ 505031 h 793021"/>
                  <a:gd name="connsiteX8" fmla="*/ 280272 w 554958"/>
                  <a:gd name="connsiteY8" fmla="*/ 793022 h 793021"/>
                  <a:gd name="connsiteX9" fmla="*/ 69801 w 554958"/>
                  <a:gd name="connsiteY9" fmla="*/ 671157 h 793021"/>
                  <a:gd name="connsiteX10" fmla="*/ 276905 w 554958"/>
                  <a:gd name="connsiteY10" fmla="*/ 730940 h 793021"/>
                  <a:gd name="connsiteX11" fmla="*/ 484008 w 554958"/>
                  <a:gd name="connsiteY11" fmla="*/ 505031 h 793021"/>
                  <a:gd name="connsiteX12" fmla="*/ 276905 w 554958"/>
                  <a:gd name="connsiteY12" fmla="*/ 279122 h 793021"/>
                  <a:gd name="connsiteX13" fmla="*/ 70869 w 554958"/>
                  <a:gd name="connsiteY13" fmla="*/ 505031 h 793021"/>
                  <a:gd name="connsiteX14" fmla="*/ 276905 w 554958"/>
                  <a:gd name="connsiteY14" fmla="*/ 730940 h 7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958" h="793021">
                    <a:moveTo>
                      <a:pt x="69801" y="671157"/>
                    </a:moveTo>
                    <a:lnTo>
                      <a:pt x="69801" y="784153"/>
                    </a:lnTo>
                    <a:lnTo>
                      <a:pt x="0" y="784153"/>
                    </a:lnTo>
                    <a:lnTo>
                      <a:pt x="0" y="0"/>
                    </a:lnTo>
                    <a:lnTo>
                      <a:pt x="69801" y="0"/>
                    </a:lnTo>
                    <a:lnTo>
                      <a:pt x="69801" y="338904"/>
                    </a:lnTo>
                    <a:cubicBezTo>
                      <a:pt x="104127" y="265819"/>
                      <a:pt x="189448" y="217040"/>
                      <a:pt x="280272" y="217040"/>
                    </a:cubicBezTo>
                    <a:cubicBezTo>
                      <a:pt x="444181" y="217040"/>
                      <a:pt x="554959" y="333320"/>
                      <a:pt x="554959" y="505031"/>
                    </a:cubicBezTo>
                    <a:cubicBezTo>
                      <a:pt x="554959" y="676741"/>
                      <a:pt x="444181" y="793022"/>
                      <a:pt x="280272" y="793022"/>
                    </a:cubicBezTo>
                    <a:cubicBezTo>
                      <a:pt x="189448" y="793022"/>
                      <a:pt x="104209" y="743175"/>
                      <a:pt x="69801" y="671157"/>
                    </a:cubicBezTo>
                    <a:close/>
                    <a:moveTo>
                      <a:pt x="276905" y="730940"/>
                    </a:moveTo>
                    <a:cubicBezTo>
                      <a:pt x="396552" y="730940"/>
                      <a:pt x="484008" y="637899"/>
                      <a:pt x="484008" y="505031"/>
                    </a:cubicBezTo>
                    <a:cubicBezTo>
                      <a:pt x="484008" y="372163"/>
                      <a:pt x="396470" y="279122"/>
                      <a:pt x="276905" y="279122"/>
                    </a:cubicBezTo>
                    <a:cubicBezTo>
                      <a:pt x="157340" y="279122"/>
                      <a:pt x="70869" y="372163"/>
                      <a:pt x="70869" y="505031"/>
                    </a:cubicBezTo>
                    <a:cubicBezTo>
                      <a:pt x="70869" y="637899"/>
                      <a:pt x="157258" y="730940"/>
                      <a:pt x="276905" y="730940"/>
                    </a:cubicBezTo>
                    <a:close/>
                  </a:path>
                </a:pathLst>
              </a:custGeom>
              <a:solidFill>
                <a:srgbClr val="022E33"/>
              </a:solidFill>
              <a:ln w="8212" cap="flat">
                <a:noFill/>
                <a:prstDash val="solid"/>
                <a:miter/>
              </a:ln>
            </p:spPr>
            <p:txBody>
              <a:bodyPr rtlCol="0" anchor="ctr"/>
              <a:lstStyle/>
              <a:p>
                <a:endParaRPr lang="en-US"/>
              </a:p>
            </p:txBody>
          </p:sp>
          <p:sp>
            <p:nvSpPr>
              <p:cNvPr id="43" name="Freeform: Shape 20">
                <a:extLst>
                  <a:ext uri="{FF2B5EF4-FFF2-40B4-BE49-F238E27FC236}">
                    <a16:creationId xmlns:a16="http://schemas.microsoft.com/office/drawing/2014/main" id="{CF7C0B50-0368-1FF6-63CC-66BB35FC9F98}"/>
                  </a:ext>
                </a:extLst>
              </p:cNvPr>
              <p:cNvSpPr/>
              <p:nvPr/>
            </p:nvSpPr>
            <p:spPr>
              <a:xfrm>
                <a:off x="6299572" y="3220992"/>
                <a:ext cx="70868" cy="784152"/>
              </a:xfrm>
              <a:custGeom>
                <a:avLst/>
                <a:gdLst>
                  <a:gd name="connsiteX0" fmla="*/ 0 w 70868"/>
                  <a:gd name="connsiteY0" fmla="*/ 0 h 784152"/>
                  <a:gd name="connsiteX1" fmla="*/ 70868 w 70868"/>
                  <a:gd name="connsiteY1" fmla="*/ 0 h 784152"/>
                  <a:gd name="connsiteX2" fmla="*/ 70868 w 70868"/>
                  <a:gd name="connsiteY2" fmla="*/ 784153 h 784152"/>
                  <a:gd name="connsiteX3" fmla="*/ 0 w 70868"/>
                  <a:gd name="connsiteY3" fmla="*/ 784153 h 784152"/>
                  <a:gd name="connsiteX4" fmla="*/ 0 w 70868"/>
                  <a:gd name="connsiteY4" fmla="*/ 0 h 7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8" h="784152">
                    <a:moveTo>
                      <a:pt x="0" y="0"/>
                    </a:moveTo>
                    <a:lnTo>
                      <a:pt x="70868" y="0"/>
                    </a:lnTo>
                    <a:lnTo>
                      <a:pt x="70868" y="784153"/>
                    </a:lnTo>
                    <a:lnTo>
                      <a:pt x="0" y="784153"/>
                    </a:lnTo>
                    <a:lnTo>
                      <a:pt x="0" y="0"/>
                    </a:lnTo>
                    <a:close/>
                  </a:path>
                </a:pathLst>
              </a:custGeom>
              <a:solidFill>
                <a:srgbClr val="022E33"/>
              </a:solidFill>
              <a:ln w="8212" cap="flat">
                <a:noFill/>
                <a:prstDash val="solid"/>
                <a:miter/>
              </a:ln>
            </p:spPr>
            <p:txBody>
              <a:bodyPr rtlCol="0" anchor="ctr"/>
              <a:lstStyle/>
              <a:p>
                <a:endParaRPr lang="en-US"/>
              </a:p>
            </p:txBody>
          </p:sp>
          <p:sp>
            <p:nvSpPr>
              <p:cNvPr id="44" name="Freeform: Shape 21">
                <a:extLst>
                  <a:ext uri="{FF2B5EF4-FFF2-40B4-BE49-F238E27FC236}">
                    <a16:creationId xmlns:a16="http://schemas.microsoft.com/office/drawing/2014/main" id="{FB97918E-0C4C-5921-C511-D4802D991C26}"/>
                  </a:ext>
                </a:extLst>
              </p:cNvPr>
              <p:cNvSpPr/>
              <p:nvPr/>
            </p:nvSpPr>
            <p:spPr>
              <a:xfrm>
                <a:off x="6503390" y="3219924"/>
                <a:ext cx="106261" cy="785220"/>
              </a:xfrm>
              <a:custGeom>
                <a:avLst/>
                <a:gdLst>
                  <a:gd name="connsiteX0" fmla="*/ 53131 w 106261"/>
                  <a:gd name="connsiteY0" fmla="*/ 0 h 785220"/>
                  <a:gd name="connsiteX1" fmla="*/ 106262 w 106261"/>
                  <a:gd name="connsiteY1" fmla="*/ 52063 h 785220"/>
                  <a:gd name="connsiteX2" fmla="*/ 53131 w 106261"/>
                  <a:gd name="connsiteY2" fmla="*/ 102977 h 785220"/>
                  <a:gd name="connsiteX3" fmla="*/ 0 w 106261"/>
                  <a:gd name="connsiteY3" fmla="*/ 52063 h 785220"/>
                  <a:gd name="connsiteX4" fmla="*/ 53131 w 106261"/>
                  <a:gd name="connsiteY4" fmla="*/ 0 h 785220"/>
                  <a:gd name="connsiteX5" fmla="*/ 17656 w 106261"/>
                  <a:gd name="connsiteY5" fmla="*/ 227059 h 785220"/>
                  <a:gd name="connsiteX6" fmla="*/ 88524 w 106261"/>
                  <a:gd name="connsiteY6" fmla="*/ 227059 h 785220"/>
                  <a:gd name="connsiteX7" fmla="*/ 88524 w 106261"/>
                  <a:gd name="connsiteY7" fmla="*/ 785220 h 785220"/>
                  <a:gd name="connsiteX8" fmla="*/ 17656 w 106261"/>
                  <a:gd name="connsiteY8" fmla="*/ 785220 h 785220"/>
                  <a:gd name="connsiteX9" fmla="*/ 17656 w 106261"/>
                  <a:gd name="connsiteY9" fmla="*/ 227059 h 78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261" h="785220">
                    <a:moveTo>
                      <a:pt x="53131" y="0"/>
                    </a:moveTo>
                    <a:cubicBezTo>
                      <a:pt x="84172" y="0"/>
                      <a:pt x="106262" y="22172"/>
                      <a:pt x="106262" y="52063"/>
                    </a:cubicBezTo>
                    <a:cubicBezTo>
                      <a:pt x="106262" y="81955"/>
                      <a:pt x="84090" y="102977"/>
                      <a:pt x="53131" y="102977"/>
                    </a:cubicBezTo>
                    <a:cubicBezTo>
                      <a:pt x="22172" y="102977"/>
                      <a:pt x="0" y="80805"/>
                      <a:pt x="0" y="52063"/>
                    </a:cubicBezTo>
                    <a:cubicBezTo>
                      <a:pt x="0" y="23322"/>
                      <a:pt x="22172" y="0"/>
                      <a:pt x="53131" y="0"/>
                    </a:cubicBezTo>
                    <a:close/>
                    <a:moveTo>
                      <a:pt x="17656" y="227059"/>
                    </a:moveTo>
                    <a:lnTo>
                      <a:pt x="88524" y="227059"/>
                    </a:lnTo>
                    <a:lnTo>
                      <a:pt x="88524" y="785220"/>
                    </a:lnTo>
                    <a:lnTo>
                      <a:pt x="17656" y="785220"/>
                    </a:lnTo>
                    <a:lnTo>
                      <a:pt x="17656" y="227059"/>
                    </a:lnTo>
                    <a:close/>
                  </a:path>
                </a:pathLst>
              </a:custGeom>
              <a:solidFill>
                <a:srgbClr val="022E33"/>
              </a:solidFill>
              <a:ln w="8212" cap="flat">
                <a:noFill/>
                <a:prstDash val="solid"/>
                <a:miter/>
              </a:ln>
            </p:spPr>
            <p:txBody>
              <a:bodyPr rtlCol="0" anchor="ctr"/>
              <a:lstStyle/>
              <a:p>
                <a:endParaRPr lang="en-US"/>
              </a:p>
            </p:txBody>
          </p:sp>
          <p:sp>
            <p:nvSpPr>
              <p:cNvPr id="45" name="Freeform: Shape 22">
                <a:extLst>
                  <a:ext uri="{FF2B5EF4-FFF2-40B4-BE49-F238E27FC236}">
                    <a16:creationId xmlns:a16="http://schemas.microsoft.com/office/drawing/2014/main" id="{3863349F-6B91-214A-04C0-D127953854A4}"/>
                  </a:ext>
                </a:extLst>
              </p:cNvPr>
              <p:cNvSpPr/>
              <p:nvPr/>
            </p:nvSpPr>
            <p:spPr>
              <a:xfrm>
                <a:off x="6704910" y="3438032"/>
                <a:ext cx="519401" cy="575817"/>
              </a:xfrm>
              <a:custGeom>
                <a:avLst/>
                <a:gdLst>
                  <a:gd name="connsiteX0" fmla="*/ 0 w 519401"/>
                  <a:gd name="connsiteY0" fmla="*/ 287991 h 575817"/>
                  <a:gd name="connsiteX1" fmla="*/ 271320 w 519401"/>
                  <a:gd name="connsiteY1" fmla="*/ 0 h 575817"/>
                  <a:gd name="connsiteX2" fmla="*/ 513899 w 519401"/>
                  <a:gd name="connsiteY2" fmla="*/ 184932 h 575817"/>
                  <a:gd name="connsiteX3" fmla="*/ 444098 w 519401"/>
                  <a:gd name="connsiteY3" fmla="*/ 184932 h 575817"/>
                  <a:gd name="connsiteX4" fmla="*/ 271320 w 519401"/>
                  <a:gd name="connsiteY4" fmla="*/ 62000 h 575817"/>
                  <a:gd name="connsiteX5" fmla="*/ 71936 w 519401"/>
                  <a:gd name="connsiteY5" fmla="*/ 287909 h 575817"/>
                  <a:gd name="connsiteX6" fmla="*/ 271320 w 519401"/>
                  <a:gd name="connsiteY6" fmla="*/ 513818 h 575817"/>
                  <a:gd name="connsiteX7" fmla="*/ 449601 w 519401"/>
                  <a:gd name="connsiteY7" fmla="*/ 379800 h 575817"/>
                  <a:gd name="connsiteX8" fmla="*/ 519402 w 519401"/>
                  <a:gd name="connsiteY8" fmla="*/ 379800 h 575817"/>
                  <a:gd name="connsiteX9" fmla="*/ 271320 w 519401"/>
                  <a:gd name="connsiteY9" fmla="*/ 575817 h 575817"/>
                  <a:gd name="connsiteX10" fmla="*/ 0 w 519401"/>
                  <a:gd name="connsiteY10" fmla="*/ 287826 h 57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401" h="575817">
                    <a:moveTo>
                      <a:pt x="0" y="287991"/>
                    </a:moveTo>
                    <a:cubicBezTo>
                      <a:pt x="0" y="121864"/>
                      <a:pt x="115212" y="0"/>
                      <a:pt x="271320" y="0"/>
                    </a:cubicBezTo>
                    <a:cubicBezTo>
                      <a:pt x="404189" y="0"/>
                      <a:pt x="495012" y="76453"/>
                      <a:pt x="513899" y="184932"/>
                    </a:cubicBezTo>
                    <a:lnTo>
                      <a:pt x="444098" y="184932"/>
                    </a:lnTo>
                    <a:cubicBezTo>
                      <a:pt x="426361" y="110696"/>
                      <a:pt x="359927" y="62000"/>
                      <a:pt x="271320" y="62000"/>
                    </a:cubicBezTo>
                    <a:cubicBezTo>
                      <a:pt x="157257" y="62000"/>
                      <a:pt x="71936" y="156108"/>
                      <a:pt x="71936" y="287909"/>
                    </a:cubicBezTo>
                    <a:cubicBezTo>
                      <a:pt x="71936" y="419709"/>
                      <a:pt x="157175" y="513818"/>
                      <a:pt x="271320" y="513818"/>
                    </a:cubicBezTo>
                    <a:cubicBezTo>
                      <a:pt x="367646" y="513818"/>
                      <a:pt x="437447" y="457320"/>
                      <a:pt x="449601" y="379800"/>
                    </a:cubicBezTo>
                    <a:lnTo>
                      <a:pt x="519402" y="379800"/>
                    </a:lnTo>
                    <a:cubicBezTo>
                      <a:pt x="503881" y="488361"/>
                      <a:pt x="406406" y="575817"/>
                      <a:pt x="271320" y="575817"/>
                    </a:cubicBezTo>
                    <a:cubicBezTo>
                      <a:pt x="115130" y="575817"/>
                      <a:pt x="0" y="452885"/>
                      <a:pt x="0" y="287826"/>
                    </a:cubicBezTo>
                    <a:close/>
                  </a:path>
                </a:pathLst>
              </a:custGeom>
              <a:solidFill>
                <a:srgbClr val="022E33"/>
              </a:solidFill>
              <a:ln w="8212" cap="flat">
                <a:noFill/>
                <a:prstDash val="solid"/>
                <a:miter/>
              </a:ln>
            </p:spPr>
            <p:txBody>
              <a:bodyPr rtlCol="0" anchor="ctr"/>
              <a:lstStyle/>
              <a:p>
                <a:endParaRPr lang="en-US"/>
              </a:p>
            </p:txBody>
          </p:sp>
          <p:sp>
            <p:nvSpPr>
              <p:cNvPr id="46" name="Freeform: Shape 23">
                <a:extLst>
                  <a:ext uri="{FF2B5EF4-FFF2-40B4-BE49-F238E27FC236}">
                    <a16:creationId xmlns:a16="http://schemas.microsoft.com/office/drawing/2014/main" id="{2EC78DF6-4C25-8639-48DC-71C0F27D7918}"/>
                  </a:ext>
                </a:extLst>
              </p:cNvPr>
              <p:cNvSpPr/>
              <p:nvPr/>
            </p:nvSpPr>
            <p:spPr>
              <a:xfrm>
                <a:off x="7301668" y="3438032"/>
                <a:ext cx="456334" cy="575981"/>
              </a:xfrm>
              <a:custGeom>
                <a:avLst/>
                <a:gdLst>
                  <a:gd name="connsiteX0" fmla="*/ 164 w 456334"/>
                  <a:gd name="connsiteY0" fmla="*/ 419791 h 575981"/>
                  <a:gd name="connsiteX1" fmla="*/ 260399 w 456334"/>
                  <a:gd name="connsiteY1" fmla="*/ 233710 h 575981"/>
                  <a:gd name="connsiteX2" fmla="*/ 386697 w 456334"/>
                  <a:gd name="connsiteY2" fmla="*/ 220407 h 575981"/>
                  <a:gd name="connsiteX3" fmla="*/ 386697 w 456334"/>
                  <a:gd name="connsiteY3" fmla="*/ 196018 h 575981"/>
                  <a:gd name="connsiteX4" fmla="*/ 234942 w 456334"/>
                  <a:gd name="connsiteY4" fmla="*/ 62000 h 575981"/>
                  <a:gd name="connsiteX5" fmla="*/ 76535 w 456334"/>
                  <a:gd name="connsiteY5" fmla="*/ 196018 h 575981"/>
                  <a:gd name="connsiteX6" fmla="*/ 4516 w 456334"/>
                  <a:gd name="connsiteY6" fmla="*/ 196018 h 575981"/>
                  <a:gd name="connsiteX7" fmla="*/ 234860 w 456334"/>
                  <a:gd name="connsiteY7" fmla="*/ 0 h 575981"/>
                  <a:gd name="connsiteX8" fmla="*/ 456334 w 456334"/>
                  <a:gd name="connsiteY8" fmla="*/ 201602 h 575981"/>
                  <a:gd name="connsiteX9" fmla="*/ 456334 w 456334"/>
                  <a:gd name="connsiteY9" fmla="*/ 567113 h 575981"/>
                  <a:gd name="connsiteX10" fmla="*/ 386533 w 456334"/>
                  <a:gd name="connsiteY10" fmla="*/ 567113 h 575981"/>
                  <a:gd name="connsiteX11" fmla="*/ 386533 w 456334"/>
                  <a:gd name="connsiteY11" fmla="*/ 451900 h 575981"/>
                  <a:gd name="connsiteX12" fmla="*/ 192733 w 456334"/>
                  <a:gd name="connsiteY12" fmla="*/ 575982 h 575981"/>
                  <a:gd name="connsiteX13" fmla="*/ 0 w 456334"/>
                  <a:gd name="connsiteY13" fmla="*/ 419791 h 575981"/>
                  <a:gd name="connsiteX14" fmla="*/ 197331 w 456334"/>
                  <a:gd name="connsiteY14" fmla="*/ 513900 h 575981"/>
                  <a:gd name="connsiteX15" fmla="*/ 386697 w 456334"/>
                  <a:gd name="connsiteY15" fmla="*/ 305728 h 575981"/>
                  <a:gd name="connsiteX16" fmla="*/ 386697 w 456334"/>
                  <a:gd name="connsiteY16" fmla="*/ 276905 h 575981"/>
                  <a:gd name="connsiteX17" fmla="*/ 264833 w 456334"/>
                  <a:gd name="connsiteY17" fmla="*/ 290208 h 575981"/>
                  <a:gd name="connsiteX18" fmla="*/ 71032 w 456334"/>
                  <a:gd name="connsiteY18" fmla="*/ 417574 h 575981"/>
                  <a:gd name="connsiteX19" fmla="*/ 197250 w 456334"/>
                  <a:gd name="connsiteY19" fmla="*/ 513900 h 57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34" h="575981">
                    <a:moveTo>
                      <a:pt x="164" y="419791"/>
                    </a:moveTo>
                    <a:cubicBezTo>
                      <a:pt x="164" y="305728"/>
                      <a:pt x="78834" y="252515"/>
                      <a:pt x="260399" y="233710"/>
                    </a:cubicBezTo>
                    <a:lnTo>
                      <a:pt x="386697" y="220407"/>
                    </a:lnTo>
                    <a:lnTo>
                      <a:pt x="386697" y="196018"/>
                    </a:lnTo>
                    <a:cubicBezTo>
                      <a:pt x="386697" y="114063"/>
                      <a:pt x="324698" y="62000"/>
                      <a:pt x="234942" y="62000"/>
                    </a:cubicBezTo>
                    <a:cubicBezTo>
                      <a:pt x="145186" y="62000"/>
                      <a:pt x="88770" y="111846"/>
                      <a:pt x="76535" y="196018"/>
                    </a:cubicBezTo>
                    <a:lnTo>
                      <a:pt x="4516" y="196018"/>
                    </a:lnTo>
                    <a:cubicBezTo>
                      <a:pt x="20037" y="87457"/>
                      <a:pt x="104209" y="0"/>
                      <a:pt x="234860" y="0"/>
                    </a:cubicBezTo>
                    <a:cubicBezTo>
                      <a:pt x="365511" y="0"/>
                      <a:pt x="456334" y="78670"/>
                      <a:pt x="456334" y="201602"/>
                    </a:cubicBezTo>
                    <a:lnTo>
                      <a:pt x="456334" y="567113"/>
                    </a:lnTo>
                    <a:lnTo>
                      <a:pt x="386533" y="567113"/>
                    </a:lnTo>
                    <a:lnTo>
                      <a:pt x="386533" y="451900"/>
                    </a:lnTo>
                    <a:cubicBezTo>
                      <a:pt x="366579" y="521701"/>
                      <a:pt x="284624" y="575982"/>
                      <a:pt x="192733" y="575982"/>
                    </a:cubicBezTo>
                    <a:cubicBezTo>
                      <a:pt x="74235" y="575982"/>
                      <a:pt x="0" y="515049"/>
                      <a:pt x="0" y="419791"/>
                    </a:cubicBezTo>
                    <a:close/>
                    <a:moveTo>
                      <a:pt x="197331" y="513900"/>
                    </a:moveTo>
                    <a:cubicBezTo>
                      <a:pt x="310327" y="513900"/>
                      <a:pt x="386697" y="428660"/>
                      <a:pt x="386697" y="305728"/>
                    </a:cubicBezTo>
                    <a:lnTo>
                      <a:pt x="386697" y="276905"/>
                    </a:lnTo>
                    <a:lnTo>
                      <a:pt x="264833" y="290208"/>
                    </a:lnTo>
                    <a:cubicBezTo>
                      <a:pt x="128598" y="305728"/>
                      <a:pt x="71032" y="336769"/>
                      <a:pt x="71032" y="417574"/>
                    </a:cubicBezTo>
                    <a:cubicBezTo>
                      <a:pt x="71032" y="476289"/>
                      <a:pt x="119729" y="513900"/>
                      <a:pt x="197250" y="513900"/>
                    </a:cubicBezTo>
                    <a:close/>
                  </a:path>
                </a:pathLst>
              </a:custGeom>
              <a:solidFill>
                <a:srgbClr val="022E33"/>
              </a:solidFill>
              <a:ln w="8212" cap="flat">
                <a:noFill/>
                <a:prstDash val="solid"/>
                <a:miter/>
              </a:ln>
            </p:spPr>
            <p:txBody>
              <a:bodyPr rtlCol="0" anchor="ctr"/>
              <a:lstStyle/>
              <a:p>
                <a:endParaRPr lang="en-US"/>
              </a:p>
            </p:txBody>
          </p:sp>
          <p:sp>
            <p:nvSpPr>
              <p:cNvPr id="47" name="Freeform: Shape 24">
                <a:extLst>
                  <a:ext uri="{FF2B5EF4-FFF2-40B4-BE49-F238E27FC236}">
                    <a16:creationId xmlns:a16="http://schemas.microsoft.com/office/drawing/2014/main" id="{7056F47E-1AD5-2877-9864-D3CDB397BDC2}"/>
                  </a:ext>
                </a:extLst>
              </p:cNvPr>
              <p:cNvSpPr/>
              <p:nvPr/>
            </p:nvSpPr>
            <p:spPr>
              <a:xfrm>
                <a:off x="7824601" y="3301797"/>
                <a:ext cx="315664" cy="712216"/>
              </a:xfrm>
              <a:custGeom>
                <a:avLst/>
                <a:gdLst>
                  <a:gd name="connsiteX0" fmla="*/ 97475 w 315664"/>
                  <a:gd name="connsiteY0" fmla="*/ 549375 h 712216"/>
                  <a:gd name="connsiteX1" fmla="*/ 97475 w 315664"/>
                  <a:gd name="connsiteY1" fmla="*/ 203819 h 712216"/>
                  <a:gd name="connsiteX2" fmla="*/ 0 w 315664"/>
                  <a:gd name="connsiteY2" fmla="*/ 203819 h 712216"/>
                  <a:gd name="connsiteX3" fmla="*/ 0 w 315664"/>
                  <a:gd name="connsiteY3" fmla="*/ 145104 h 712216"/>
                  <a:gd name="connsiteX4" fmla="*/ 97475 w 315664"/>
                  <a:gd name="connsiteY4" fmla="*/ 145104 h 712216"/>
                  <a:gd name="connsiteX5" fmla="*/ 97475 w 315664"/>
                  <a:gd name="connsiteY5" fmla="*/ 0 h 712216"/>
                  <a:gd name="connsiteX6" fmla="*/ 167276 w 315664"/>
                  <a:gd name="connsiteY6" fmla="*/ 0 h 712216"/>
                  <a:gd name="connsiteX7" fmla="*/ 167276 w 315664"/>
                  <a:gd name="connsiteY7" fmla="*/ 145104 h 712216"/>
                  <a:gd name="connsiteX8" fmla="*/ 314597 w 315664"/>
                  <a:gd name="connsiteY8" fmla="*/ 145104 h 712216"/>
                  <a:gd name="connsiteX9" fmla="*/ 314597 w 315664"/>
                  <a:gd name="connsiteY9" fmla="*/ 203819 h 712216"/>
                  <a:gd name="connsiteX10" fmla="*/ 167276 w 315664"/>
                  <a:gd name="connsiteY10" fmla="*/ 203819 h 712216"/>
                  <a:gd name="connsiteX11" fmla="*/ 167276 w 315664"/>
                  <a:gd name="connsiteY11" fmla="*/ 544941 h 712216"/>
                  <a:gd name="connsiteX12" fmla="*/ 252515 w 315664"/>
                  <a:gd name="connsiteY12" fmla="*/ 649067 h 712216"/>
                  <a:gd name="connsiteX13" fmla="*/ 315665 w 315664"/>
                  <a:gd name="connsiteY13" fmla="*/ 637981 h 712216"/>
                  <a:gd name="connsiteX14" fmla="*/ 315665 w 315664"/>
                  <a:gd name="connsiteY14" fmla="*/ 698913 h 712216"/>
                  <a:gd name="connsiteX15" fmla="*/ 245864 w 315664"/>
                  <a:gd name="connsiteY15" fmla="*/ 712217 h 712216"/>
                  <a:gd name="connsiteX16" fmla="*/ 97475 w 315664"/>
                  <a:gd name="connsiteY16" fmla="*/ 549375 h 71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664" h="712216">
                    <a:moveTo>
                      <a:pt x="97475" y="549375"/>
                    </a:moveTo>
                    <a:lnTo>
                      <a:pt x="97475" y="203819"/>
                    </a:lnTo>
                    <a:lnTo>
                      <a:pt x="0" y="203819"/>
                    </a:lnTo>
                    <a:lnTo>
                      <a:pt x="0" y="145104"/>
                    </a:lnTo>
                    <a:lnTo>
                      <a:pt x="97475" y="145104"/>
                    </a:lnTo>
                    <a:lnTo>
                      <a:pt x="97475" y="0"/>
                    </a:lnTo>
                    <a:lnTo>
                      <a:pt x="167276" y="0"/>
                    </a:lnTo>
                    <a:lnTo>
                      <a:pt x="167276" y="145104"/>
                    </a:lnTo>
                    <a:lnTo>
                      <a:pt x="314597" y="145104"/>
                    </a:lnTo>
                    <a:lnTo>
                      <a:pt x="314597" y="203819"/>
                    </a:lnTo>
                    <a:lnTo>
                      <a:pt x="167276" y="203819"/>
                    </a:lnTo>
                    <a:lnTo>
                      <a:pt x="167276" y="544941"/>
                    </a:lnTo>
                    <a:cubicBezTo>
                      <a:pt x="167276" y="615809"/>
                      <a:pt x="201602" y="649067"/>
                      <a:pt x="252515" y="649067"/>
                    </a:cubicBezTo>
                    <a:cubicBezTo>
                      <a:pt x="273538" y="649067"/>
                      <a:pt x="297927" y="644633"/>
                      <a:pt x="315665" y="637981"/>
                    </a:cubicBezTo>
                    <a:lnTo>
                      <a:pt x="315665" y="698913"/>
                    </a:lnTo>
                    <a:cubicBezTo>
                      <a:pt x="296860" y="707782"/>
                      <a:pt x="269186" y="712217"/>
                      <a:pt x="245864" y="712217"/>
                    </a:cubicBezTo>
                    <a:cubicBezTo>
                      <a:pt x="158407" y="712217"/>
                      <a:pt x="97475" y="656869"/>
                      <a:pt x="97475" y="549375"/>
                    </a:cubicBezTo>
                    <a:close/>
                  </a:path>
                </a:pathLst>
              </a:custGeom>
              <a:solidFill>
                <a:srgbClr val="022E33"/>
              </a:solidFill>
              <a:ln w="8212" cap="flat">
                <a:noFill/>
                <a:prstDash val="solid"/>
                <a:miter/>
              </a:ln>
            </p:spPr>
            <p:txBody>
              <a:bodyPr rtlCol="0" anchor="ctr"/>
              <a:lstStyle/>
              <a:p>
                <a:endParaRPr lang="en-US"/>
              </a:p>
            </p:txBody>
          </p:sp>
          <p:sp>
            <p:nvSpPr>
              <p:cNvPr id="48" name="Freeform: Shape 25">
                <a:extLst>
                  <a:ext uri="{FF2B5EF4-FFF2-40B4-BE49-F238E27FC236}">
                    <a16:creationId xmlns:a16="http://schemas.microsoft.com/office/drawing/2014/main" id="{F37AB345-D49F-2B6D-1DFF-97D3CEC257F8}"/>
                  </a:ext>
                </a:extLst>
              </p:cNvPr>
              <p:cNvSpPr/>
              <p:nvPr/>
            </p:nvSpPr>
            <p:spPr>
              <a:xfrm>
                <a:off x="8210066" y="3219924"/>
                <a:ext cx="106261" cy="785220"/>
              </a:xfrm>
              <a:custGeom>
                <a:avLst/>
                <a:gdLst>
                  <a:gd name="connsiteX0" fmla="*/ 53131 w 106261"/>
                  <a:gd name="connsiteY0" fmla="*/ 0 h 785220"/>
                  <a:gd name="connsiteX1" fmla="*/ 106262 w 106261"/>
                  <a:gd name="connsiteY1" fmla="*/ 52063 h 785220"/>
                  <a:gd name="connsiteX2" fmla="*/ 53131 w 106261"/>
                  <a:gd name="connsiteY2" fmla="*/ 102977 h 785220"/>
                  <a:gd name="connsiteX3" fmla="*/ 0 w 106261"/>
                  <a:gd name="connsiteY3" fmla="*/ 52063 h 785220"/>
                  <a:gd name="connsiteX4" fmla="*/ 53131 w 106261"/>
                  <a:gd name="connsiteY4" fmla="*/ 0 h 785220"/>
                  <a:gd name="connsiteX5" fmla="*/ 17656 w 106261"/>
                  <a:gd name="connsiteY5" fmla="*/ 227059 h 785220"/>
                  <a:gd name="connsiteX6" fmla="*/ 88524 w 106261"/>
                  <a:gd name="connsiteY6" fmla="*/ 227059 h 785220"/>
                  <a:gd name="connsiteX7" fmla="*/ 88524 w 106261"/>
                  <a:gd name="connsiteY7" fmla="*/ 785220 h 785220"/>
                  <a:gd name="connsiteX8" fmla="*/ 17656 w 106261"/>
                  <a:gd name="connsiteY8" fmla="*/ 785220 h 785220"/>
                  <a:gd name="connsiteX9" fmla="*/ 17656 w 106261"/>
                  <a:gd name="connsiteY9" fmla="*/ 227059 h 78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261" h="785220">
                    <a:moveTo>
                      <a:pt x="53131" y="0"/>
                    </a:moveTo>
                    <a:cubicBezTo>
                      <a:pt x="84172" y="0"/>
                      <a:pt x="106262" y="22172"/>
                      <a:pt x="106262" y="52063"/>
                    </a:cubicBezTo>
                    <a:cubicBezTo>
                      <a:pt x="106262" y="81955"/>
                      <a:pt x="84090" y="102977"/>
                      <a:pt x="53131" y="102977"/>
                    </a:cubicBezTo>
                    <a:cubicBezTo>
                      <a:pt x="22172" y="102977"/>
                      <a:pt x="0" y="80805"/>
                      <a:pt x="0" y="52063"/>
                    </a:cubicBezTo>
                    <a:cubicBezTo>
                      <a:pt x="0" y="23322"/>
                      <a:pt x="22172" y="0"/>
                      <a:pt x="53131" y="0"/>
                    </a:cubicBezTo>
                    <a:close/>
                    <a:moveTo>
                      <a:pt x="17656" y="227059"/>
                    </a:moveTo>
                    <a:lnTo>
                      <a:pt x="88524" y="227059"/>
                    </a:lnTo>
                    <a:lnTo>
                      <a:pt x="88524" y="785220"/>
                    </a:lnTo>
                    <a:lnTo>
                      <a:pt x="17656" y="785220"/>
                    </a:lnTo>
                    <a:lnTo>
                      <a:pt x="17656" y="227059"/>
                    </a:lnTo>
                    <a:close/>
                  </a:path>
                </a:pathLst>
              </a:custGeom>
              <a:solidFill>
                <a:srgbClr val="022E33"/>
              </a:solidFill>
              <a:ln w="8212" cap="flat">
                <a:noFill/>
                <a:prstDash val="solid"/>
                <a:miter/>
              </a:ln>
            </p:spPr>
            <p:txBody>
              <a:bodyPr rtlCol="0" anchor="ctr"/>
              <a:lstStyle/>
              <a:p>
                <a:endParaRPr lang="en-US"/>
              </a:p>
            </p:txBody>
          </p:sp>
          <p:sp>
            <p:nvSpPr>
              <p:cNvPr id="49" name="Freeform: Shape 26">
                <a:extLst>
                  <a:ext uri="{FF2B5EF4-FFF2-40B4-BE49-F238E27FC236}">
                    <a16:creationId xmlns:a16="http://schemas.microsoft.com/office/drawing/2014/main" id="{54368A8B-ED36-B322-1E80-16C2C7B11513}"/>
                  </a:ext>
                </a:extLst>
              </p:cNvPr>
              <p:cNvSpPr/>
              <p:nvPr/>
            </p:nvSpPr>
            <p:spPr>
              <a:xfrm>
                <a:off x="8411586" y="3438032"/>
                <a:ext cx="554877" cy="575981"/>
              </a:xfrm>
              <a:custGeom>
                <a:avLst/>
                <a:gdLst>
                  <a:gd name="connsiteX0" fmla="*/ 0 w 554877"/>
                  <a:gd name="connsiteY0" fmla="*/ 287991 h 575981"/>
                  <a:gd name="connsiteX1" fmla="*/ 277973 w 554877"/>
                  <a:gd name="connsiteY1" fmla="*/ 0 h 575981"/>
                  <a:gd name="connsiteX2" fmla="*/ 554877 w 554877"/>
                  <a:gd name="connsiteY2" fmla="*/ 287991 h 575981"/>
                  <a:gd name="connsiteX3" fmla="*/ 277973 w 554877"/>
                  <a:gd name="connsiteY3" fmla="*/ 575982 h 575981"/>
                  <a:gd name="connsiteX4" fmla="*/ 0 w 554877"/>
                  <a:gd name="connsiteY4" fmla="*/ 287991 h 575981"/>
                  <a:gd name="connsiteX5" fmla="*/ 277973 w 554877"/>
                  <a:gd name="connsiteY5" fmla="*/ 513900 h 575981"/>
                  <a:gd name="connsiteX6" fmla="*/ 484008 w 554877"/>
                  <a:gd name="connsiteY6" fmla="*/ 287991 h 575981"/>
                  <a:gd name="connsiteX7" fmla="*/ 277973 w 554877"/>
                  <a:gd name="connsiteY7" fmla="*/ 62082 h 575981"/>
                  <a:gd name="connsiteX8" fmla="*/ 71936 w 554877"/>
                  <a:gd name="connsiteY8" fmla="*/ 287991 h 575981"/>
                  <a:gd name="connsiteX9" fmla="*/ 277973 w 554877"/>
                  <a:gd name="connsiteY9" fmla="*/ 513900 h 57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877" h="575981">
                    <a:moveTo>
                      <a:pt x="0" y="287991"/>
                    </a:moveTo>
                    <a:cubicBezTo>
                      <a:pt x="0" y="119647"/>
                      <a:pt x="117430" y="0"/>
                      <a:pt x="277973" y="0"/>
                    </a:cubicBezTo>
                    <a:cubicBezTo>
                      <a:pt x="438515" y="0"/>
                      <a:pt x="554877" y="119647"/>
                      <a:pt x="554877" y="287991"/>
                    </a:cubicBezTo>
                    <a:cubicBezTo>
                      <a:pt x="554877" y="456334"/>
                      <a:pt x="437447" y="575982"/>
                      <a:pt x="277973" y="575982"/>
                    </a:cubicBezTo>
                    <a:cubicBezTo>
                      <a:pt x="118497" y="575982"/>
                      <a:pt x="0" y="456334"/>
                      <a:pt x="0" y="287991"/>
                    </a:cubicBezTo>
                    <a:close/>
                    <a:moveTo>
                      <a:pt x="277973" y="513900"/>
                    </a:moveTo>
                    <a:cubicBezTo>
                      <a:pt x="397620" y="513900"/>
                      <a:pt x="484008" y="420859"/>
                      <a:pt x="484008" y="287991"/>
                    </a:cubicBezTo>
                    <a:cubicBezTo>
                      <a:pt x="484008" y="155122"/>
                      <a:pt x="397620" y="62082"/>
                      <a:pt x="277973" y="62082"/>
                    </a:cubicBezTo>
                    <a:cubicBezTo>
                      <a:pt x="158325" y="62082"/>
                      <a:pt x="71936" y="155122"/>
                      <a:pt x="71936" y="287991"/>
                    </a:cubicBezTo>
                    <a:cubicBezTo>
                      <a:pt x="71936" y="420859"/>
                      <a:pt x="158325" y="513900"/>
                      <a:pt x="277973" y="513900"/>
                    </a:cubicBezTo>
                    <a:close/>
                  </a:path>
                </a:pathLst>
              </a:custGeom>
              <a:solidFill>
                <a:srgbClr val="022E33"/>
              </a:solidFill>
              <a:ln w="8212" cap="flat">
                <a:noFill/>
                <a:prstDash val="solid"/>
                <a:miter/>
              </a:ln>
            </p:spPr>
            <p:txBody>
              <a:bodyPr rtlCol="0" anchor="ctr"/>
              <a:lstStyle/>
              <a:p>
                <a:endParaRPr lang="en-US"/>
              </a:p>
            </p:txBody>
          </p:sp>
          <p:sp>
            <p:nvSpPr>
              <p:cNvPr id="50" name="Freeform: Shape 27">
                <a:extLst>
                  <a:ext uri="{FF2B5EF4-FFF2-40B4-BE49-F238E27FC236}">
                    <a16:creationId xmlns:a16="http://schemas.microsoft.com/office/drawing/2014/main" id="{83CEFC43-47CE-F71A-38BE-57E5CCFC06A9}"/>
                  </a:ext>
                </a:extLst>
              </p:cNvPr>
              <p:cNvSpPr/>
              <p:nvPr/>
            </p:nvSpPr>
            <p:spPr>
              <a:xfrm>
                <a:off x="9081676" y="3438114"/>
                <a:ext cx="484008" cy="567194"/>
              </a:xfrm>
              <a:custGeom>
                <a:avLst/>
                <a:gdLst>
                  <a:gd name="connsiteX0" fmla="*/ 0 w 484008"/>
                  <a:gd name="connsiteY0" fmla="*/ 8869 h 567194"/>
                  <a:gd name="connsiteX1" fmla="*/ 69801 w 484008"/>
                  <a:gd name="connsiteY1" fmla="*/ 8869 h 567194"/>
                  <a:gd name="connsiteX2" fmla="*/ 69801 w 484008"/>
                  <a:gd name="connsiteY2" fmla="*/ 134018 h 567194"/>
                  <a:gd name="connsiteX3" fmla="*/ 282406 w 484008"/>
                  <a:gd name="connsiteY3" fmla="*/ 0 h 567194"/>
                  <a:gd name="connsiteX4" fmla="*/ 484008 w 484008"/>
                  <a:gd name="connsiteY4" fmla="*/ 199385 h 567194"/>
                  <a:gd name="connsiteX5" fmla="*/ 484008 w 484008"/>
                  <a:gd name="connsiteY5" fmla="*/ 567113 h 567194"/>
                  <a:gd name="connsiteX6" fmla="*/ 413140 w 484008"/>
                  <a:gd name="connsiteY6" fmla="*/ 567113 h 567194"/>
                  <a:gd name="connsiteX7" fmla="*/ 413140 w 484008"/>
                  <a:gd name="connsiteY7" fmla="*/ 213837 h 567194"/>
                  <a:gd name="connsiteX8" fmla="*/ 270253 w 484008"/>
                  <a:gd name="connsiteY8" fmla="*/ 63231 h 567194"/>
                  <a:gd name="connsiteX9" fmla="*/ 69801 w 484008"/>
                  <a:gd name="connsiteY9" fmla="*/ 329050 h 567194"/>
                  <a:gd name="connsiteX10" fmla="*/ 69801 w 484008"/>
                  <a:gd name="connsiteY10" fmla="*/ 567195 h 567194"/>
                  <a:gd name="connsiteX11" fmla="*/ 0 w 484008"/>
                  <a:gd name="connsiteY11" fmla="*/ 567195 h 567194"/>
                  <a:gd name="connsiteX12" fmla="*/ 0 w 484008"/>
                  <a:gd name="connsiteY12" fmla="*/ 8869 h 5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008" h="567194">
                    <a:moveTo>
                      <a:pt x="0" y="8869"/>
                    </a:moveTo>
                    <a:lnTo>
                      <a:pt x="69801" y="8869"/>
                    </a:lnTo>
                    <a:lnTo>
                      <a:pt x="69801" y="134018"/>
                    </a:lnTo>
                    <a:cubicBezTo>
                      <a:pt x="103059" y="57565"/>
                      <a:pt x="180579" y="0"/>
                      <a:pt x="282406" y="0"/>
                    </a:cubicBezTo>
                    <a:cubicBezTo>
                      <a:pt x="398687" y="0"/>
                      <a:pt x="484008" y="70869"/>
                      <a:pt x="484008" y="199385"/>
                    </a:cubicBezTo>
                    <a:lnTo>
                      <a:pt x="484008" y="567113"/>
                    </a:lnTo>
                    <a:lnTo>
                      <a:pt x="413140" y="567113"/>
                    </a:lnTo>
                    <a:lnTo>
                      <a:pt x="413140" y="213837"/>
                    </a:lnTo>
                    <a:cubicBezTo>
                      <a:pt x="413140" y="114145"/>
                      <a:pt x="357792" y="63231"/>
                      <a:pt x="270253" y="63231"/>
                    </a:cubicBezTo>
                    <a:cubicBezTo>
                      <a:pt x="148389" y="63231"/>
                      <a:pt x="69801" y="168426"/>
                      <a:pt x="69801" y="329050"/>
                    </a:cubicBezTo>
                    <a:lnTo>
                      <a:pt x="69801" y="567195"/>
                    </a:lnTo>
                    <a:lnTo>
                      <a:pt x="0" y="567195"/>
                    </a:lnTo>
                    <a:lnTo>
                      <a:pt x="0" y="8869"/>
                    </a:lnTo>
                    <a:close/>
                  </a:path>
                </a:pathLst>
              </a:custGeom>
              <a:solidFill>
                <a:srgbClr val="022E33"/>
              </a:solidFill>
              <a:ln w="8212" cap="flat">
                <a:noFill/>
                <a:prstDash val="solid"/>
                <a:miter/>
              </a:ln>
            </p:spPr>
            <p:txBody>
              <a:bodyPr rtlCol="0" anchor="ctr"/>
              <a:lstStyle/>
              <a:p>
                <a:endParaRPr lang="en-US"/>
              </a:p>
            </p:txBody>
          </p:sp>
          <p:sp>
            <p:nvSpPr>
              <p:cNvPr id="51" name="Freeform: Shape 28">
                <a:extLst>
                  <a:ext uri="{FF2B5EF4-FFF2-40B4-BE49-F238E27FC236}">
                    <a16:creationId xmlns:a16="http://schemas.microsoft.com/office/drawing/2014/main" id="{53336379-AF7D-F58F-9BEE-011C15477633}"/>
                  </a:ext>
                </a:extLst>
              </p:cNvPr>
              <p:cNvSpPr/>
              <p:nvPr/>
            </p:nvSpPr>
            <p:spPr>
              <a:xfrm>
                <a:off x="9667429" y="3438114"/>
                <a:ext cx="416424" cy="575981"/>
              </a:xfrm>
              <a:custGeom>
                <a:avLst/>
                <a:gdLst>
                  <a:gd name="connsiteX0" fmla="*/ 82 w 416424"/>
                  <a:gd name="connsiteY0" fmla="*/ 386533 h 575981"/>
                  <a:gd name="connsiteX1" fmla="*/ 72101 w 416424"/>
                  <a:gd name="connsiteY1" fmla="*/ 386533 h 575981"/>
                  <a:gd name="connsiteX2" fmla="*/ 216055 w 416424"/>
                  <a:gd name="connsiteY2" fmla="*/ 513900 h 575981"/>
                  <a:gd name="connsiteX3" fmla="*/ 344489 w 416424"/>
                  <a:gd name="connsiteY3" fmla="*/ 409773 h 575981"/>
                  <a:gd name="connsiteX4" fmla="*/ 15521 w 416424"/>
                  <a:gd name="connsiteY4" fmla="*/ 145104 h 575981"/>
                  <a:gd name="connsiteX5" fmla="*/ 198235 w 416424"/>
                  <a:gd name="connsiteY5" fmla="*/ 0 h 575981"/>
                  <a:gd name="connsiteX6" fmla="*/ 402054 w 416424"/>
                  <a:gd name="connsiteY6" fmla="*/ 161692 h 575981"/>
                  <a:gd name="connsiteX7" fmla="*/ 330036 w 416424"/>
                  <a:gd name="connsiteY7" fmla="*/ 161692 h 575981"/>
                  <a:gd name="connsiteX8" fmla="*/ 198235 w 416424"/>
                  <a:gd name="connsiteY8" fmla="*/ 62000 h 575981"/>
                  <a:gd name="connsiteX9" fmla="*/ 85239 w 416424"/>
                  <a:gd name="connsiteY9" fmla="*/ 142887 h 575981"/>
                  <a:gd name="connsiteX10" fmla="*/ 416425 w 416424"/>
                  <a:gd name="connsiteY10" fmla="*/ 408705 h 575981"/>
                  <a:gd name="connsiteX11" fmla="*/ 215973 w 416424"/>
                  <a:gd name="connsiteY11" fmla="*/ 575981 h 575981"/>
                  <a:gd name="connsiteX12" fmla="*/ 0 w 416424"/>
                  <a:gd name="connsiteY12" fmla="*/ 386615 h 57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424" h="575981">
                    <a:moveTo>
                      <a:pt x="82" y="386533"/>
                    </a:moveTo>
                    <a:lnTo>
                      <a:pt x="72101" y="386533"/>
                    </a:lnTo>
                    <a:cubicBezTo>
                      <a:pt x="78752" y="461836"/>
                      <a:pt x="127449" y="513900"/>
                      <a:pt x="216055" y="513900"/>
                    </a:cubicBezTo>
                    <a:cubicBezTo>
                      <a:pt x="292508" y="513900"/>
                      <a:pt x="344489" y="477357"/>
                      <a:pt x="344489" y="409773"/>
                    </a:cubicBezTo>
                    <a:cubicBezTo>
                      <a:pt x="344489" y="254733"/>
                      <a:pt x="15521" y="348841"/>
                      <a:pt x="15521" y="145104"/>
                    </a:cubicBezTo>
                    <a:cubicBezTo>
                      <a:pt x="15521" y="60932"/>
                      <a:pt x="89756" y="0"/>
                      <a:pt x="198235" y="0"/>
                    </a:cubicBezTo>
                    <a:cubicBezTo>
                      <a:pt x="317882" y="0"/>
                      <a:pt x="388751" y="59782"/>
                      <a:pt x="402054" y="161692"/>
                    </a:cubicBezTo>
                    <a:lnTo>
                      <a:pt x="330036" y="161692"/>
                    </a:lnTo>
                    <a:cubicBezTo>
                      <a:pt x="321167" y="97475"/>
                      <a:pt x="272471" y="62000"/>
                      <a:pt x="198235" y="62000"/>
                    </a:cubicBezTo>
                    <a:cubicBezTo>
                      <a:pt x="134018" y="62000"/>
                      <a:pt x="85239" y="90823"/>
                      <a:pt x="85239" y="142887"/>
                    </a:cubicBezTo>
                    <a:cubicBezTo>
                      <a:pt x="85239" y="285774"/>
                      <a:pt x="416425" y="188298"/>
                      <a:pt x="416425" y="408705"/>
                    </a:cubicBezTo>
                    <a:cubicBezTo>
                      <a:pt x="416425" y="509465"/>
                      <a:pt x="331185" y="575981"/>
                      <a:pt x="215973" y="575981"/>
                    </a:cubicBezTo>
                    <a:cubicBezTo>
                      <a:pt x="73086" y="575981"/>
                      <a:pt x="4435" y="481873"/>
                      <a:pt x="0" y="386615"/>
                    </a:cubicBezTo>
                    <a:close/>
                  </a:path>
                </a:pathLst>
              </a:custGeom>
              <a:solidFill>
                <a:srgbClr val="022E33"/>
              </a:solidFill>
              <a:ln w="82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46010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4" name="Bilde 13">
            <a:extLst>
              <a:ext uri="{FF2B5EF4-FFF2-40B4-BE49-F238E27FC236}">
                <a16:creationId xmlns:a16="http://schemas.microsoft.com/office/drawing/2014/main" id="{8C109D9A-DDF6-50EB-6060-D6488CD7456C}"/>
              </a:ext>
            </a:extLst>
          </p:cNvPr>
          <p:cNvPicPr>
            <a:picLocks noChangeAspect="1"/>
          </p:cNvPicPr>
          <p:nvPr userDrawn="1"/>
        </p:nvPicPr>
        <p:blipFill>
          <a:blip r:embed="rId4"/>
          <a:stretch>
            <a:fillRect/>
          </a:stretch>
        </p:blipFill>
        <p:spPr>
          <a:xfrm>
            <a:off x="11538366" y="232679"/>
            <a:ext cx="426896" cy="426896"/>
          </a:xfrm>
          <a:prstGeom prst="rect">
            <a:avLst/>
          </a:prstGeom>
        </p:spPr>
      </p:pic>
      <p:sp>
        <p:nvSpPr>
          <p:cNvPr id="16" name="Plassholder for tekst 5">
            <a:extLst>
              <a:ext uri="{FF2B5EF4-FFF2-40B4-BE49-F238E27FC236}">
                <a16:creationId xmlns:a16="http://schemas.microsoft.com/office/drawing/2014/main" id="{2AA9A442-D2B2-74D7-B2DE-DF1F141E5DB6}"/>
              </a:ext>
            </a:extLst>
          </p:cNvPr>
          <p:cNvSpPr>
            <a:spLocks noGrp="1"/>
          </p:cNvSpPr>
          <p:nvPr>
            <p:ph type="body" sz="quarter" idx="16" hasCustomPrompt="1"/>
          </p:nvPr>
        </p:nvSpPr>
        <p:spPr>
          <a:xfrm>
            <a:off x="981493" y="2072789"/>
            <a:ext cx="10104020"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8" name="Bilde 17">
            <a:extLst>
              <a:ext uri="{FF2B5EF4-FFF2-40B4-BE49-F238E27FC236}">
                <a16:creationId xmlns:a16="http://schemas.microsoft.com/office/drawing/2014/main" id="{2A94FDF5-1A9F-1EB1-3E32-B48230DFB923}"/>
              </a:ext>
            </a:extLst>
          </p:cNvPr>
          <p:cNvPicPr>
            <a:picLocks noChangeAspect="1"/>
          </p:cNvPicPr>
          <p:nvPr userDrawn="1"/>
        </p:nvPicPr>
        <p:blipFill>
          <a:blip r:embed="rId5">
            <a:alphaModFix amt="40000"/>
          </a:blip>
          <a:stretch>
            <a:fillRect/>
          </a:stretch>
        </p:blipFill>
        <p:spPr>
          <a:xfrm>
            <a:off x="10805098" y="4091087"/>
            <a:ext cx="2091727" cy="2768600"/>
          </a:xfrm>
          <a:prstGeom prst="rect">
            <a:avLst/>
          </a:prstGeom>
        </p:spPr>
      </p:pic>
      <p:sp>
        <p:nvSpPr>
          <p:cNvPr id="19" name="TekstSylinder 18">
            <a:extLst>
              <a:ext uri="{FF2B5EF4-FFF2-40B4-BE49-F238E27FC236}">
                <a16:creationId xmlns:a16="http://schemas.microsoft.com/office/drawing/2014/main" id="{402040AE-AA56-4AC0-D2C7-062D83522292}"/>
              </a:ext>
            </a:extLst>
          </p:cNvPr>
          <p:cNvSpPr txBox="1"/>
          <p:nvPr userDrawn="1"/>
        </p:nvSpPr>
        <p:spPr>
          <a:xfrm>
            <a:off x="959978" y="131379"/>
            <a:ext cx="1122423" cy="246221"/>
          </a:xfrm>
          <a:prstGeom prst="rect">
            <a:avLst/>
          </a:prstGeom>
          <a:noFill/>
        </p:spPr>
        <p:txBody>
          <a:bodyPr wrap="none" rtlCol="0">
            <a:spAutoFit/>
          </a:bodyPr>
          <a:lstStyle/>
          <a:p>
            <a:r>
              <a:rPr lang="nb-NO" sz="1000"/>
              <a:t>PUBLICATIONS</a:t>
            </a:r>
          </a:p>
        </p:txBody>
      </p:sp>
    </p:spTree>
    <p:extLst>
      <p:ext uri="{BB962C8B-B14F-4D97-AF65-F5344CB8AC3E}">
        <p14:creationId xmlns:p14="http://schemas.microsoft.com/office/powerpoint/2010/main" val="385161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55BAE5AE-F22D-885D-1C63-BD6C0F21CC3F}"/>
              </a:ext>
            </a:extLst>
          </p:cNvPr>
          <p:cNvSpPr>
            <a:spLocks noGrp="1"/>
          </p:cNvSpPr>
          <p:nvPr>
            <p:ph type="body" sz="quarter" idx="16" hasCustomPrompt="1"/>
          </p:nvPr>
        </p:nvSpPr>
        <p:spPr>
          <a:xfrm>
            <a:off x="981493" y="2072789"/>
            <a:ext cx="5957189"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CAE188F2-AD36-FAFF-7D17-BD3ABD31DF54}"/>
              </a:ext>
            </a:extLst>
          </p:cNvPr>
          <p:cNvSpPr txBox="1"/>
          <p:nvPr userDrawn="1"/>
        </p:nvSpPr>
        <p:spPr>
          <a:xfrm>
            <a:off x="959978" y="131379"/>
            <a:ext cx="1122423" cy="246221"/>
          </a:xfrm>
          <a:prstGeom prst="rect">
            <a:avLst/>
          </a:prstGeom>
          <a:noFill/>
        </p:spPr>
        <p:txBody>
          <a:bodyPr wrap="none" rtlCol="0">
            <a:spAutoFit/>
          </a:bodyPr>
          <a:lstStyle/>
          <a:p>
            <a:r>
              <a:rPr lang="nb-NO" sz="1000"/>
              <a:t>PUBLICATIONS</a:t>
            </a:r>
          </a:p>
        </p:txBody>
      </p:sp>
    </p:spTree>
    <p:extLst>
      <p:ext uri="{BB962C8B-B14F-4D97-AF65-F5344CB8AC3E}">
        <p14:creationId xmlns:p14="http://schemas.microsoft.com/office/powerpoint/2010/main" val="13302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 payoff - white background">
    <p:spTree>
      <p:nvGrpSpPr>
        <p:cNvPr id="1" name=""/>
        <p:cNvGrpSpPr/>
        <p:nvPr/>
      </p:nvGrpSpPr>
      <p:grpSpPr>
        <a:xfrm>
          <a:off x="0" y="0"/>
          <a:ext cx="0" cy="0"/>
          <a:chOff x="0" y="0"/>
          <a:chExt cx="0" cy="0"/>
        </a:xfrm>
      </p:grpSpPr>
      <p:grpSp>
        <p:nvGrpSpPr>
          <p:cNvPr id="59" name="Gruppe 58">
            <a:extLst>
              <a:ext uri="{FF2B5EF4-FFF2-40B4-BE49-F238E27FC236}">
                <a16:creationId xmlns:a16="http://schemas.microsoft.com/office/drawing/2014/main" id="{DDC1EEC5-14C5-1D81-4B10-0994F6DFA50A}"/>
              </a:ext>
            </a:extLst>
          </p:cNvPr>
          <p:cNvGrpSpPr/>
          <p:nvPr userDrawn="1"/>
        </p:nvGrpSpPr>
        <p:grpSpPr>
          <a:xfrm>
            <a:off x="3269302" y="2946390"/>
            <a:ext cx="5653397" cy="1009825"/>
            <a:chOff x="3486615" y="3161790"/>
            <a:chExt cx="5653397" cy="1009825"/>
          </a:xfrm>
        </p:grpSpPr>
        <p:grpSp>
          <p:nvGrpSpPr>
            <p:cNvPr id="44" name="Gruppe 43">
              <a:extLst>
                <a:ext uri="{FF2B5EF4-FFF2-40B4-BE49-F238E27FC236}">
                  <a16:creationId xmlns:a16="http://schemas.microsoft.com/office/drawing/2014/main" id="{6400029C-54B7-16B3-A0D7-C61870A249EC}"/>
                </a:ext>
              </a:extLst>
            </p:cNvPr>
            <p:cNvGrpSpPr/>
            <p:nvPr userDrawn="1"/>
          </p:nvGrpSpPr>
          <p:grpSpPr>
            <a:xfrm>
              <a:off x="3486615" y="3161790"/>
              <a:ext cx="5494677" cy="508869"/>
              <a:chOff x="1869557" y="3038867"/>
              <a:chExt cx="8450697" cy="782630"/>
            </a:xfrm>
          </p:grpSpPr>
          <p:grpSp>
            <p:nvGrpSpPr>
              <p:cNvPr id="45" name="Graphic 10">
                <a:extLst>
                  <a:ext uri="{FF2B5EF4-FFF2-40B4-BE49-F238E27FC236}">
                    <a16:creationId xmlns:a16="http://schemas.microsoft.com/office/drawing/2014/main" id="{AEDE1645-26CC-2A12-F220-408C1CA2B084}"/>
                  </a:ext>
                </a:extLst>
              </p:cNvPr>
              <p:cNvGrpSpPr/>
              <p:nvPr userDrawn="1"/>
            </p:nvGrpSpPr>
            <p:grpSpPr>
              <a:xfrm>
                <a:off x="1869557" y="3038867"/>
                <a:ext cx="4569287" cy="782630"/>
                <a:chOff x="1869557" y="3038867"/>
                <a:chExt cx="4569287" cy="782630"/>
              </a:xfrm>
              <a:solidFill>
                <a:srgbClr val="01796F"/>
              </a:solidFill>
            </p:grpSpPr>
            <p:sp>
              <p:nvSpPr>
                <p:cNvPr id="52" name="Freeform: Shape 12">
                  <a:extLst>
                    <a:ext uri="{FF2B5EF4-FFF2-40B4-BE49-F238E27FC236}">
                      <a16:creationId xmlns:a16="http://schemas.microsoft.com/office/drawing/2014/main" id="{72A9011B-2DAF-49BF-F1B0-09D88EC3A737}"/>
                    </a:ext>
                  </a:extLst>
                </p:cNvPr>
                <p:cNvSpPr/>
                <p:nvPr/>
              </p:nvSpPr>
              <p:spPr>
                <a:xfrm>
                  <a:off x="4559702" y="3047615"/>
                  <a:ext cx="608844" cy="765133"/>
                </a:xfrm>
                <a:custGeom>
                  <a:avLst/>
                  <a:gdLst>
                    <a:gd name="connsiteX0" fmla="*/ 230651 w 608844"/>
                    <a:gd name="connsiteY0" fmla="*/ 126793 h 765133"/>
                    <a:gd name="connsiteX1" fmla="*/ 0 w 608844"/>
                    <a:gd name="connsiteY1" fmla="*/ 126793 h 765133"/>
                    <a:gd name="connsiteX2" fmla="*/ 0 w 608844"/>
                    <a:gd name="connsiteY2" fmla="*/ 0 h 765133"/>
                    <a:gd name="connsiteX3" fmla="*/ 608844 w 608844"/>
                    <a:gd name="connsiteY3" fmla="*/ 0 h 765133"/>
                    <a:gd name="connsiteX4" fmla="*/ 608844 w 608844"/>
                    <a:gd name="connsiteY4" fmla="*/ 126793 h 765133"/>
                    <a:gd name="connsiteX5" fmla="*/ 379316 w 608844"/>
                    <a:gd name="connsiteY5" fmla="*/ 126793 h 765133"/>
                    <a:gd name="connsiteX6" fmla="*/ 379316 w 608844"/>
                    <a:gd name="connsiteY6" fmla="*/ 765134 h 765133"/>
                    <a:gd name="connsiteX7" fmla="*/ 230651 w 608844"/>
                    <a:gd name="connsiteY7" fmla="*/ 765134 h 765133"/>
                    <a:gd name="connsiteX8" fmla="*/ 230651 w 608844"/>
                    <a:gd name="connsiteY8" fmla="*/ 126793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844" h="765133">
                      <a:moveTo>
                        <a:pt x="230651" y="126793"/>
                      </a:moveTo>
                      <a:lnTo>
                        <a:pt x="0" y="126793"/>
                      </a:lnTo>
                      <a:lnTo>
                        <a:pt x="0" y="0"/>
                      </a:lnTo>
                      <a:lnTo>
                        <a:pt x="608844" y="0"/>
                      </a:lnTo>
                      <a:lnTo>
                        <a:pt x="608844" y="126793"/>
                      </a:lnTo>
                      <a:lnTo>
                        <a:pt x="379316" y="126793"/>
                      </a:lnTo>
                      <a:lnTo>
                        <a:pt x="379316" y="765134"/>
                      </a:lnTo>
                      <a:lnTo>
                        <a:pt x="230651" y="765134"/>
                      </a:lnTo>
                      <a:lnTo>
                        <a:pt x="230651" y="126793"/>
                      </a:lnTo>
                      <a:close/>
                    </a:path>
                  </a:pathLst>
                </a:custGeom>
                <a:grpFill/>
                <a:ln w="5908" cap="flat">
                  <a:noFill/>
                  <a:prstDash val="solid"/>
                  <a:miter/>
                </a:ln>
              </p:spPr>
              <p:txBody>
                <a:bodyPr rtlCol="0" anchor="ctr"/>
                <a:lstStyle/>
                <a:p>
                  <a:endParaRPr lang="en-US"/>
                </a:p>
              </p:txBody>
            </p:sp>
            <p:sp>
              <p:nvSpPr>
                <p:cNvPr id="53" name="Freeform: Shape 13">
                  <a:extLst>
                    <a:ext uri="{FF2B5EF4-FFF2-40B4-BE49-F238E27FC236}">
                      <a16:creationId xmlns:a16="http://schemas.microsoft.com/office/drawing/2014/main" id="{14947B61-CD16-E13C-6246-B0F3245F5921}"/>
                    </a:ext>
                  </a:extLst>
                </p:cNvPr>
                <p:cNvSpPr/>
                <p:nvPr/>
              </p:nvSpPr>
              <p:spPr>
                <a:xfrm>
                  <a:off x="5278493" y="3047615"/>
                  <a:ext cx="523546" cy="765074"/>
                </a:xfrm>
                <a:custGeom>
                  <a:avLst/>
                  <a:gdLst>
                    <a:gd name="connsiteX0" fmla="*/ 202337 w 523546"/>
                    <a:gd name="connsiteY0" fmla="*/ 0 h 765074"/>
                    <a:gd name="connsiteX1" fmla="*/ 523547 w 523546"/>
                    <a:gd name="connsiteY1" fmla="*/ 0 h 765074"/>
                    <a:gd name="connsiteX2" fmla="*/ 523547 w 523546"/>
                    <a:gd name="connsiteY2" fmla="*/ 126793 h 765074"/>
                    <a:gd name="connsiteX3" fmla="*/ 216051 w 523546"/>
                    <a:gd name="connsiteY3" fmla="*/ 126793 h 765074"/>
                    <a:gd name="connsiteX4" fmla="*/ 148605 w 523546"/>
                    <a:gd name="connsiteY4" fmla="*/ 194239 h 765074"/>
                    <a:gd name="connsiteX5" fmla="*/ 148605 w 523546"/>
                    <a:gd name="connsiteY5" fmla="*/ 319141 h 765074"/>
                    <a:gd name="connsiteX6" fmla="*/ 523547 w 523546"/>
                    <a:gd name="connsiteY6" fmla="*/ 319141 h 765074"/>
                    <a:gd name="connsiteX7" fmla="*/ 523547 w 523546"/>
                    <a:gd name="connsiteY7" fmla="*/ 445934 h 765074"/>
                    <a:gd name="connsiteX8" fmla="*/ 148605 w 523546"/>
                    <a:gd name="connsiteY8" fmla="*/ 445934 h 765074"/>
                    <a:gd name="connsiteX9" fmla="*/ 148605 w 523546"/>
                    <a:gd name="connsiteY9" fmla="*/ 570836 h 765074"/>
                    <a:gd name="connsiteX10" fmla="*/ 216051 w 523546"/>
                    <a:gd name="connsiteY10" fmla="*/ 638281 h 765074"/>
                    <a:gd name="connsiteX11" fmla="*/ 523547 w 523546"/>
                    <a:gd name="connsiteY11" fmla="*/ 638281 h 765074"/>
                    <a:gd name="connsiteX12" fmla="*/ 523547 w 523546"/>
                    <a:gd name="connsiteY12" fmla="*/ 765075 h 765074"/>
                    <a:gd name="connsiteX13" fmla="*/ 202337 w 523546"/>
                    <a:gd name="connsiteY13" fmla="*/ 765075 h 765074"/>
                    <a:gd name="connsiteX14" fmla="*/ 0 w 523546"/>
                    <a:gd name="connsiteY14" fmla="*/ 562737 h 765074"/>
                    <a:gd name="connsiteX15" fmla="*/ 0 w 523546"/>
                    <a:gd name="connsiteY15" fmla="*/ 202337 h 765074"/>
                    <a:gd name="connsiteX16" fmla="*/ 202337 w 523546"/>
                    <a:gd name="connsiteY16" fmla="*/ 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546" h="765074">
                      <a:moveTo>
                        <a:pt x="202337" y="0"/>
                      </a:moveTo>
                      <a:lnTo>
                        <a:pt x="523547" y="0"/>
                      </a:lnTo>
                      <a:lnTo>
                        <a:pt x="523547" y="126793"/>
                      </a:lnTo>
                      <a:lnTo>
                        <a:pt x="216051" y="126793"/>
                      </a:lnTo>
                      <a:cubicBezTo>
                        <a:pt x="178811" y="126793"/>
                        <a:pt x="148605" y="156999"/>
                        <a:pt x="148605" y="194239"/>
                      </a:cubicBezTo>
                      <a:lnTo>
                        <a:pt x="148605" y="319141"/>
                      </a:lnTo>
                      <a:lnTo>
                        <a:pt x="523547" y="319141"/>
                      </a:lnTo>
                      <a:lnTo>
                        <a:pt x="523547" y="445934"/>
                      </a:lnTo>
                      <a:lnTo>
                        <a:pt x="148605" y="445934"/>
                      </a:lnTo>
                      <a:lnTo>
                        <a:pt x="148605" y="570836"/>
                      </a:lnTo>
                      <a:cubicBezTo>
                        <a:pt x="148605" y="608076"/>
                        <a:pt x="178811" y="638281"/>
                        <a:pt x="216051" y="638281"/>
                      </a:cubicBezTo>
                      <a:lnTo>
                        <a:pt x="523547" y="638281"/>
                      </a:lnTo>
                      <a:lnTo>
                        <a:pt x="523547" y="765075"/>
                      </a:lnTo>
                      <a:lnTo>
                        <a:pt x="202337" y="765075"/>
                      </a:lnTo>
                      <a:cubicBezTo>
                        <a:pt x="90558" y="765075"/>
                        <a:pt x="0" y="674457"/>
                        <a:pt x="0" y="562737"/>
                      </a:cubicBezTo>
                      <a:lnTo>
                        <a:pt x="0" y="202337"/>
                      </a:lnTo>
                      <a:cubicBezTo>
                        <a:pt x="0" y="90558"/>
                        <a:pt x="90617" y="0"/>
                        <a:pt x="202337" y="0"/>
                      </a:cubicBezTo>
                      <a:close/>
                    </a:path>
                  </a:pathLst>
                </a:custGeom>
                <a:grpFill/>
                <a:ln w="5908" cap="flat">
                  <a:noFill/>
                  <a:prstDash val="solid"/>
                  <a:miter/>
                </a:ln>
              </p:spPr>
              <p:txBody>
                <a:bodyPr rtlCol="0" anchor="ctr"/>
                <a:lstStyle/>
                <a:p>
                  <a:endParaRPr lang="en-US"/>
                </a:p>
              </p:txBody>
            </p:sp>
            <p:sp>
              <p:nvSpPr>
                <p:cNvPr id="54" name="Freeform: Shape 14">
                  <a:extLst>
                    <a:ext uri="{FF2B5EF4-FFF2-40B4-BE49-F238E27FC236}">
                      <a16:creationId xmlns:a16="http://schemas.microsoft.com/office/drawing/2014/main" id="{42C17EC1-77A8-08CB-38B3-15AADA73B9F9}"/>
                    </a:ext>
                  </a:extLst>
                </p:cNvPr>
                <p:cNvSpPr/>
                <p:nvPr/>
              </p:nvSpPr>
              <p:spPr>
                <a:xfrm>
                  <a:off x="5930548" y="3047615"/>
                  <a:ext cx="508296" cy="765133"/>
                </a:xfrm>
                <a:custGeom>
                  <a:avLst/>
                  <a:gdLst>
                    <a:gd name="connsiteX0" fmla="*/ 0 w 508296"/>
                    <a:gd name="connsiteY0" fmla="*/ 0 h 765133"/>
                    <a:gd name="connsiteX1" fmla="*/ 148664 w 508296"/>
                    <a:gd name="connsiteY1" fmla="*/ 0 h 765133"/>
                    <a:gd name="connsiteX2" fmla="*/ 148664 w 508296"/>
                    <a:gd name="connsiteY2" fmla="*/ 570895 h 765133"/>
                    <a:gd name="connsiteX3" fmla="*/ 216110 w 508296"/>
                    <a:gd name="connsiteY3" fmla="*/ 638340 h 765133"/>
                    <a:gd name="connsiteX4" fmla="*/ 508296 w 508296"/>
                    <a:gd name="connsiteY4" fmla="*/ 638340 h 765133"/>
                    <a:gd name="connsiteX5" fmla="*/ 508296 w 508296"/>
                    <a:gd name="connsiteY5" fmla="*/ 765134 h 765133"/>
                    <a:gd name="connsiteX6" fmla="*/ 202396 w 508296"/>
                    <a:gd name="connsiteY6" fmla="*/ 765134 h 765133"/>
                    <a:gd name="connsiteX7" fmla="*/ 59 w 508296"/>
                    <a:gd name="connsiteY7" fmla="*/ 562796 h 765133"/>
                    <a:gd name="connsiteX8" fmla="*/ 59 w 508296"/>
                    <a:gd name="connsiteY8"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296" h="765133">
                      <a:moveTo>
                        <a:pt x="0" y="0"/>
                      </a:moveTo>
                      <a:lnTo>
                        <a:pt x="148664" y="0"/>
                      </a:lnTo>
                      <a:lnTo>
                        <a:pt x="148664" y="570895"/>
                      </a:lnTo>
                      <a:cubicBezTo>
                        <a:pt x="148664" y="608135"/>
                        <a:pt x="178870" y="638340"/>
                        <a:pt x="216110" y="638340"/>
                      </a:cubicBezTo>
                      <a:lnTo>
                        <a:pt x="508296" y="638340"/>
                      </a:lnTo>
                      <a:lnTo>
                        <a:pt x="508296" y="765134"/>
                      </a:lnTo>
                      <a:lnTo>
                        <a:pt x="202396" y="765134"/>
                      </a:lnTo>
                      <a:cubicBezTo>
                        <a:pt x="90617" y="765134"/>
                        <a:pt x="59" y="674516"/>
                        <a:pt x="59" y="562796"/>
                      </a:cubicBezTo>
                      <a:lnTo>
                        <a:pt x="59" y="0"/>
                      </a:lnTo>
                      <a:close/>
                    </a:path>
                  </a:pathLst>
                </a:custGeom>
                <a:grpFill/>
                <a:ln w="5908" cap="flat">
                  <a:noFill/>
                  <a:prstDash val="solid"/>
                  <a:miter/>
                </a:ln>
              </p:spPr>
              <p:txBody>
                <a:bodyPr rtlCol="0" anchor="ctr"/>
                <a:lstStyle/>
                <a:p>
                  <a:endParaRPr lang="en-US"/>
                </a:p>
              </p:txBody>
            </p:sp>
            <p:sp>
              <p:nvSpPr>
                <p:cNvPr id="55" name="Freeform: Shape 15">
                  <a:extLst>
                    <a:ext uri="{FF2B5EF4-FFF2-40B4-BE49-F238E27FC236}">
                      <a16:creationId xmlns:a16="http://schemas.microsoft.com/office/drawing/2014/main" id="{8A0D960C-D026-9075-6EC9-228E6E29F1AB}"/>
                    </a:ext>
                  </a:extLst>
                </p:cNvPr>
                <p:cNvSpPr/>
                <p:nvPr/>
              </p:nvSpPr>
              <p:spPr>
                <a:xfrm>
                  <a:off x="3811415" y="3047615"/>
                  <a:ext cx="639463" cy="765133"/>
                </a:xfrm>
                <a:custGeom>
                  <a:avLst/>
                  <a:gdLst>
                    <a:gd name="connsiteX0" fmla="*/ 639464 w 639463"/>
                    <a:gd name="connsiteY0" fmla="*/ 202337 h 765133"/>
                    <a:gd name="connsiteX1" fmla="*/ 639464 w 639463"/>
                    <a:gd name="connsiteY1" fmla="*/ 765134 h 765133"/>
                    <a:gd name="connsiteX2" fmla="*/ 490799 w 639463"/>
                    <a:gd name="connsiteY2" fmla="*/ 765134 h 765133"/>
                    <a:gd name="connsiteX3" fmla="*/ 490799 w 639463"/>
                    <a:gd name="connsiteY3" fmla="*/ 194239 h 765133"/>
                    <a:gd name="connsiteX4" fmla="*/ 423354 w 639463"/>
                    <a:gd name="connsiteY4" fmla="*/ 126793 h 765133"/>
                    <a:gd name="connsiteX5" fmla="*/ 148664 w 639463"/>
                    <a:gd name="connsiteY5" fmla="*/ 126793 h 765133"/>
                    <a:gd name="connsiteX6" fmla="*/ 148664 w 639463"/>
                    <a:gd name="connsiteY6" fmla="*/ 765134 h 765133"/>
                    <a:gd name="connsiteX7" fmla="*/ 0 w 639463"/>
                    <a:gd name="connsiteY7" fmla="*/ 765134 h 765133"/>
                    <a:gd name="connsiteX8" fmla="*/ 0 w 639463"/>
                    <a:gd name="connsiteY8" fmla="*/ 0 h 765133"/>
                    <a:gd name="connsiteX9" fmla="*/ 437067 w 639463"/>
                    <a:gd name="connsiteY9" fmla="*/ 0 h 765133"/>
                    <a:gd name="connsiteX10" fmla="*/ 639405 w 639463"/>
                    <a:gd name="connsiteY10" fmla="*/ 202337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463" h="765133">
                      <a:moveTo>
                        <a:pt x="639464" y="202337"/>
                      </a:moveTo>
                      <a:lnTo>
                        <a:pt x="639464" y="765134"/>
                      </a:lnTo>
                      <a:lnTo>
                        <a:pt x="490799" y="765134"/>
                      </a:lnTo>
                      <a:lnTo>
                        <a:pt x="490799" y="194239"/>
                      </a:lnTo>
                      <a:cubicBezTo>
                        <a:pt x="490799" y="156999"/>
                        <a:pt x="460594" y="126793"/>
                        <a:pt x="423354" y="126793"/>
                      </a:cubicBezTo>
                      <a:lnTo>
                        <a:pt x="148664" y="126793"/>
                      </a:lnTo>
                      <a:lnTo>
                        <a:pt x="148664" y="765134"/>
                      </a:lnTo>
                      <a:lnTo>
                        <a:pt x="0" y="765134"/>
                      </a:lnTo>
                      <a:lnTo>
                        <a:pt x="0" y="0"/>
                      </a:lnTo>
                      <a:lnTo>
                        <a:pt x="437067" y="0"/>
                      </a:lnTo>
                      <a:cubicBezTo>
                        <a:pt x="548846" y="0"/>
                        <a:pt x="639405" y="90617"/>
                        <a:pt x="639405" y="202337"/>
                      </a:cubicBezTo>
                      <a:close/>
                    </a:path>
                  </a:pathLst>
                </a:custGeom>
                <a:grpFill/>
                <a:ln w="5908" cap="flat">
                  <a:noFill/>
                  <a:prstDash val="solid"/>
                  <a:miter/>
                </a:ln>
              </p:spPr>
              <p:txBody>
                <a:bodyPr rtlCol="0" anchor="ctr"/>
                <a:lstStyle/>
                <a:p>
                  <a:endParaRPr lang="en-US"/>
                </a:p>
              </p:txBody>
            </p:sp>
            <p:sp>
              <p:nvSpPr>
                <p:cNvPr id="56" name="Freeform: Shape 16">
                  <a:extLst>
                    <a:ext uri="{FF2B5EF4-FFF2-40B4-BE49-F238E27FC236}">
                      <a16:creationId xmlns:a16="http://schemas.microsoft.com/office/drawing/2014/main" id="{D545A8F1-E764-7889-569B-B5F2948EE78C}"/>
                    </a:ext>
                  </a:extLst>
                </p:cNvPr>
                <p:cNvSpPr/>
                <p:nvPr/>
              </p:nvSpPr>
              <p:spPr>
                <a:xfrm>
                  <a:off x="1869557" y="3047615"/>
                  <a:ext cx="926861" cy="765133"/>
                </a:xfrm>
                <a:custGeom>
                  <a:avLst/>
                  <a:gdLst>
                    <a:gd name="connsiteX0" fmla="*/ 724525 w 926861"/>
                    <a:gd name="connsiteY0" fmla="*/ 0 h 765133"/>
                    <a:gd name="connsiteX1" fmla="*/ 926862 w 926861"/>
                    <a:gd name="connsiteY1" fmla="*/ 202337 h 765133"/>
                    <a:gd name="connsiteX2" fmla="*/ 926862 w 926861"/>
                    <a:gd name="connsiteY2" fmla="*/ 765134 h 765133"/>
                    <a:gd name="connsiteX3" fmla="*/ 778198 w 926861"/>
                    <a:gd name="connsiteY3" fmla="*/ 765134 h 765133"/>
                    <a:gd name="connsiteX4" fmla="*/ 778198 w 926861"/>
                    <a:gd name="connsiteY4" fmla="*/ 194239 h 765133"/>
                    <a:gd name="connsiteX5" fmla="*/ 710752 w 926861"/>
                    <a:gd name="connsiteY5" fmla="*/ 126793 h 765133"/>
                    <a:gd name="connsiteX6" fmla="*/ 537734 w 926861"/>
                    <a:gd name="connsiteY6" fmla="*/ 126793 h 765133"/>
                    <a:gd name="connsiteX7" fmla="*/ 537734 w 926861"/>
                    <a:gd name="connsiteY7" fmla="*/ 765134 h 765133"/>
                    <a:gd name="connsiteX8" fmla="*/ 389069 w 926861"/>
                    <a:gd name="connsiteY8" fmla="*/ 765134 h 765133"/>
                    <a:gd name="connsiteX9" fmla="*/ 389069 w 926861"/>
                    <a:gd name="connsiteY9" fmla="*/ 126793 h 765133"/>
                    <a:gd name="connsiteX10" fmla="*/ 216051 w 926861"/>
                    <a:gd name="connsiteY10" fmla="*/ 126793 h 765133"/>
                    <a:gd name="connsiteX11" fmla="*/ 148605 w 926861"/>
                    <a:gd name="connsiteY11" fmla="*/ 194239 h 765133"/>
                    <a:gd name="connsiteX12" fmla="*/ 148605 w 926861"/>
                    <a:gd name="connsiteY12" fmla="*/ 765134 h 765133"/>
                    <a:gd name="connsiteX13" fmla="*/ 0 w 926861"/>
                    <a:gd name="connsiteY13" fmla="*/ 765134 h 765133"/>
                    <a:gd name="connsiteX14" fmla="*/ 0 w 926861"/>
                    <a:gd name="connsiteY14" fmla="*/ 202337 h 765133"/>
                    <a:gd name="connsiteX15" fmla="*/ 202337 w 926861"/>
                    <a:gd name="connsiteY15" fmla="*/ 0 h 765133"/>
                    <a:gd name="connsiteX16" fmla="*/ 724525 w 926861"/>
                    <a:gd name="connsiteY16" fmla="*/ 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61" h="765133">
                      <a:moveTo>
                        <a:pt x="724525" y="0"/>
                      </a:moveTo>
                      <a:cubicBezTo>
                        <a:pt x="836304" y="0"/>
                        <a:pt x="926862" y="90617"/>
                        <a:pt x="926862" y="202337"/>
                      </a:cubicBezTo>
                      <a:lnTo>
                        <a:pt x="926862" y="765134"/>
                      </a:lnTo>
                      <a:lnTo>
                        <a:pt x="778198" y="765134"/>
                      </a:lnTo>
                      <a:lnTo>
                        <a:pt x="778198" y="194239"/>
                      </a:lnTo>
                      <a:cubicBezTo>
                        <a:pt x="778198" y="156999"/>
                        <a:pt x="747992" y="126793"/>
                        <a:pt x="710752" y="126793"/>
                      </a:cubicBezTo>
                      <a:lnTo>
                        <a:pt x="537734" y="126793"/>
                      </a:lnTo>
                      <a:lnTo>
                        <a:pt x="537734" y="765134"/>
                      </a:lnTo>
                      <a:lnTo>
                        <a:pt x="389069" y="765134"/>
                      </a:lnTo>
                      <a:lnTo>
                        <a:pt x="389069" y="126793"/>
                      </a:lnTo>
                      <a:lnTo>
                        <a:pt x="216051" y="126793"/>
                      </a:lnTo>
                      <a:cubicBezTo>
                        <a:pt x="178811" y="126793"/>
                        <a:pt x="148605" y="156999"/>
                        <a:pt x="148605" y="194239"/>
                      </a:cubicBezTo>
                      <a:lnTo>
                        <a:pt x="148605" y="765134"/>
                      </a:lnTo>
                      <a:lnTo>
                        <a:pt x="0" y="765134"/>
                      </a:lnTo>
                      <a:lnTo>
                        <a:pt x="0" y="202337"/>
                      </a:lnTo>
                      <a:cubicBezTo>
                        <a:pt x="0" y="90617"/>
                        <a:pt x="90617" y="0"/>
                        <a:pt x="202337" y="0"/>
                      </a:cubicBezTo>
                      <a:lnTo>
                        <a:pt x="724525" y="0"/>
                      </a:lnTo>
                      <a:close/>
                    </a:path>
                  </a:pathLst>
                </a:custGeom>
                <a:grpFill/>
                <a:ln w="5908" cap="flat">
                  <a:noFill/>
                  <a:prstDash val="solid"/>
                  <a:miter/>
                </a:ln>
              </p:spPr>
              <p:txBody>
                <a:bodyPr rtlCol="0" anchor="ctr"/>
                <a:lstStyle/>
                <a:p>
                  <a:endParaRPr lang="en-US"/>
                </a:p>
              </p:txBody>
            </p:sp>
            <p:sp>
              <p:nvSpPr>
                <p:cNvPr id="57" name="Freeform: Shape 17">
                  <a:extLst>
                    <a:ext uri="{FF2B5EF4-FFF2-40B4-BE49-F238E27FC236}">
                      <a16:creationId xmlns:a16="http://schemas.microsoft.com/office/drawing/2014/main" id="{DF105826-8DCD-A2E6-4214-B79139C60BEC}"/>
                    </a:ext>
                  </a:extLst>
                </p:cNvPr>
                <p:cNvSpPr/>
                <p:nvPr/>
              </p:nvSpPr>
              <p:spPr>
                <a:xfrm>
                  <a:off x="2913163" y="3038867"/>
                  <a:ext cx="782630" cy="782630"/>
                </a:xfrm>
                <a:custGeom>
                  <a:avLst/>
                  <a:gdLst>
                    <a:gd name="connsiteX0" fmla="*/ 391315 w 782630"/>
                    <a:gd name="connsiteY0" fmla="*/ 143995 h 782630"/>
                    <a:gd name="connsiteX1" fmla="*/ 638636 w 782630"/>
                    <a:gd name="connsiteY1" fmla="*/ 391315 h 782630"/>
                    <a:gd name="connsiteX2" fmla="*/ 391315 w 782630"/>
                    <a:gd name="connsiteY2" fmla="*/ 638636 h 782630"/>
                    <a:gd name="connsiteX3" fmla="*/ 143995 w 782630"/>
                    <a:gd name="connsiteY3" fmla="*/ 391315 h 782630"/>
                    <a:gd name="connsiteX4" fmla="*/ 391315 w 782630"/>
                    <a:gd name="connsiteY4" fmla="*/ 143995 h 782630"/>
                    <a:gd name="connsiteX5" fmla="*/ 391315 w 782630"/>
                    <a:gd name="connsiteY5" fmla="*/ 0 h 782630"/>
                    <a:gd name="connsiteX6" fmla="*/ 0 w 782630"/>
                    <a:gd name="connsiteY6" fmla="*/ 391315 h 782630"/>
                    <a:gd name="connsiteX7" fmla="*/ 391315 w 782630"/>
                    <a:gd name="connsiteY7" fmla="*/ 782630 h 782630"/>
                    <a:gd name="connsiteX8" fmla="*/ 782631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143995"/>
                      </a:moveTo>
                      <a:cubicBezTo>
                        <a:pt x="527685" y="143995"/>
                        <a:pt x="638636" y="254946"/>
                        <a:pt x="638636" y="391315"/>
                      </a:cubicBezTo>
                      <a:cubicBezTo>
                        <a:pt x="638636" y="527684"/>
                        <a:pt x="527685" y="638636"/>
                        <a:pt x="391315" y="638636"/>
                      </a:cubicBezTo>
                      <a:cubicBezTo>
                        <a:pt x="254946" y="638636"/>
                        <a:pt x="143995" y="527684"/>
                        <a:pt x="143995" y="391315"/>
                      </a:cubicBezTo>
                      <a:cubicBezTo>
                        <a:pt x="143995" y="254946"/>
                        <a:pt x="254946" y="143995"/>
                        <a:pt x="391315" y="143995"/>
                      </a:cubicBezTo>
                      <a:moveTo>
                        <a:pt x="391315" y="0"/>
                      </a:moveTo>
                      <a:cubicBezTo>
                        <a:pt x="175146" y="0"/>
                        <a:pt x="0" y="175205"/>
                        <a:pt x="0" y="391315"/>
                      </a:cubicBezTo>
                      <a:cubicBezTo>
                        <a:pt x="0" y="607425"/>
                        <a:pt x="175205" y="782630"/>
                        <a:pt x="391315" y="782630"/>
                      </a:cubicBezTo>
                      <a:cubicBezTo>
                        <a:pt x="607426" y="782630"/>
                        <a:pt x="782631" y="607425"/>
                        <a:pt x="782631" y="391315"/>
                      </a:cubicBezTo>
                      <a:cubicBezTo>
                        <a:pt x="782631" y="175205"/>
                        <a:pt x="607426" y="0"/>
                        <a:pt x="391315" y="0"/>
                      </a:cubicBezTo>
                      <a:lnTo>
                        <a:pt x="391315" y="0"/>
                      </a:lnTo>
                      <a:close/>
                    </a:path>
                  </a:pathLst>
                </a:custGeom>
                <a:grpFill/>
                <a:ln w="5908" cap="flat">
                  <a:noFill/>
                  <a:prstDash val="solid"/>
                  <a:miter/>
                </a:ln>
              </p:spPr>
              <p:txBody>
                <a:bodyPr rtlCol="0" anchor="ctr"/>
                <a:lstStyle/>
                <a:p>
                  <a:endParaRPr lang="en-US"/>
                </a:p>
              </p:txBody>
            </p:sp>
          </p:grpSp>
          <p:grpSp>
            <p:nvGrpSpPr>
              <p:cNvPr id="46" name="Graphic 10">
                <a:extLst>
                  <a:ext uri="{FF2B5EF4-FFF2-40B4-BE49-F238E27FC236}">
                    <a16:creationId xmlns:a16="http://schemas.microsoft.com/office/drawing/2014/main" id="{E31A5CBC-BE0F-566C-56EA-99638564C2C9}"/>
                  </a:ext>
                </a:extLst>
              </p:cNvPr>
              <p:cNvGrpSpPr/>
              <p:nvPr userDrawn="1"/>
            </p:nvGrpSpPr>
            <p:grpSpPr>
              <a:xfrm>
                <a:off x="6695031" y="3038867"/>
                <a:ext cx="3625223" cy="782630"/>
                <a:chOff x="6695031" y="3038867"/>
                <a:chExt cx="3625223" cy="782630"/>
              </a:xfrm>
              <a:solidFill>
                <a:srgbClr val="01796F"/>
              </a:solidFill>
            </p:grpSpPr>
            <p:sp>
              <p:nvSpPr>
                <p:cNvPr id="47" name="Freeform: Shape 19">
                  <a:extLst>
                    <a:ext uri="{FF2B5EF4-FFF2-40B4-BE49-F238E27FC236}">
                      <a16:creationId xmlns:a16="http://schemas.microsoft.com/office/drawing/2014/main" id="{2B94F43B-1BEA-DB3F-3176-25D573BE0F08}"/>
                    </a:ext>
                  </a:extLst>
                </p:cNvPr>
                <p:cNvSpPr/>
                <p:nvPr/>
              </p:nvSpPr>
              <p:spPr>
                <a:xfrm>
                  <a:off x="9091809" y="3047615"/>
                  <a:ext cx="573850" cy="773881"/>
                </a:xfrm>
                <a:custGeom>
                  <a:avLst/>
                  <a:gdLst>
                    <a:gd name="connsiteX0" fmla="*/ 0 w 573850"/>
                    <a:gd name="connsiteY0" fmla="*/ 502799 h 773881"/>
                    <a:gd name="connsiteX1" fmla="*/ 0 w 573850"/>
                    <a:gd name="connsiteY1" fmla="*/ 0 h 773881"/>
                    <a:gd name="connsiteX2" fmla="*/ 73238 w 573850"/>
                    <a:gd name="connsiteY2" fmla="*/ 0 h 773881"/>
                    <a:gd name="connsiteX3" fmla="*/ 73238 w 573850"/>
                    <a:gd name="connsiteY3" fmla="*/ 502799 h 773881"/>
                    <a:gd name="connsiteX4" fmla="*/ 287457 w 573850"/>
                    <a:gd name="connsiteY4" fmla="*/ 709392 h 773881"/>
                    <a:gd name="connsiteX5" fmla="*/ 500611 w 573850"/>
                    <a:gd name="connsiteY5" fmla="*/ 502799 h 773881"/>
                    <a:gd name="connsiteX6" fmla="*/ 500611 w 573850"/>
                    <a:gd name="connsiteY6" fmla="*/ 0 h 773881"/>
                    <a:gd name="connsiteX7" fmla="*/ 573850 w 573850"/>
                    <a:gd name="connsiteY7" fmla="*/ 0 h 773881"/>
                    <a:gd name="connsiteX8" fmla="*/ 573850 w 573850"/>
                    <a:gd name="connsiteY8" fmla="*/ 502799 h 773881"/>
                    <a:gd name="connsiteX9" fmla="*/ 287457 w 573850"/>
                    <a:gd name="connsiteY9" fmla="*/ 773882 h 773881"/>
                    <a:gd name="connsiteX10" fmla="*/ 0 w 573850"/>
                    <a:gd name="connsiteY10" fmla="*/ 502799 h 77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850" h="773881">
                      <a:moveTo>
                        <a:pt x="0" y="502799"/>
                      </a:moveTo>
                      <a:lnTo>
                        <a:pt x="0" y="0"/>
                      </a:lnTo>
                      <a:lnTo>
                        <a:pt x="73238" y="0"/>
                      </a:lnTo>
                      <a:lnTo>
                        <a:pt x="73238" y="502799"/>
                      </a:lnTo>
                      <a:cubicBezTo>
                        <a:pt x="73238" y="624154"/>
                        <a:pt x="161787" y="709392"/>
                        <a:pt x="287457" y="709392"/>
                      </a:cubicBezTo>
                      <a:cubicBezTo>
                        <a:pt x="413127" y="709392"/>
                        <a:pt x="500611" y="624154"/>
                        <a:pt x="500611" y="502799"/>
                      </a:cubicBezTo>
                      <a:lnTo>
                        <a:pt x="500611" y="0"/>
                      </a:lnTo>
                      <a:lnTo>
                        <a:pt x="573850" y="0"/>
                      </a:lnTo>
                      <a:lnTo>
                        <a:pt x="573850" y="502799"/>
                      </a:lnTo>
                      <a:cubicBezTo>
                        <a:pt x="573850" y="662399"/>
                        <a:pt x="456869" y="773882"/>
                        <a:pt x="287457" y="773882"/>
                      </a:cubicBezTo>
                      <a:cubicBezTo>
                        <a:pt x="118045" y="773882"/>
                        <a:pt x="0" y="662399"/>
                        <a:pt x="0" y="502799"/>
                      </a:cubicBezTo>
                      <a:close/>
                    </a:path>
                  </a:pathLst>
                </a:custGeom>
                <a:grpFill/>
                <a:ln w="5908" cap="flat">
                  <a:noFill/>
                  <a:prstDash val="solid"/>
                  <a:miter/>
                </a:ln>
              </p:spPr>
              <p:txBody>
                <a:bodyPr rtlCol="0" anchor="ctr"/>
                <a:lstStyle/>
                <a:p>
                  <a:endParaRPr lang="en-US"/>
                </a:p>
              </p:txBody>
            </p:sp>
            <p:sp>
              <p:nvSpPr>
                <p:cNvPr id="48" name="Freeform: Shape 20">
                  <a:extLst>
                    <a:ext uri="{FF2B5EF4-FFF2-40B4-BE49-F238E27FC236}">
                      <a16:creationId xmlns:a16="http://schemas.microsoft.com/office/drawing/2014/main" id="{8081F523-838D-0A48-2E49-02277756F9DB}"/>
                    </a:ext>
                  </a:extLst>
                </p:cNvPr>
                <p:cNvSpPr/>
                <p:nvPr/>
              </p:nvSpPr>
              <p:spPr>
                <a:xfrm>
                  <a:off x="9796650" y="3047615"/>
                  <a:ext cx="523605" cy="765074"/>
                </a:xfrm>
                <a:custGeom>
                  <a:avLst/>
                  <a:gdLst>
                    <a:gd name="connsiteX0" fmla="*/ 0 w 523605"/>
                    <a:gd name="connsiteY0" fmla="*/ 0 h 765074"/>
                    <a:gd name="connsiteX1" fmla="*/ 288580 w 523605"/>
                    <a:gd name="connsiteY1" fmla="*/ 0 h 765074"/>
                    <a:gd name="connsiteX2" fmla="*/ 523606 w 523605"/>
                    <a:gd name="connsiteY2" fmla="*/ 214218 h 765074"/>
                    <a:gd name="connsiteX3" fmla="*/ 288580 w 523605"/>
                    <a:gd name="connsiteY3" fmla="*/ 428437 h 765074"/>
                    <a:gd name="connsiteX4" fmla="*/ 73238 w 523605"/>
                    <a:gd name="connsiteY4" fmla="*/ 428437 h 765074"/>
                    <a:gd name="connsiteX5" fmla="*/ 73238 w 523605"/>
                    <a:gd name="connsiteY5" fmla="*/ 765075 h 765074"/>
                    <a:gd name="connsiteX6" fmla="*/ 0 w 523605"/>
                    <a:gd name="connsiteY6" fmla="*/ 765075 h 765074"/>
                    <a:gd name="connsiteX7" fmla="*/ 0 w 523605"/>
                    <a:gd name="connsiteY7" fmla="*/ 0 h 765074"/>
                    <a:gd name="connsiteX8" fmla="*/ 283082 w 523605"/>
                    <a:gd name="connsiteY8" fmla="*/ 365070 h 765074"/>
                    <a:gd name="connsiteX9" fmla="*/ 450308 w 523605"/>
                    <a:gd name="connsiteY9" fmla="*/ 214218 h 765074"/>
                    <a:gd name="connsiteX10" fmla="*/ 283082 w 523605"/>
                    <a:gd name="connsiteY10" fmla="*/ 64490 h 765074"/>
                    <a:gd name="connsiteX11" fmla="*/ 73238 w 523605"/>
                    <a:gd name="connsiteY11" fmla="*/ 64490 h 765074"/>
                    <a:gd name="connsiteX12" fmla="*/ 73238 w 523605"/>
                    <a:gd name="connsiteY12" fmla="*/ 365070 h 765074"/>
                    <a:gd name="connsiteX13" fmla="*/ 283082 w 523605"/>
                    <a:gd name="connsiteY13" fmla="*/ 365070 h 76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605" h="765074">
                      <a:moveTo>
                        <a:pt x="0" y="0"/>
                      </a:moveTo>
                      <a:lnTo>
                        <a:pt x="288580" y="0"/>
                      </a:lnTo>
                      <a:cubicBezTo>
                        <a:pt x="430683" y="0"/>
                        <a:pt x="523606" y="85238"/>
                        <a:pt x="523606" y="214218"/>
                      </a:cubicBezTo>
                      <a:cubicBezTo>
                        <a:pt x="523606" y="343199"/>
                        <a:pt x="430683" y="428437"/>
                        <a:pt x="288580" y="428437"/>
                      </a:cubicBezTo>
                      <a:lnTo>
                        <a:pt x="73238" y="428437"/>
                      </a:lnTo>
                      <a:lnTo>
                        <a:pt x="73238" y="765075"/>
                      </a:lnTo>
                      <a:lnTo>
                        <a:pt x="0" y="765075"/>
                      </a:lnTo>
                      <a:lnTo>
                        <a:pt x="0" y="0"/>
                      </a:lnTo>
                      <a:close/>
                      <a:moveTo>
                        <a:pt x="283082" y="365070"/>
                      </a:moveTo>
                      <a:cubicBezTo>
                        <a:pt x="384754" y="365070"/>
                        <a:pt x="450308" y="304954"/>
                        <a:pt x="450308" y="214218"/>
                      </a:cubicBezTo>
                      <a:cubicBezTo>
                        <a:pt x="450308" y="123483"/>
                        <a:pt x="384695" y="64490"/>
                        <a:pt x="283082" y="64490"/>
                      </a:cubicBezTo>
                      <a:lnTo>
                        <a:pt x="73238" y="64490"/>
                      </a:lnTo>
                      <a:lnTo>
                        <a:pt x="73238" y="365070"/>
                      </a:lnTo>
                      <a:lnTo>
                        <a:pt x="283082" y="365070"/>
                      </a:lnTo>
                      <a:close/>
                    </a:path>
                  </a:pathLst>
                </a:custGeom>
                <a:grpFill/>
                <a:ln w="5908" cap="flat">
                  <a:noFill/>
                  <a:prstDash val="solid"/>
                  <a:miter/>
                </a:ln>
              </p:spPr>
              <p:txBody>
                <a:bodyPr rtlCol="0" anchor="ctr"/>
                <a:lstStyle/>
                <a:p>
                  <a:endParaRPr lang="en-US"/>
                </a:p>
              </p:txBody>
            </p:sp>
            <p:sp>
              <p:nvSpPr>
                <p:cNvPr id="49" name="Freeform: Shape 21">
                  <a:extLst>
                    <a:ext uri="{FF2B5EF4-FFF2-40B4-BE49-F238E27FC236}">
                      <a16:creationId xmlns:a16="http://schemas.microsoft.com/office/drawing/2014/main" id="{D4FD1A07-6F74-582B-3B0A-CA4DE69A9FDE}"/>
                    </a:ext>
                  </a:extLst>
                </p:cNvPr>
                <p:cNvSpPr/>
                <p:nvPr/>
              </p:nvSpPr>
              <p:spPr>
                <a:xfrm>
                  <a:off x="8205024" y="3038867"/>
                  <a:ext cx="782630" cy="782630"/>
                </a:xfrm>
                <a:custGeom>
                  <a:avLst/>
                  <a:gdLst>
                    <a:gd name="connsiteX0" fmla="*/ 391315 w 782630"/>
                    <a:gd name="connsiteY0" fmla="*/ 73061 h 782630"/>
                    <a:gd name="connsiteX1" fmla="*/ 709569 w 782630"/>
                    <a:gd name="connsiteY1" fmla="*/ 391315 h 782630"/>
                    <a:gd name="connsiteX2" fmla="*/ 391315 w 782630"/>
                    <a:gd name="connsiteY2" fmla="*/ 709569 h 782630"/>
                    <a:gd name="connsiteX3" fmla="*/ 73061 w 782630"/>
                    <a:gd name="connsiteY3" fmla="*/ 391315 h 782630"/>
                    <a:gd name="connsiteX4" fmla="*/ 391315 w 782630"/>
                    <a:gd name="connsiteY4" fmla="*/ 73061 h 782630"/>
                    <a:gd name="connsiteX5" fmla="*/ 391315 w 782630"/>
                    <a:gd name="connsiteY5" fmla="*/ 0 h 782630"/>
                    <a:gd name="connsiteX6" fmla="*/ 0 w 782630"/>
                    <a:gd name="connsiteY6" fmla="*/ 391315 h 782630"/>
                    <a:gd name="connsiteX7" fmla="*/ 391315 w 782630"/>
                    <a:gd name="connsiteY7" fmla="*/ 782630 h 782630"/>
                    <a:gd name="connsiteX8" fmla="*/ 782630 w 782630"/>
                    <a:gd name="connsiteY8" fmla="*/ 391315 h 782630"/>
                    <a:gd name="connsiteX9" fmla="*/ 391315 w 782630"/>
                    <a:gd name="connsiteY9" fmla="*/ 0 h 782630"/>
                    <a:gd name="connsiteX10" fmla="*/ 391315 w 782630"/>
                    <a:gd name="connsiteY10" fmla="*/ 0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630" h="782630">
                      <a:moveTo>
                        <a:pt x="391315" y="73061"/>
                      </a:moveTo>
                      <a:cubicBezTo>
                        <a:pt x="566816" y="73061"/>
                        <a:pt x="709569" y="215814"/>
                        <a:pt x="709569" y="391315"/>
                      </a:cubicBezTo>
                      <a:cubicBezTo>
                        <a:pt x="709569" y="566816"/>
                        <a:pt x="566816" y="709569"/>
                        <a:pt x="391315" y="709569"/>
                      </a:cubicBezTo>
                      <a:cubicBezTo>
                        <a:pt x="215815" y="709569"/>
                        <a:pt x="73061" y="566816"/>
                        <a:pt x="73061" y="391315"/>
                      </a:cubicBezTo>
                      <a:cubicBezTo>
                        <a:pt x="73061" y="215814"/>
                        <a:pt x="215815" y="73061"/>
                        <a:pt x="391315" y="73061"/>
                      </a:cubicBezTo>
                      <a:moveTo>
                        <a:pt x="391315" y="0"/>
                      </a:moveTo>
                      <a:cubicBezTo>
                        <a:pt x="175205" y="0"/>
                        <a:pt x="0" y="175205"/>
                        <a:pt x="0" y="391315"/>
                      </a:cubicBezTo>
                      <a:cubicBezTo>
                        <a:pt x="0" y="607425"/>
                        <a:pt x="175205" y="782630"/>
                        <a:pt x="391315" y="782630"/>
                      </a:cubicBezTo>
                      <a:cubicBezTo>
                        <a:pt x="607426" y="782630"/>
                        <a:pt x="782630" y="607425"/>
                        <a:pt x="782630" y="391315"/>
                      </a:cubicBezTo>
                      <a:cubicBezTo>
                        <a:pt x="782630" y="175205"/>
                        <a:pt x="607426" y="0"/>
                        <a:pt x="391315" y="0"/>
                      </a:cubicBezTo>
                      <a:lnTo>
                        <a:pt x="391315" y="0"/>
                      </a:lnTo>
                      <a:close/>
                    </a:path>
                  </a:pathLst>
                </a:custGeom>
                <a:grpFill/>
                <a:ln w="5908" cap="flat">
                  <a:noFill/>
                  <a:prstDash val="solid"/>
                  <a:miter/>
                </a:ln>
              </p:spPr>
              <p:txBody>
                <a:bodyPr rtlCol="0" anchor="ctr"/>
                <a:lstStyle/>
                <a:p>
                  <a:endParaRPr lang="en-US"/>
                </a:p>
              </p:txBody>
            </p:sp>
            <p:sp>
              <p:nvSpPr>
                <p:cNvPr id="50" name="Freeform: Shape 22">
                  <a:extLst>
                    <a:ext uri="{FF2B5EF4-FFF2-40B4-BE49-F238E27FC236}">
                      <a16:creationId xmlns:a16="http://schemas.microsoft.com/office/drawing/2014/main" id="{077EC9C9-7256-FB9C-A9E8-FEA441CDF073}"/>
                    </a:ext>
                  </a:extLst>
                </p:cNvPr>
                <p:cNvSpPr/>
                <p:nvPr/>
              </p:nvSpPr>
              <p:spPr>
                <a:xfrm>
                  <a:off x="6695031" y="3038867"/>
                  <a:ext cx="782630" cy="782630"/>
                </a:xfrm>
                <a:custGeom>
                  <a:avLst/>
                  <a:gdLst>
                    <a:gd name="connsiteX0" fmla="*/ 782158 w 782630"/>
                    <a:gd name="connsiteY0" fmla="*/ 373818 h 782630"/>
                    <a:gd name="connsiteX1" fmla="*/ 782631 w 782630"/>
                    <a:gd name="connsiteY1" fmla="*/ 391315 h 782630"/>
                    <a:gd name="connsiteX2" fmla="*/ 779734 w 782630"/>
                    <a:gd name="connsiteY2" fmla="*/ 438131 h 782630"/>
                    <a:gd name="connsiteX3" fmla="*/ 391315 w 782630"/>
                    <a:gd name="connsiteY3" fmla="*/ 782630 h 782630"/>
                    <a:gd name="connsiteX4" fmla="*/ 0 w 782630"/>
                    <a:gd name="connsiteY4" fmla="*/ 391315 h 782630"/>
                    <a:gd name="connsiteX5" fmla="*/ 391315 w 782630"/>
                    <a:gd name="connsiteY5" fmla="*/ 0 h 782630"/>
                    <a:gd name="connsiteX6" fmla="*/ 755499 w 782630"/>
                    <a:gd name="connsiteY6" fmla="*/ 248148 h 782630"/>
                    <a:gd name="connsiteX7" fmla="*/ 675403 w 782630"/>
                    <a:gd name="connsiteY7" fmla="*/ 248148 h 782630"/>
                    <a:gd name="connsiteX8" fmla="*/ 391315 w 782630"/>
                    <a:gd name="connsiteY8" fmla="*/ 73120 h 782630"/>
                    <a:gd name="connsiteX9" fmla="*/ 73061 w 782630"/>
                    <a:gd name="connsiteY9" fmla="*/ 391374 h 782630"/>
                    <a:gd name="connsiteX10" fmla="*/ 391315 w 782630"/>
                    <a:gd name="connsiteY10" fmla="*/ 709628 h 782630"/>
                    <a:gd name="connsiteX11" fmla="*/ 706082 w 782630"/>
                    <a:gd name="connsiteY11" fmla="*/ 438249 h 782630"/>
                    <a:gd name="connsiteX12" fmla="*/ 391315 w 782630"/>
                    <a:gd name="connsiteY12" fmla="*/ 438249 h 782630"/>
                    <a:gd name="connsiteX13" fmla="*/ 391315 w 782630"/>
                    <a:gd name="connsiteY13" fmla="*/ 373937 h 782630"/>
                    <a:gd name="connsiteX14" fmla="*/ 782158 w 782630"/>
                    <a:gd name="connsiteY14" fmla="*/ 373937 h 78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630" h="782630">
                      <a:moveTo>
                        <a:pt x="782158" y="373818"/>
                      </a:moveTo>
                      <a:cubicBezTo>
                        <a:pt x="782394" y="379611"/>
                        <a:pt x="782631" y="385463"/>
                        <a:pt x="782631" y="391315"/>
                      </a:cubicBezTo>
                      <a:cubicBezTo>
                        <a:pt x="782631" y="407157"/>
                        <a:pt x="781567" y="422762"/>
                        <a:pt x="779734" y="438131"/>
                      </a:cubicBezTo>
                      <a:cubicBezTo>
                        <a:pt x="756563" y="632134"/>
                        <a:pt x="591584" y="782630"/>
                        <a:pt x="391315" y="782630"/>
                      </a:cubicBezTo>
                      <a:cubicBezTo>
                        <a:pt x="175205" y="782630"/>
                        <a:pt x="0" y="607425"/>
                        <a:pt x="0" y="391315"/>
                      </a:cubicBezTo>
                      <a:cubicBezTo>
                        <a:pt x="0" y="175205"/>
                        <a:pt x="175205" y="0"/>
                        <a:pt x="391315" y="0"/>
                      </a:cubicBezTo>
                      <a:cubicBezTo>
                        <a:pt x="556885" y="0"/>
                        <a:pt x="698279" y="102853"/>
                        <a:pt x="755499" y="248148"/>
                      </a:cubicBezTo>
                      <a:lnTo>
                        <a:pt x="675403" y="248148"/>
                      </a:lnTo>
                      <a:cubicBezTo>
                        <a:pt x="622912" y="144408"/>
                        <a:pt x="515330" y="73120"/>
                        <a:pt x="391315" y="73120"/>
                      </a:cubicBezTo>
                      <a:cubicBezTo>
                        <a:pt x="215814" y="73120"/>
                        <a:pt x="73061" y="215874"/>
                        <a:pt x="73061" y="391374"/>
                      </a:cubicBezTo>
                      <a:cubicBezTo>
                        <a:pt x="73061" y="566875"/>
                        <a:pt x="215814" y="709628"/>
                        <a:pt x="391315" y="709628"/>
                      </a:cubicBezTo>
                      <a:cubicBezTo>
                        <a:pt x="550856" y="709628"/>
                        <a:pt x="683383" y="591584"/>
                        <a:pt x="706082" y="438249"/>
                      </a:cubicBezTo>
                      <a:lnTo>
                        <a:pt x="391315" y="438249"/>
                      </a:lnTo>
                      <a:lnTo>
                        <a:pt x="391315" y="373937"/>
                      </a:lnTo>
                      <a:lnTo>
                        <a:pt x="782158" y="373937"/>
                      </a:lnTo>
                      <a:close/>
                    </a:path>
                  </a:pathLst>
                </a:custGeom>
                <a:grpFill/>
                <a:ln w="5908" cap="flat">
                  <a:noFill/>
                  <a:prstDash val="solid"/>
                  <a:miter/>
                </a:ln>
              </p:spPr>
              <p:txBody>
                <a:bodyPr rtlCol="0" anchor="ctr"/>
                <a:lstStyle/>
                <a:p>
                  <a:endParaRPr lang="en-US"/>
                </a:p>
              </p:txBody>
            </p:sp>
            <p:sp>
              <p:nvSpPr>
                <p:cNvPr id="51" name="Freeform: Shape 23">
                  <a:extLst>
                    <a:ext uri="{FF2B5EF4-FFF2-40B4-BE49-F238E27FC236}">
                      <a16:creationId xmlns:a16="http://schemas.microsoft.com/office/drawing/2014/main" id="{56D4AE69-A81E-C75E-1F00-DF3BCCB38DE6}"/>
                    </a:ext>
                  </a:extLst>
                </p:cNvPr>
                <p:cNvSpPr/>
                <p:nvPr/>
              </p:nvSpPr>
              <p:spPr>
                <a:xfrm>
                  <a:off x="7605165" y="3047615"/>
                  <a:ext cx="568471" cy="765133"/>
                </a:xfrm>
                <a:custGeom>
                  <a:avLst/>
                  <a:gdLst>
                    <a:gd name="connsiteX0" fmla="*/ 568471 w 568471"/>
                    <a:gd name="connsiteY0" fmla="*/ 765134 h 765133"/>
                    <a:gd name="connsiteX1" fmla="*/ 348992 w 568471"/>
                    <a:gd name="connsiteY1" fmla="*/ 422644 h 765133"/>
                    <a:gd name="connsiteX2" fmla="*/ 523606 w 568471"/>
                    <a:gd name="connsiteY2" fmla="*/ 214218 h 765133"/>
                    <a:gd name="connsiteX3" fmla="*/ 288580 w 568471"/>
                    <a:gd name="connsiteY3" fmla="*/ 0 h 765133"/>
                    <a:gd name="connsiteX4" fmla="*/ 0 w 568471"/>
                    <a:gd name="connsiteY4" fmla="*/ 0 h 765133"/>
                    <a:gd name="connsiteX5" fmla="*/ 0 w 568471"/>
                    <a:gd name="connsiteY5" fmla="*/ 765134 h 765133"/>
                    <a:gd name="connsiteX6" fmla="*/ 73239 w 568471"/>
                    <a:gd name="connsiteY6" fmla="*/ 765134 h 765133"/>
                    <a:gd name="connsiteX7" fmla="*/ 73239 w 568471"/>
                    <a:gd name="connsiteY7" fmla="*/ 428496 h 765133"/>
                    <a:gd name="connsiteX8" fmla="*/ 270552 w 568471"/>
                    <a:gd name="connsiteY8" fmla="*/ 428496 h 765133"/>
                    <a:gd name="connsiteX9" fmla="*/ 480987 w 568471"/>
                    <a:gd name="connsiteY9" fmla="*/ 765134 h 765133"/>
                    <a:gd name="connsiteX10" fmla="*/ 568412 w 568471"/>
                    <a:gd name="connsiteY10" fmla="*/ 765134 h 765133"/>
                    <a:gd name="connsiteX11" fmla="*/ 73298 w 568471"/>
                    <a:gd name="connsiteY11" fmla="*/ 64490 h 765133"/>
                    <a:gd name="connsiteX12" fmla="*/ 283142 w 568471"/>
                    <a:gd name="connsiteY12" fmla="*/ 64490 h 765133"/>
                    <a:gd name="connsiteX13" fmla="*/ 450367 w 568471"/>
                    <a:gd name="connsiteY13" fmla="*/ 214218 h 765133"/>
                    <a:gd name="connsiteX14" fmla="*/ 283142 w 568471"/>
                    <a:gd name="connsiteY14" fmla="*/ 365070 h 765133"/>
                    <a:gd name="connsiteX15" fmla="*/ 73298 w 568471"/>
                    <a:gd name="connsiteY15" fmla="*/ 365070 h 765133"/>
                    <a:gd name="connsiteX16" fmla="*/ 73298 w 568471"/>
                    <a:gd name="connsiteY16" fmla="*/ 64490 h 7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471" h="765133">
                      <a:moveTo>
                        <a:pt x="568471" y="765134"/>
                      </a:moveTo>
                      <a:lnTo>
                        <a:pt x="348992" y="422644"/>
                      </a:lnTo>
                      <a:cubicBezTo>
                        <a:pt x="456397" y="401660"/>
                        <a:pt x="523606" y="323870"/>
                        <a:pt x="523606" y="214218"/>
                      </a:cubicBezTo>
                      <a:cubicBezTo>
                        <a:pt x="523606" y="85238"/>
                        <a:pt x="430684" y="0"/>
                        <a:pt x="288580" y="0"/>
                      </a:cubicBezTo>
                      <a:lnTo>
                        <a:pt x="0" y="0"/>
                      </a:lnTo>
                      <a:lnTo>
                        <a:pt x="0" y="765134"/>
                      </a:lnTo>
                      <a:lnTo>
                        <a:pt x="73239" y="765134"/>
                      </a:lnTo>
                      <a:lnTo>
                        <a:pt x="73239" y="428496"/>
                      </a:lnTo>
                      <a:lnTo>
                        <a:pt x="270552" y="428496"/>
                      </a:lnTo>
                      <a:lnTo>
                        <a:pt x="480987" y="765134"/>
                      </a:lnTo>
                      <a:lnTo>
                        <a:pt x="568412" y="765134"/>
                      </a:lnTo>
                      <a:close/>
                      <a:moveTo>
                        <a:pt x="73298" y="64490"/>
                      </a:moveTo>
                      <a:lnTo>
                        <a:pt x="283142" y="64490"/>
                      </a:lnTo>
                      <a:cubicBezTo>
                        <a:pt x="384813" y="64490"/>
                        <a:pt x="450367" y="124606"/>
                        <a:pt x="450367" y="214218"/>
                      </a:cubicBezTo>
                      <a:cubicBezTo>
                        <a:pt x="450367" y="303831"/>
                        <a:pt x="384754" y="365070"/>
                        <a:pt x="283142" y="365070"/>
                      </a:cubicBezTo>
                      <a:lnTo>
                        <a:pt x="73298" y="365070"/>
                      </a:lnTo>
                      <a:lnTo>
                        <a:pt x="73298" y="64490"/>
                      </a:lnTo>
                      <a:close/>
                    </a:path>
                  </a:pathLst>
                </a:custGeom>
                <a:grpFill/>
                <a:ln w="5908" cap="flat">
                  <a:noFill/>
                  <a:prstDash val="solid"/>
                  <a:miter/>
                </a:ln>
              </p:spPr>
              <p:txBody>
                <a:bodyPr rtlCol="0" anchor="ctr"/>
                <a:lstStyle/>
                <a:p>
                  <a:endParaRPr lang="en-US"/>
                </a:p>
              </p:txBody>
            </p:sp>
          </p:grpSp>
        </p:grpSp>
        <p:sp>
          <p:nvSpPr>
            <p:cNvPr id="58" name="TekstSylinder 57">
              <a:extLst>
                <a:ext uri="{FF2B5EF4-FFF2-40B4-BE49-F238E27FC236}">
                  <a16:creationId xmlns:a16="http://schemas.microsoft.com/office/drawing/2014/main" id="{5F2C34F1-BD69-BA7F-7870-8AA126B4E7E8}"/>
                </a:ext>
              </a:extLst>
            </p:cNvPr>
            <p:cNvSpPr txBox="1"/>
            <p:nvPr userDrawn="1"/>
          </p:nvSpPr>
          <p:spPr>
            <a:xfrm>
              <a:off x="4866085" y="3771505"/>
              <a:ext cx="4273927" cy="400110"/>
            </a:xfrm>
            <a:prstGeom prst="rect">
              <a:avLst/>
            </a:prstGeom>
            <a:noFill/>
          </p:spPr>
          <p:txBody>
            <a:bodyPr wrap="square" rtlCol="0">
              <a:spAutoFit/>
            </a:bodyPr>
            <a:lstStyle/>
            <a:p>
              <a:r>
                <a:rPr lang="nb-NO" sz="2000">
                  <a:solidFill>
                    <a:schemeClr val="tx2"/>
                  </a:solidFill>
                  <a:latin typeface="Haffer" pitchFamily="2" charset="77"/>
                  <a:cs typeface="Haffer" pitchFamily="2" charset="77"/>
                </a:rPr>
                <a:t>– at </a:t>
              </a:r>
              <a:r>
                <a:rPr lang="nb-NO" sz="2000" err="1">
                  <a:solidFill>
                    <a:schemeClr val="tx2"/>
                  </a:solidFill>
                  <a:latin typeface="Haffer" pitchFamily="2" charset="77"/>
                  <a:cs typeface="Haffer" pitchFamily="2" charset="77"/>
                </a:rPr>
                <a:t>the</a:t>
              </a:r>
              <a:r>
                <a:rPr lang="nb-NO" sz="2000">
                  <a:solidFill>
                    <a:schemeClr val="tx2"/>
                  </a:solidFill>
                  <a:latin typeface="Haffer" pitchFamily="2" charset="77"/>
                  <a:cs typeface="Haffer" pitchFamily="2" charset="77"/>
                </a:rPr>
                <a:t> forefront </a:t>
              </a:r>
              <a:r>
                <a:rPr lang="nb-NO" sz="2000" err="1">
                  <a:solidFill>
                    <a:schemeClr val="tx2"/>
                  </a:solidFill>
                  <a:latin typeface="Haffer" pitchFamily="2" charset="77"/>
                  <a:cs typeface="Haffer" pitchFamily="2" charset="77"/>
                </a:rPr>
                <a:t>of</a:t>
              </a:r>
              <a:r>
                <a:rPr lang="nb-NO" sz="2000">
                  <a:solidFill>
                    <a:schemeClr val="tx2"/>
                  </a:solidFill>
                  <a:latin typeface="Haffer" pitchFamily="2" charset="77"/>
                  <a:cs typeface="Haffer" pitchFamily="2" charset="77"/>
                </a:rPr>
                <a:t> </a:t>
              </a:r>
              <a:r>
                <a:rPr lang="nb-NO" sz="2000" err="1">
                  <a:solidFill>
                    <a:schemeClr val="tx2"/>
                  </a:solidFill>
                  <a:latin typeface="Haffer" pitchFamily="2" charset="77"/>
                  <a:cs typeface="Haffer" pitchFamily="2" charset="77"/>
                </a:rPr>
                <a:t>energy</a:t>
              </a:r>
              <a:r>
                <a:rPr lang="nb-NO" sz="2000">
                  <a:solidFill>
                    <a:schemeClr val="tx2"/>
                  </a:solidFill>
                  <a:latin typeface="Haffer" pitchFamily="2" charset="77"/>
                  <a:cs typeface="Haffer" pitchFamily="2" charset="77"/>
                </a:rPr>
                <a:t> </a:t>
              </a:r>
              <a:r>
                <a:rPr lang="nb-NO" sz="2000" err="1">
                  <a:solidFill>
                    <a:schemeClr val="tx2"/>
                  </a:solidFill>
                  <a:latin typeface="Haffer" pitchFamily="2" charset="77"/>
                  <a:cs typeface="Haffer" pitchFamily="2" charset="77"/>
                </a:rPr>
                <a:t>markets</a:t>
              </a:r>
              <a:endParaRPr lang="nb-NO" sz="2000">
                <a:solidFill>
                  <a:schemeClr val="tx2"/>
                </a:solidFill>
                <a:latin typeface="Haffer" pitchFamily="2" charset="77"/>
                <a:cs typeface="Haffer" pitchFamily="2" charset="77"/>
              </a:endParaRPr>
            </a:p>
          </p:txBody>
        </p:sp>
      </p:grpSp>
    </p:spTree>
    <p:extLst>
      <p:ext uri="{BB962C8B-B14F-4D97-AF65-F5344CB8AC3E}">
        <p14:creationId xmlns:p14="http://schemas.microsoft.com/office/powerpoint/2010/main" val="8635632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10" name="Plassholder for tekst 5">
            <a:extLst>
              <a:ext uri="{FF2B5EF4-FFF2-40B4-BE49-F238E27FC236}">
                <a16:creationId xmlns:a16="http://schemas.microsoft.com/office/drawing/2014/main" id="{BA265EDC-1F39-AFC6-3A79-0A978E063B65}"/>
              </a:ext>
            </a:extLst>
          </p:cNvPr>
          <p:cNvSpPr>
            <a:spLocks noGrp="1"/>
          </p:cNvSpPr>
          <p:nvPr>
            <p:ph type="body" sz="quarter" idx="16" hasCustomPrompt="1"/>
          </p:nvPr>
        </p:nvSpPr>
        <p:spPr>
          <a:xfrm>
            <a:off x="5633579"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2" name="Bilde 11">
            <a:extLst>
              <a:ext uri="{FF2B5EF4-FFF2-40B4-BE49-F238E27FC236}">
                <a16:creationId xmlns:a16="http://schemas.microsoft.com/office/drawing/2014/main" id="{0E55D9D3-F9CB-FDE3-C4E4-F20A5D52E06A}"/>
              </a:ext>
            </a:extLst>
          </p:cNvPr>
          <p:cNvPicPr>
            <a:picLocks noChangeAspect="1"/>
          </p:cNvPicPr>
          <p:nvPr userDrawn="1"/>
        </p:nvPicPr>
        <p:blipFill>
          <a:blip r:embed="rId2">
            <a:alphaModFix amt="40000"/>
          </a:blip>
          <a:stretch>
            <a:fillRect/>
          </a:stretch>
        </p:blipFill>
        <p:spPr>
          <a:xfrm>
            <a:off x="10805098" y="4091087"/>
            <a:ext cx="2091727" cy="2768600"/>
          </a:xfrm>
          <a:prstGeom prst="rect">
            <a:avLst/>
          </a:prstGeom>
        </p:spPr>
      </p:pic>
      <p:pic>
        <p:nvPicPr>
          <p:cNvPr id="13" name="Bilde 12">
            <a:extLst>
              <a:ext uri="{FF2B5EF4-FFF2-40B4-BE49-F238E27FC236}">
                <a16:creationId xmlns:a16="http://schemas.microsoft.com/office/drawing/2014/main" id="{B445DB7C-82F5-3E6A-D166-1B92F8513E13}"/>
              </a:ext>
            </a:extLst>
          </p:cNvPr>
          <p:cNvPicPr>
            <a:picLocks noChangeAspect="1"/>
          </p:cNvPicPr>
          <p:nvPr userDrawn="1"/>
        </p:nvPicPr>
        <p:blipFill>
          <a:blip r:embed="rId3"/>
          <a:stretch>
            <a:fillRect/>
          </a:stretch>
        </p:blipFill>
        <p:spPr>
          <a:xfrm>
            <a:off x="11538366" y="232679"/>
            <a:ext cx="426896" cy="426896"/>
          </a:xfrm>
          <a:prstGeom prst="rect">
            <a:avLst/>
          </a:prstGeom>
        </p:spPr>
      </p:pic>
      <p:sp>
        <p:nvSpPr>
          <p:cNvPr id="14" name="TekstSylinder 13">
            <a:extLst>
              <a:ext uri="{FF2B5EF4-FFF2-40B4-BE49-F238E27FC236}">
                <a16:creationId xmlns:a16="http://schemas.microsoft.com/office/drawing/2014/main" id="{6DB4B2A3-3813-3375-6030-F9CD261CDEFC}"/>
              </a:ext>
            </a:extLst>
          </p:cNvPr>
          <p:cNvSpPr txBox="1"/>
          <p:nvPr userDrawn="1"/>
        </p:nvSpPr>
        <p:spPr>
          <a:xfrm>
            <a:off x="5633578" y="131379"/>
            <a:ext cx="1122423" cy="246221"/>
          </a:xfrm>
          <a:prstGeom prst="rect">
            <a:avLst/>
          </a:prstGeom>
          <a:noFill/>
        </p:spPr>
        <p:txBody>
          <a:bodyPr wrap="none" rtlCol="0">
            <a:spAutoFit/>
          </a:bodyPr>
          <a:lstStyle/>
          <a:p>
            <a:r>
              <a:rPr lang="nb-NO" sz="1000"/>
              <a:t>PUBLICATIONS</a:t>
            </a:r>
          </a:p>
        </p:txBody>
      </p:sp>
    </p:spTree>
    <p:extLst>
      <p:ext uri="{BB962C8B-B14F-4D97-AF65-F5344CB8AC3E}">
        <p14:creationId xmlns:p14="http://schemas.microsoft.com/office/powerpoint/2010/main" val="18132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3" name="Plassholder for tekst 5">
            <a:extLst>
              <a:ext uri="{FF2B5EF4-FFF2-40B4-BE49-F238E27FC236}">
                <a16:creationId xmlns:a16="http://schemas.microsoft.com/office/drawing/2014/main" id="{D5B8F4EF-18E9-14E2-0C9E-86DDDF9F2D12}"/>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A7E3E140-7C94-FD9E-60F2-7FDEE362C14A}"/>
              </a:ext>
            </a:extLst>
          </p:cNvPr>
          <p:cNvSpPr txBox="1"/>
          <p:nvPr userDrawn="1"/>
        </p:nvSpPr>
        <p:spPr>
          <a:xfrm>
            <a:off x="959978" y="131379"/>
            <a:ext cx="1122423" cy="246221"/>
          </a:xfrm>
          <a:prstGeom prst="rect">
            <a:avLst/>
          </a:prstGeom>
          <a:noFill/>
        </p:spPr>
        <p:txBody>
          <a:bodyPr wrap="none" rtlCol="0">
            <a:spAutoFit/>
          </a:bodyPr>
          <a:lstStyle/>
          <a:p>
            <a:r>
              <a:rPr lang="nb-NO" sz="1000"/>
              <a:t>PUBLICATIONS</a:t>
            </a:r>
          </a:p>
        </p:txBody>
      </p:sp>
    </p:spTree>
    <p:extLst>
      <p:ext uri="{BB962C8B-B14F-4D97-AF65-F5344CB8AC3E}">
        <p14:creationId xmlns:p14="http://schemas.microsoft.com/office/powerpoint/2010/main" val="39456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ontel Markedplace logo">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F490F1A-2BB4-6E61-9FDC-B411C7718732}"/>
              </a:ext>
            </a:extLst>
          </p:cNvPr>
          <p:cNvSpPr/>
          <p:nvPr userDrawn="1"/>
        </p:nvSpPr>
        <p:spPr>
          <a:xfrm rot="5400000">
            <a:off x="2637182" y="-2637182"/>
            <a:ext cx="6917635" cy="12191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Ellipse 8">
            <a:extLst>
              <a:ext uri="{FF2B5EF4-FFF2-40B4-BE49-F238E27FC236}">
                <a16:creationId xmlns:a16="http://schemas.microsoft.com/office/drawing/2014/main" id="{59A34757-0E36-920F-975F-57C850423E5E}"/>
              </a:ext>
            </a:extLst>
          </p:cNvPr>
          <p:cNvSpPr/>
          <p:nvPr userDrawn="1"/>
        </p:nvSpPr>
        <p:spPr>
          <a:xfrm>
            <a:off x="8295294" y="5461000"/>
            <a:ext cx="1965600" cy="1965600"/>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259851B4-7F4E-ABA9-05F6-E6C577C74F42}"/>
              </a:ext>
            </a:extLst>
          </p:cNvPr>
          <p:cNvSpPr/>
          <p:nvPr userDrawn="1"/>
        </p:nvSpPr>
        <p:spPr>
          <a:xfrm>
            <a:off x="10139700" y="3677144"/>
            <a:ext cx="2588606" cy="2588606"/>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solidFill>
                <a:schemeClr val="tx2"/>
              </a:solidFill>
            </a:endParaRPr>
          </a:p>
        </p:txBody>
      </p:sp>
      <p:sp>
        <p:nvSpPr>
          <p:cNvPr id="11" name="Ellipse 10">
            <a:extLst>
              <a:ext uri="{FF2B5EF4-FFF2-40B4-BE49-F238E27FC236}">
                <a16:creationId xmlns:a16="http://schemas.microsoft.com/office/drawing/2014/main" id="{993A3838-4256-4194-D7FE-0D2A4CECF158}"/>
              </a:ext>
            </a:extLst>
          </p:cNvPr>
          <p:cNvSpPr/>
          <p:nvPr userDrawn="1"/>
        </p:nvSpPr>
        <p:spPr>
          <a:xfrm>
            <a:off x="11749694" y="6348943"/>
            <a:ext cx="632806" cy="632806"/>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87F4224C-3BB7-FC5E-C78C-9ECD413AB35B}"/>
              </a:ext>
            </a:extLst>
          </p:cNvPr>
          <p:cNvSpPr/>
          <p:nvPr userDrawn="1"/>
        </p:nvSpPr>
        <p:spPr>
          <a:xfrm>
            <a:off x="10378415" y="6366268"/>
            <a:ext cx="1180778" cy="1180778"/>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55286A7-39BA-A198-F89D-F6C8DD037300}"/>
              </a:ext>
            </a:extLst>
          </p:cNvPr>
          <p:cNvSpPr/>
          <p:nvPr userDrawn="1"/>
        </p:nvSpPr>
        <p:spPr>
          <a:xfrm>
            <a:off x="9491608" y="4880895"/>
            <a:ext cx="554092" cy="554092"/>
          </a:xfrm>
          <a:prstGeom prst="ellipse">
            <a:avLst/>
          </a:prstGeom>
          <a:solidFill>
            <a:schemeClr val="accent5">
              <a:lumMod val="9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grpSp>
        <p:nvGrpSpPr>
          <p:cNvPr id="34" name="Gruppe 33">
            <a:extLst>
              <a:ext uri="{FF2B5EF4-FFF2-40B4-BE49-F238E27FC236}">
                <a16:creationId xmlns:a16="http://schemas.microsoft.com/office/drawing/2014/main" id="{65B905BD-E06E-39A5-2A9A-BE4AF14AF8CD}"/>
              </a:ext>
            </a:extLst>
          </p:cNvPr>
          <p:cNvGrpSpPr/>
          <p:nvPr userDrawn="1"/>
        </p:nvGrpSpPr>
        <p:grpSpPr>
          <a:xfrm>
            <a:off x="1467857" y="2279376"/>
            <a:ext cx="5690172" cy="1222106"/>
            <a:chOff x="1737360" y="2493122"/>
            <a:chExt cx="8718236" cy="1872458"/>
          </a:xfrm>
        </p:grpSpPr>
        <p:grpSp>
          <p:nvGrpSpPr>
            <p:cNvPr id="35" name="Graphic 3">
              <a:extLst>
                <a:ext uri="{FF2B5EF4-FFF2-40B4-BE49-F238E27FC236}">
                  <a16:creationId xmlns:a16="http://schemas.microsoft.com/office/drawing/2014/main" id="{B45D6F03-EAC5-18DB-7EFE-7BFF311A1E49}"/>
                </a:ext>
              </a:extLst>
            </p:cNvPr>
            <p:cNvGrpSpPr/>
            <p:nvPr/>
          </p:nvGrpSpPr>
          <p:grpSpPr>
            <a:xfrm>
              <a:off x="1737360" y="2493122"/>
              <a:ext cx="1872457" cy="1872458"/>
              <a:chOff x="1737360" y="2493122"/>
              <a:chExt cx="1872457" cy="1872458"/>
            </a:xfrm>
          </p:grpSpPr>
          <p:sp>
            <p:nvSpPr>
              <p:cNvPr id="55" name="Freeform: Shape 7">
                <a:extLst>
                  <a:ext uri="{FF2B5EF4-FFF2-40B4-BE49-F238E27FC236}">
                    <a16:creationId xmlns:a16="http://schemas.microsoft.com/office/drawing/2014/main" id="{2375A116-1F6C-6AE9-D335-9ACCFD2539EC}"/>
                  </a:ext>
                </a:extLst>
              </p:cNvPr>
              <p:cNvSpPr/>
              <p:nvPr/>
            </p:nvSpPr>
            <p:spPr>
              <a:xfrm>
                <a:off x="1737360" y="2493122"/>
                <a:ext cx="1872457" cy="1872458"/>
              </a:xfrm>
              <a:custGeom>
                <a:avLst/>
                <a:gdLst>
                  <a:gd name="connsiteX0" fmla="*/ 1872458 w 1872457"/>
                  <a:gd name="connsiteY0" fmla="*/ 936229 h 1872458"/>
                  <a:gd name="connsiteX1" fmla="*/ 936229 w 1872457"/>
                  <a:gd name="connsiteY1" fmla="*/ 1872458 h 1872458"/>
                  <a:gd name="connsiteX2" fmla="*/ 0 w 1872457"/>
                  <a:gd name="connsiteY2" fmla="*/ 936229 h 1872458"/>
                  <a:gd name="connsiteX3" fmla="*/ 936229 w 1872457"/>
                  <a:gd name="connsiteY3" fmla="*/ 0 h 1872458"/>
                  <a:gd name="connsiteX4" fmla="*/ 1872458 w 1872457"/>
                  <a:gd name="connsiteY4" fmla="*/ 936229 h 187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457" h="1872458">
                    <a:moveTo>
                      <a:pt x="1872458" y="936229"/>
                    </a:moveTo>
                    <a:cubicBezTo>
                      <a:pt x="1872458" y="1453294"/>
                      <a:pt x="1453294" y="1872458"/>
                      <a:pt x="936229" y="1872458"/>
                    </a:cubicBezTo>
                    <a:cubicBezTo>
                      <a:pt x="419164" y="1872458"/>
                      <a:pt x="0" y="1453294"/>
                      <a:pt x="0" y="936229"/>
                    </a:cubicBezTo>
                    <a:cubicBezTo>
                      <a:pt x="0" y="419164"/>
                      <a:pt x="419164" y="0"/>
                      <a:pt x="936229" y="0"/>
                    </a:cubicBezTo>
                    <a:cubicBezTo>
                      <a:pt x="1453294" y="0"/>
                      <a:pt x="1872458" y="419164"/>
                      <a:pt x="1872458" y="936229"/>
                    </a:cubicBezTo>
                    <a:close/>
                  </a:path>
                </a:pathLst>
              </a:custGeom>
              <a:solidFill>
                <a:srgbClr val="022E33"/>
              </a:solidFill>
              <a:ln w="8786" cap="flat">
                <a:noFill/>
                <a:prstDash val="solid"/>
                <a:miter/>
              </a:ln>
            </p:spPr>
            <p:txBody>
              <a:bodyPr rtlCol="0" anchor="ctr"/>
              <a:lstStyle/>
              <a:p>
                <a:endParaRPr lang="en-US"/>
              </a:p>
            </p:txBody>
          </p:sp>
          <p:grpSp>
            <p:nvGrpSpPr>
              <p:cNvPr id="56" name="Graphic 3">
                <a:extLst>
                  <a:ext uri="{FF2B5EF4-FFF2-40B4-BE49-F238E27FC236}">
                    <a16:creationId xmlns:a16="http://schemas.microsoft.com/office/drawing/2014/main" id="{C97A1549-017D-D1B4-415C-2F94E850CD25}"/>
                  </a:ext>
                </a:extLst>
              </p:cNvPr>
              <p:cNvGrpSpPr/>
              <p:nvPr/>
            </p:nvGrpSpPr>
            <p:grpSpPr>
              <a:xfrm>
                <a:off x="2120322" y="3034261"/>
                <a:ext cx="1106619" cy="790179"/>
                <a:chOff x="2120322" y="3034261"/>
                <a:chExt cx="1106619" cy="790179"/>
              </a:xfrm>
              <a:solidFill>
                <a:srgbClr val="FFFFFF"/>
              </a:solidFill>
            </p:grpSpPr>
            <p:sp>
              <p:nvSpPr>
                <p:cNvPr id="57" name="Freeform: Shape 9">
                  <a:extLst>
                    <a:ext uri="{FF2B5EF4-FFF2-40B4-BE49-F238E27FC236}">
                      <a16:creationId xmlns:a16="http://schemas.microsoft.com/office/drawing/2014/main" id="{76B56077-317D-1AE8-D2A8-F08C8464CCD1}"/>
                    </a:ext>
                  </a:extLst>
                </p:cNvPr>
                <p:cNvSpPr/>
                <p:nvPr/>
              </p:nvSpPr>
              <p:spPr>
                <a:xfrm>
                  <a:off x="2436587" y="3043021"/>
                  <a:ext cx="790354" cy="781418"/>
                </a:xfrm>
                <a:custGeom>
                  <a:avLst/>
                  <a:gdLst>
                    <a:gd name="connsiteX0" fmla="*/ 702567 w 790354"/>
                    <a:gd name="connsiteY0" fmla="*/ 138080 h 781418"/>
                    <a:gd name="connsiteX1" fmla="*/ 482878 w 790354"/>
                    <a:gd name="connsiteY1" fmla="*/ 994 h 781418"/>
                    <a:gd name="connsiteX2" fmla="*/ 435864 w 790354"/>
                    <a:gd name="connsiteY2" fmla="*/ 30608 h 781418"/>
                    <a:gd name="connsiteX3" fmla="*/ 465478 w 790354"/>
                    <a:gd name="connsiteY3" fmla="*/ 77621 h 781418"/>
                    <a:gd name="connsiteX4" fmla="*/ 641406 w 790354"/>
                    <a:gd name="connsiteY4" fmla="*/ 187466 h 781418"/>
                    <a:gd name="connsiteX5" fmla="*/ 711618 w 790354"/>
                    <a:gd name="connsiteY5" fmla="*/ 386329 h 781418"/>
                    <a:gd name="connsiteX6" fmla="*/ 395090 w 790354"/>
                    <a:gd name="connsiteY6" fmla="*/ 702858 h 781418"/>
                    <a:gd name="connsiteX7" fmla="*/ 78561 w 790354"/>
                    <a:gd name="connsiteY7" fmla="*/ 386329 h 781418"/>
                    <a:gd name="connsiteX8" fmla="*/ 123553 w 790354"/>
                    <a:gd name="connsiteY8" fmla="*/ 223583 h 781418"/>
                    <a:gd name="connsiteX9" fmla="*/ 110108 w 790354"/>
                    <a:gd name="connsiteY9" fmla="*/ 169627 h 781418"/>
                    <a:gd name="connsiteX10" fmla="*/ 56153 w 790354"/>
                    <a:gd name="connsiteY10" fmla="*/ 183072 h 781418"/>
                    <a:gd name="connsiteX11" fmla="*/ 0 w 790354"/>
                    <a:gd name="connsiteY11" fmla="*/ 386241 h 781418"/>
                    <a:gd name="connsiteX12" fmla="*/ 115732 w 790354"/>
                    <a:gd name="connsiteY12" fmla="*/ 665686 h 781418"/>
                    <a:gd name="connsiteX13" fmla="*/ 395178 w 790354"/>
                    <a:gd name="connsiteY13" fmla="*/ 781419 h 781418"/>
                    <a:gd name="connsiteX14" fmla="*/ 674623 w 790354"/>
                    <a:gd name="connsiteY14" fmla="*/ 665686 h 781418"/>
                    <a:gd name="connsiteX15" fmla="*/ 790355 w 790354"/>
                    <a:gd name="connsiteY15" fmla="*/ 386241 h 781418"/>
                    <a:gd name="connsiteX16" fmla="*/ 702655 w 790354"/>
                    <a:gd name="connsiteY16" fmla="*/ 137992 h 78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354" h="781418">
                      <a:moveTo>
                        <a:pt x="702567" y="138080"/>
                      </a:moveTo>
                      <a:cubicBezTo>
                        <a:pt x="646854" y="69185"/>
                        <a:pt x="568820" y="20502"/>
                        <a:pt x="482878" y="994"/>
                      </a:cubicBezTo>
                      <a:cubicBezTo>
                        <a:pt x="461700" y="-3840"/>
                        <a:pt x="440609" y="9430"/>
                        <a:pt x="435864" y="30608"/>
                      </a:cubicBezTo>
                      <a:cubicBezTo>
                        <a:pt x="431031" y="51786"/>
                        <a:pt x="444300" y="72876"/>
                        <a:pt x="465478" y="77621"/>
                      </a:cubicBezTo>
                      <a:cubicBezTo>
                        <a:pt x="534285" y="93263"/>
                        <a:pt x="596765" y="132280"/>
                        <a:pt x="641406" y="187466"/>
                      </a:cubicBezTo>
                      <a:cubicBezTo>
                        <a:pt x="687365" y="244322"/>
                        <a:pt x="711618" y="313041"/>
                        <a:pt x="711618" y="386329"/>
                      </a:cubicBezTo>
                      <a:cubicBezTo>
                        <a:pt x="711618" y="560850"/>
                        <a:pt x="569611" y="702858"/>
                        <a:pt x="395090" y="702858"/>
                      </a:cubicBezTo>
                      <a:cubicBezTo>
                        <a:pt x="220568" y="702858"/>
                        <a:pt x="78561" y="560850"/>
                        <a:pt x="78561" y="386329"/>
                      </a:cubicBezTo>
                      <a:cubicBezTo>
                        <a:pt x="78561" y="328858"/>
                        <a:pt x="94115" y="272618"/>
                        <a:pt x="123553" y="223583"/>
                      </a:cubicBezTo>
                      <a:cubicBezTo>
                        <a:pt x="134714" y="204953"/>
                        <a:pt x="128738" y="180787"/>
                        <a:pt x="110108" y="169627"/>
                      </a:cubicBezTo>
                      <a:cubicBezTo>
                        <a:pt x="91479" y="158467"/>
                        <a:pt x="67313" y="164443"/>
                        <a:pt x="56153" y="183072"/>
                      </a:cubicBezTo>
                      <a:cubicBezTo>
                        <a:pt x="19421" y="244234"/>
                        <a:pt x="0" y="314535"/>
                        <a:pt x="0" y="386241"/>
                      </a:cubicBezTo>
                      <a:cubicBezTo>
                        <a:pt x="0" y="491780"/>
                        <a:pt x="41126" y="590992"/>
                        <a:pt x="115732" y="665686"/>
                      </a:cubicBezTo>
                      <a:cubicBezTo>
                        <a:pt x="190339" y="740293"/>
                        <a:pt x="289639" y="781419"/>
                        <a:pt x="395178" y="781419"/>
                      </a:cubicBezTo>
                      <a:cubicBezTo>
                        <a:pt x="500716" y="781419"/>
                        <a:pt x="599928" y="740293"/>
                        <a:pt x="674623" y="665686"/>
                      </a:cubicBezTo>
                      <a:cubicBezTo>
                        <a:pt x="749229" y="591080"/>
                        <a:pt x="790355" y="491780"/>
                        <a:pt x="790355" y="386241"/>
                      </a:cubicBezTo>
                      <a:cubicBezTo>
                        <a:pt x="790355" y="296081"/>
                        <a:pt x="759159" y="207941"/>
                        <a:pt x="702655" y="137992"/>
                      </a:cubicBezTo>
                      <a:close/>
                    </a:path>
                  </a:pathLst>
                </a:custGeom>
                <a:solidFill>
                  <a:srgbClr val="A3EDE3"/>
                </a:solidFill>
                <a:ln w="8786" cap="flat">
                  <a:noFill/>
                  <a:prstDash val="solid"/>
                  <a:miter/>
                </a:ln>
              </p:spPr>
              <p:txBody>
                <a:bodyPr rtlCol="0" anchor="ctr"/>
                <a:lstStyle/>
                <a:p>
                  <a:endParaRPr lang="en-US"/>
                </a:p>
              </p:txBody>
            </p:sp>
            <p:sp>
              <p:nvSpPr>
                <p:cNvPr id="58" name="Freeform: Shape 10">
                  <a:extLst>
                    <a:ext uri="{FF2B5EF4-FFF2-40B4-BE49-F238E27FC236}">
                      <a16:creationId xmlns:a16="http://schemas.microsoft.com/office/drawing/2014/main" id="{05D53F7A-DE1D-057A-921A-69047117F56E}"/>
                    </a:ext>
                  </a:extLst>
                </p:cNvPr>
                <p:cNvSpPr/>
                <p:nvPr/>
              </p:nvSpPr>
              <p:spPr>
                <a:xfrm>
                  <a:off x="2120322" y="3034261"/>
                  <a:ext cx="790355" cy="781479"/>
                </a:xfrm>
                <a:custGeom>
                  <a:avLst/>
                  <a:gdLst>
                    <a:gd name="connsiteX0" fmla="*/ 324877 w 790355"/>
                    <a:gd name="connsiteY0" fmla="*/ 703797 h 781479"/>
                    <a:gd name="connsiteX1" fmla="*/ 148949 w 790355"/>
                    <a:gd name="connsiteY1" fmla="*/ 593953 h 781479"/>
                    <a:gd name="connsiteX2" fmla="*/ 78737 w 790355"/>
                    <a:gd name="connsiteY2" fmla="*/ 395090 h 781479"/>
                    <a:gd name="connsiteX3" fmla="*/ 395265 w 790355"/>
                    <a:gd name="connsiteY3" fmla="*/ 78561 h 781479"/>
                    <a:gd name="connsiteX4" fmla="*/ 711794 w 790355"/>
                    <a:gd name="connsiteY4" fmla="*/ 395090 h 781479"/>
                    <a:gd name="connsiteX5" fmla="*/ 666802 w 790355"/>
                    <a:gd name="connsiteY5" fmla="*/ 557836 h 781479"/>
                    <a:gd name="connsiteX6" fmla="*/ 680247 w 790355"/>
                    <a:gd name="connsiteY6" fmla="*/ 611791 h 781479"/>
                    <a:gd name="connsiteX7" fmla="*/ 734202 w 790355"/>
                    <a:gd name="connsiteY7" fmla="*/ 598346 h 781479"/>
                    <a:gd name="connsiteX8" fmla="*/ 790355 w 790355"/>
                    <a:gd name="connsiteY8" fmla="*/ 395178 h 781479"/>
                    <a:gd name="connsiteX9" fmla="*/ 674623 w 790355"/>
                    <a:gd name="connsiteY9" fmla="*/ 115732 h 781479"/>
                    <a:gd name="connsiteX10" fmla="*/ 395178 w 790355"/>
                    <a:gd name="connsiteY10" fmla="*/ 0 h 781479"/>
                    <a:gd name="connsiteX11" fmla="*/ 115732 w 790355"/>
                    <a:gd name="connsiteY11" fmla="*/ 115732 h 781479"/>
                    <a:gd name="connsiteX12" fmla="*/ 0 w 790355"/>
                    <a:gd name="connsiteY12" fmla="*/ 395178 h 781479"/>
                    <a:gd name="connsiteX13" fmla="*/ 87700 w 790355"/>
                    <a:gd name="connsiteY13" fmla="*/ 643427 h 781479"/>
                    <a:gd name="connsiteX14" fmla="*/ 307390 w 790355"/>
                    <a:gd name="connsiteY14" fmla="*/ 780513 h 781479"/>
                    <a:gd name="connsiteX15" fmla="*/ 316089 w 790355"/>
                    <a:gd name="connsiteY15" fmla="*/ 781480 h 781479"/>
                    <a:gd name="connsiteX16" fmla="*/ 354403 w 790355"/>
                    <a:gd name="connsiteY16" fmla="*/ 750811 h 781479"/>
                    <a:gd name="connsiteX17" fmla="*/ 324789 w 790355"/>
                    <a:gd name="connsiteY17" fmla="*/ 703797 h 7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355" h="781479">
                      <a:moveTo>
                        <a:pt x="324877" y="703797"/>
                      </a:moveTo>
                      <a:cubicBezTo>
                        <a:pt x="256070" y="688156"/>
                        <a:pt x="193590" y="649139"/>
                        <a:pt x="148949" y="593953"/>
                      </a:cubicBezTo>
                      <a:cubicBezTo>
                        <a:pt x="102990" y="537097"/>
                        <a:pt x="78737" y="468378"/>
                        <a:pt x="78737" y="395090"/>
                      </a:cubicBezTo>
                      <a:cubicBezTo>
                        <a:pt x="78737" y="220568"/>
                        <a:pt x="220744" y="78561"/>
                        <a:pt x="395265" y="78561"/>
                      </a:cubicBezTo>
                      <a:cubicBezTo>
                        <a:pt x="569787" y="78561"/>
                        <a:pt x="711794" y="220568"/>
                        <a:pt x="711794" y="395090"/>
                      </a:cubicBezTo>
                      <a:cubicBezTo>
                        <a:pt x="711794" y="452560"/>
                        <a:pt x="696240" y="508801"/>
                        <a:pt x="666802" y="557836"/>
                      </a:cubicBezTo>
                      <a:cubicBezTo>
                        <a:pt x="655641" y="576465"/>
                        <a:pt x="661617" y="600631"/>
                        <a:pt x="680247" y="611791"/>
                      </a:cubicBezTo>
                      <a:cubicBezTo>
                        <a:pt x="698876" y="622952"/>
                        <a:pt x="723042" y="616976"/>
                        <a:pt x="734202" y="598346"/>
                      </a:cubicBezTo>
                      <a:cubicBezTo>
                        <a:pt x="770934" y="537185"/>
                        <a:pt x="790355" y="466884"/>
                        <a:pt x="790355" y="395178"/>
                      </a:cubicBezTo>
                      <a:cubicBezTo>
                        <a:pt x="790355" y="289639"/>
                        <a:pt x="749229" y="190427"/>
                        <a:pt x="674623" y="115732"/>
                      </a:cubicBezTo>
                      <a:cubicBezTo>
                        <a:pt x="600016" y="41126"/>
                        <a:pt x="500716" y="0"/>
                        <a:pt x="395178" y="0"/>
                      </a:cubicBezTo>
                      <a:cubicBezTo>
                        <a:pt x="289639" y="0"/>
                        <a:pt x="190427" y="41126"/>
                        <a:pt x="115732" y="115732"/>
                      </a:cubicBezTo>
                      <a:cubicBezTo>
                        <a:pt x="41126" y="190339"/>
                        <a:pt x="0" y="289639"/>
                        <a:pt x="0" y="395178"/>
                      </a:cubicBezTo>
                      <a:cubicBezTo>
                        <a:pt x="0" y="485338"/>
                        <a:pt x="31196" y="573478"/>
                        <a:pt x="87700" y="643427"/>
                      </a:cubicBezTo>
                      <a:cubicBezTo>
                        <a:pt x="143413" y="712321"/>
                        <a:pt x="221447" y="761005"/>
                        <a:pt x="307390" y="780513"/>
                      </a:cubicBezTo>
                      <a:cubicBezTo>
                        <a:pt x="310289" y="781216"/>
                        <a:pt x="313277" y="781480"/>
                        <a:pt x="316089" y="781480"/>
                      </a:cubicBezTo>
                      <a:cubicBezTo>
                        <a:pt x="334016" y="781480"/>
                        <a:pt x="350273" y="769089"/>
                        <a:pt x="354403" y="750811"/>
                      </a:cubicBezTo>
                      <a:cubicBezTo>
                        <a:pt x="359236" y="729633"/>
                        <a:pt x="345967" y="708543"/>
                        <a:pt x="324789" y="703797"/>
                      </a:cubicBezTo>
                      <a:close/>
                    </a:path>
                  </a:pathLst>
                </a:custGeom>
                <a:solidFill>
                  <a:srgbClr val="A3EDE3"/>
                </a:solidFill>
                <a:ln w="8786" cap="flat">
                  <a:noFill/>
                  <a:prstDash val="solid"/>
                  <a:miter/>
                </a:ln>
              </p:spPr>
              <p:txBody>
                <a:bodyPr rtlCol="0" anchor="ctr"/>
                <a:lstStyle/>
                <a:p>
                  <a:endParaRPr lang="en-US"/>
                </a:p>
              </p:txBody>
            </p:sp>
          </p:grpSp>
        </p:grpSp>
        <p:grpSp>
          <p:nvGrpSpPr>
            <p:cNvPr id="36" name="Graphic 3">
              <a:extLst>
                <a:ext uri="{FF2B5EF4-FFF2-40B4-BE49-F238E27FC236}">
                  <a16:creationId xmlns:a16="http://schemas.microsoft.com/office/drawing/2014/main" id="{D6E8C30B-2FEA-CBDD-78EB-C61A40DCBF9C}"/>
                </a:ext>
              </a:extLst>
            </p:cNvPr>
            <p:cNvGrpSpPr/>
            <p:nvPr/>
          </p:nvGrpSpPr>
          <p:grpSpPr>
            <a:xfrm>
              <a:off x="4163698" y="2735659"/>
              <a:ext cx="1868503" cy="320043"/>
              <a:chOff x="4163698" y="2735659"/>
              <a:chExt cx="1868503" cy="320043"/>
            </a:xfrm>
            <a:solidFill>
              <a:srgbClr val="022E33"/>
            </a:solidFill>
          </p:grpSpPr>
          <p:sp>
            <p:nvSpPr>
              <p:cNvPr id="49" name="Freeform: Shape 12">
                <a:extLst>
                  <a:ext uri="{FF2B5EF4-FFF2-40B4-BE49-F238E27FC236}">
                    <a16:creationId xmlns:a16="http://schemas.microsoft.com/office/drawing/2014/main" id="{8AD977ED-DC68-9C87-76C7-629491483E0F}"/>
                  </a:ext>
                </a:extLst>
              </p:cNvPr>
              <p:cNvSpPr/>
              <p:nvPr/>
            </p:nvSpPr>
            <p:spPr>
              <a:xfrm>
                <a:off x="5263816" y="2739174"/>
                <a:ext cx="248952" cy="312837"/>
              </a:xfrm>
              <a:custGeom>
                <a:avLst/>
                <a:gdLst>
                  <a:gd name="connsiteX0" fmla="*/ 94291 w 248952"/>
                  <a:gd name="connsiteY0" fmla="*/ 51847 h 312837"/>
                  <a:gd name="connsiteX1" fmla="*/ 0 w 248952"/>
                  <a:gd name="connsiteY1" fmla="*/ 51847 h 312837"/>
                  <a:gd name="connsiteX2" fmla="*/ 0 w 248952"/>
                  <a:gd name="connsiteY2" fmla="*/ 0 h 312837"/>
                  <a:gd name="connsiteX3" fmla="*/ 248952 w 248952"/>
                  <a:gd name="connsiteY3" fmla="*/ 0 h 312837"/>
                  <a:gd name="connsiteX4" fmla="*/ 248952 w 248952"/>
                  <a:gd name="connsiteY4" fmla="*/ 51847 h 312837"/>
                  <a:gd name="connsiteX5" fmla="*/ 155101 w 248952"/>
                  <a:gd name="connsiteY5" fmla="*/ 51847 h 312837"/>
                  <a:gd name="connsiteX6" fmla="*/ 155101 w 248952"/>
                  <a:gd name="connsiteY6" fmla="*/ 312838 h 312837"/>
                  <a:gd name="connsiteX7" fmla="*/ 94291 w 248952"/>
                  <a:gd name="connsiteY7" fmla="*/ 312838 h 312837"/>
                  <a:gd name="connsiteX8" fmla="*/ 94291 w 248952"/>
                  <a:gd name="connsiteY8" fmla="*/ 51847 h 3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52" h="312837">
                    <a:moveTo>
                      <a:pt x="94291" y="51847"/>
                    </a:moveTo>
                    <a:lnTo>
                      <a:pt x="0" y="51847"/>
                    </a:lnTo>
                    <a:lnTo>
                      <a:pt x="0" y="0"/>
                    </a:lnTo>
                    <a:lnTo>
                      <a:pt x="248952" y="0"/>
                    </a:lnTo>
                    <a:lnTo>
                      <a:pt x="248952" y="51847"/>
                    </a:lnTo>
                    <a:lnTo>
                      <a:pt x="155101" y="51847"/>
                    </a:lnTo>
                    <a:lnTo>
                      <a:pt x="155101" y="312838"/>
                    </a:lnTo>
                    <a:lnTo>
                      <a:pt x="94291" y="312838"/>
                    </a:lnTo>
                    <a:lnTo>
                      <a:pt x="94291" y="51847"/>
                    </a:lnTo>
                    <a:close/>
                  </a:path>
                </a:pathLst>
              </a:custGeom>
              <a:solidFill>
                <a:srgbClr val="022E33"/>
              </a:solidFill>
              <a:ln w="8786" cap="flat">
                <a:noFill/>
                <a:prstDash val="solid"/>
                <a:miter/>
              </a:ln>
            </p:spPr>
            <p:txBody>
              <a:bodyPr rtlCol="0" anchor="ctr"/>
              <a:lstStyle/>
              <a:p>
                <a:endParaRPr lang="en-US"/>
              </a:p>
            </p:txBody>
          </p:sp>
          <p:sp>
            <p:nvSpPr>
              <p:cNvPr id="50" name="Freeform: Shape 13">
                <a:extLst>
                  <a:ext uri="{FF2B5EF4-FFF2-40B4-BE49-F238E27FC236}">
                    <a16:creationId xmlns:a16="http://schemas.microsoft.com/office/drawing/2014/main" id="{0FE1627B-CF55-9DAE-84D8-FC082B4298B9}"/>
                  </a:ext>
                </a:extLst>
              </p:cNvPr>
              <p:cNvSpPr/>
              <p:nvPr/>
            </p:nvSpPr>
            <p:spPr>
              <a:xfrm>
                <a:off x="5557672" y="2739086"/>
                <a:ext cx="214153" cy="312925"/>
              </a:xfrm>
              <a:custGeom>
                <a:avLst/>
                <a:gdLst>
                  <a:gd name="connsiteX0" fmla="*/ 82779 w 214153"/>
                  <a:gd name="connsiteY0" fmla="*/ 88 h 312925"/>
                  <a:gd name="connsiteX1" fmla="*/ 214153 w 214153"/>
                  <a:gd name="connsiteY1" fmla="*/ 88 h 312925"/>
                  <a:gd name="connsiteX2" fmla="*/ 214153 w 214153"/>
                  <a:gd name="connsiteY2" fmla="*/ 51935 h 312925"/>
                  <a:gd name="connsiteX3" fmla="*/ 88403 w 214153"/>
                  <a:gd name="connsiteY3" fmla="*/ 51935 h 312925"/>
                  <a:gd name="connsiteX4" fmla="*/ 60810 w 214153"/>
                  <a:gd name="connsiteY4" fmla="*/ 79528 h 312925"/>
                  <a:gd name="connsiteX5" fmla="*/ 60810 w 214153"/>
                  <a:gd name="connsiteY5" fmla="*/ 130583 h 312925"/>
                  <a:gd name="connsiteX6" fmla="*/ 214153 w 214153"/>
                  <a:gd name="connsiteY6" fmla="*/ 130583 h 312925"/>
                  <a:gd name="connsiteX7" fmla="*/ 214153 w 214153"/>
                  <a:gd name="connsiteY7" fmla="*/ 182430 h 312925"/>
                  <a:gd name="connsiteX8" fmla="*/ 60810 w 214153"/>
                  <a:gd name="connsiteY8" fmla="*/ 182430 h 312925"/>
                  <a:gd name="connsiteX9" fmla="*/ 60810 w 214153"/>
                  <a:gd name="connsiteY9" fmla="*/ 233486 h 312925"/>
                  <a:gd name="connsiteX10" fmla="*/ 88403 w 214153"/>
                  <a:gd name="connsiteY10" fmla="*/ 261079 h 312925"/>
                  <a:gd name="connsiteX11" fmla="*/ 214153 w 214153"/>
                  <a:gd name="connsiteY11" fmla="*/ 261079 h 312925"/>
                  <a:gd name="connsiteX12" fmla="*/ 214153 w 214153"/>
                  <a:gd name="connsiteY12" fmla="*/ 312926 h 312925"/>
                  <a:gd name="connsiteX13" fmla="*/ 82779 w 214153"/>
                  <a:gd name="connsiteY13" fmla="*/ 312926 h 312925"/>
                  <a:gd name="connsiteX14" fmla="*/ 0 w 214153"/>
                  <a:gd name="connsiteY14" fmla="*/ 230147 h 312925"/>
                  <a:gd name="connsiteX15" fmla="*/ 0 w 214153"/>
                  <a:gd name="connsiteY15" fmla="*/ 82779 h 312925"/>
                  <a:gd name="connsiteX16" fmla="*/ 82779 w 214153"/>
                  <a:gd name="connsiteY16" fmla="*/ 0 h 3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4153" h="312925">
                    <a:moveTo>
                      <a:pt x="82779" y="88"/>
                    </a:moveTo>
                    <a:lnTo>
                      <a:pt x="214153" y="88"/>
                    </a:lnTo>
                    <a:lnTo>
                      <a:pt x="214153" y="51935"/>
                    </a:lnTo>
                    <a:lnTo>
                      <a:pt x="88403" y="51935"/>
                    </a:lnTo>
                    <a:cubicBezTo>
                      <a:pt x="73201" y="51935"/>
                      <a:pt x="60810" y="64325"/>
                      <a:pt x="60810" y="79528"/>
                    </a:cubicBezTo>
                    <a:lnTo>
                      <a:pt x="60810" y="130583"/>
                    </a:lnTo>
                    <a:lnTo>
                      <a:pt x="214153" y="130583"/>
                    </a:lnTo>
                    <a:lnTo>
                      <a:pt x="214153" y="182430"/>
                    </a:lnTo>
                    <a:lnTo>
                      <a:pt x="60810" y="182430"/>
                    </a:lnTo>
                    <a:lnTo>
                      <a:pt x="60810" y="233486"/>
                    </a:lnTo>
                    <a:cubicBezTo>
                      <a:pt x="60810" y="248689"/>
                      <a:pt x="73201" y="261079"/>
                      <a:pt x="88403" y="261079"/>
                    </a:cubicBezTo>
                    <a:lnTo>
                      <a:pt x="214153" y="261079"/>
                    </a:lnTo>
                    <a:lnTo>
                      <a:pt x="214153" y="312926"/>
                    </a:lnTo>
                    <a:lnTo>
                      <a:pt x="82779" y="312926"/>
                    </a:lnTo>
                    <a:cubicBezTo>
                      <a:pt x="37084" y="312926"/>
                      <a:pt x="0" y="275842"/>
                      <a:pt x="0" y="230147"/>
                    </a:cubicBezTo>
                    <a:lnTo>
                      <a:pt x="0" y="82779"/>
                    </a:lnTo>
                    <a:cubicBezTo>
                      <a:pt x="0" y="37084"/>
                      <a:pt x="37084" y="0"/>
                      <a:pt x="82779" y="0"/>
                    </a:cubicBezTo>
                    <a:close/>
                  </a:path>
                </a:pathLst>
              </a:custGeom>
              <a:solidFill>
                <a:srgbClr val="022E33"/>
              </a:solidFill>
              <a:ln w="8786" cap="flat">
                <a:noFill/>
                <a:prstDash val="solid"/>
                <a:miter/>
              </a:ln>
            </p:spPr>
            <p:txBody>
              <a:bodyPr rtlCol="0" anchor="ctr"/>
              <a:lstStyle/>
              <a:p>
                <a:endParaRPr lang="en-US"/>
              </a:p>
            </p:txBody>
          </p:sp>
          <p:sp>
            <p:nvSpPr>
              <p:cNvPr id="51" name="Freeform: Shape 14">
                <a:extLst>
                  <a:ext uri="{FF2B5EF4-FFF2-40B4-BE49-F238E27FC236}">
                    <a16:creationId xmlns:a16="http://schemas.microsoft.com/office/drawing/2014/main" id="{6A025B30-54B0-668D-6030-836D4770EF40}"/>
                  </a:ext>
                </a:extLst>
              </p:cNvPr>
              <p:cNvSpPr/>
              <p:nvPr/>
            </p:nvSpPr>
            <p:spPr>
              <a:xfrm>
                <a:off x="5824287" y="2739174"/>
                <a:ext cx="207914" cy="312925"/>
              </a:xfrm>
              <a:custGeom>
                <a:avLst/>
                <a:gdLst>
                  <a:gd name="connsiteX0" fmla="*/ 0 w 207914"/>
                  <a:gd name="connsiteY0" fmla="*/ 0 h 312925"/>
                  <a:gd name="connsiteX1" fmla="*/ 60810 w 207914"/>
                  <a:gd name="connsiteY1" fmla="*/ 0 h 312925"/>
                  <a:gd name="connsiteX2" fmla="*/ 60810 w 207914"/>
                  <a:gd name="connsiteY2" fmla="*/ 233486 h 312925"/>
                  <a:gd name="connsiteX3" fmla="*/ 88403 w 207914"/>
                  <a:gd name="connsiteY3" fmla="*/ 261079 h 312925"/>
                  <a:gd name="connsiteX4" fmla="*/ 207914 w 207914"/>
                  <a:gd name="connsiteY4" fmla="*/ 261079 h 312925"/>
                  <a:gd name="connsiteX5" fmla="*/ 207914 w 207914"/>
                  <a:gd name="connsiteY5" fmla="*/ 312926 h 312925"/>
                  <a:gd name="connsiteX6" fmla="*/ 82867 w 207914"/>
                  <a:gd name="connsiteY6" fmla="*/ 312926 h 312925"/>
                  <a:gd name="connsiteX7" fmla="*/ 88 w 207914"/>
                  <a:gd name="connsiteY7" fmla="*/ 230147 h 312925"/>
                  <a:gd name="connsiteX8" fmla="*/ 88 w 207914"/>
                  <a:gd name="connsiteY8" fmla="*/ 0 h 3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914" h="312925">
                    <a:moveTo>
                      <a:pt x="0" y="0"/>
                    </a:moveTo>
                    <a:lnTo>
                      <a:pt x="60810" y="0"/>
                    </a:lnTo>
                    <a:lnTo>
                      <a:pt x="60810" y="233486"/>
                    </a:lnTo>
                    <a:cubicBezTo>
                      <a:pt x="60810" y="248689"/>
                      <a:pt x="73201" y="261079"/>
                      <a:pt x="88403" y="261079"/>
                    </a:cubicBezTo>
                    <a:lnTo>
                      <a:pt x="207914" y="261079"/>
                    </a:lnTo>
                    <a:lnTo>
                      <a:pt x="207914" y="312926"/>
                    </a:lnTo>
                    <a:lnTo>
                      <a:pt x="82867" y="312926"/>
                    </a:lnTo>
                    <a:cubicBezTo>
                      <a:pt x="37172" y="312926"/>
                      <a:pt x="88" y="275842"/>
                      <a:pt x="88" y="230147"/>
                    </a:cubicBezTo>
                    <a:lnTo>
                      <a:pt x="88" y="0"/>
                    </a:lnTo>
                    <a:close/>
                  </a:path>
                </a:pathLst>
              </a:custGeom>
              <a:solidFill>
                <a:srgbClr val="022E33"/>
              </a:solidFill>
              <a:ln w="8786" cap="flat">
                <a:noFill/>
                <a:prstDash val="solid"/>
                <a:miter/>
              </a:ln>
            </p:spPr>
            <p:txBody>
              <a:bodyPr rtlCol="0" anchor="ctr"/>
              <a:lstStyle/>
              <a:p>
                <a:endParaRPr lang="en-US"/>
              </a:p>
            </p:txBody>
          </p:sp>
          <p:sp>
            <p:nvSpPr>
              <p:cNvPr id="52" name="Freeform: Shape 15">
                <a:extLst>
                  <a:ext uri="{FF2B5EF4-FFF2-40B4-BE49-F238E27FC236}">
                    <a16:creationId xmlns:a16="http://schemas.microsoft.com/office/drawing/2014/main" id="{DFFD6B4A-FE26-ECB9-7C39-52E97F688E9E}"/>
                  </a:ext>
                </a:extLst>
              </p:cNvPr>
              <p:cNvSpPr/>
              <p:nvPr/>
            </p:nvSpPr>
            <p:spPr>
              <a:xfrm>
                <a:off x="4957744" y="2739174"/>
                <a:ext cx="261518" cy="312925"/>
              </a:xfrm>
              <a:custGeom>
                <a:avLst/>
                <a:gdLst>
                  <a:gd name="connsiteX0" fmla="*/ 261518 w 261518"/>
                  <a:gd name="connsiteY0" fmla="*/ 82779 h 312925"/>
                  <a:gd name="connsiteX1" fmla="*/ 261518 w 261518"/>
                  <a:gd name="connsiteY1" fmla="*/ 312926 h 312925"/>
                  <a:gd name="connsiteX2" fmla="*/ 200708 w 261518"/>
                  <a:gd name="connsiteY2" fmla="*/ 312926 h 312925"/>
                  <a:gd name="connsiteX3" fmla="*/ 200708 w 261518"/>
                  <a:gd name="connsiteY3" fmla="*/ 79440 h 312925"/>
                  <a:gd name="connsiteX4" fmla="*/ 173115 w 261518"/>
                  <a:gd name="connsiteY4" fmla="*/ 51847 h 312925"/>
                  <a:gd name="connsiteX5" fmla="*/ 60810 w 261518"/>
                  <a:gd name="connsiteY5" fmla="*/ 51847 h 312925"/>
                  <a:gd name="connsiteX6" fmla="*/ 60810 w 261518"/>
                  <a:gd name="connsiteY6" fmla="*/ 312838 h 312925"/>
                  <a:gd name="connsiteX7" fmla="*/ 0 w 261518"/>
                  <a:gd name="connsiteY7" fmla="*/ 312838 h 312925"/>
                  <a:gd name="connsiteX8" fmla="*/ 0 w 261518"/>
                  <a:gd name="connsiteY8" fmla="*/ 0 h 312925"/>
                  <a:gd name="connsiteX9" fmla="*/ 178739 w 261518"/>
                  <a:gd name="connsiteY9" fmla="*/ 0 h 312925"/>
                  <a:gd name="connsiteX10" fmla="*/ 261518 w 261518"/>
                  <a:gd name="connsiteY10" fmla="*/ 82779 h 3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518" h="312925">
                    <a:moveTo>
                      <a:pt x="261518" y="82779"/>
                    </a:moveTo>
                    <a:lnTo>
                      <a:pt x="261518" y="312926"/>
                    </a:lnTo>
                    <a:lnTo>
                      <a:pt x="200708" y="312926"/>
                    </a:lnTo>
                    <a:lnTo>
                      <a:pt x="200708" y="79440"/>
                    </a:lnTo>
                    <a:cubicBezTo>
                      <a:pt x="200708" y="64237"/>
                      <a:pt x="188318" y="51847"/>
                      <a:pt x="173115" y="51847"/>
                    </a:cubicBezTo>
                    <a:lnTo>
                      <a:pt x="60810" y="51847"/>
                    </a:lnTo>
                    <a:lnTo>
                      <a:pt x="60810" y="312838"/>
                    </a:lnTo>
                    <a:lnTo>
                      <a:pt x="0" y="312838"/>
                    </a:lnTo>
                    <a:lnTo>
                      <a:pt x="0" y="0"/>
                    </a:lnTo>
                    <a:lnTo>
                      <a:pt x="178739" y="0"/>
                    </a:lnTo>
                    <a:cubicBezTo>
                      <a:pt x="224435" y="0"/>
                      <a:pt x="261518" y="37084"/>
                      <a:pt x="261518" y="82779"/>
                    </a:cubicBezTo>
                    <a:close/>
                  </a:path>
                </a:pathLst>
              </a:custGeom>
              <a:solidFill>
                <a:srgbClr val="022E33"/>
              </a:solidFill>
              <a:ln w="8786" cap="flat">
                <a:noFill/>
                <a:prstDash val="solid"/>
                <a:miter/>
              </a:ln>
            </p:spPr>
            <p:txBody>
              <a:bodyPr rtlCol="0" anchor="ctr"/>
              <a:lstStyle/>
              <a:p>
                <a:endParaRPr lang="en-US"/>
              </a:p>
            </p:txBody>
          </p:sp>
          <p:sp>
            <p:nvSpPr>
              <p:cNvPr id="53" name="Freeform: Shape 16">
                <a:extLst>
                  <a:ext uri="{FF2B5EF4-FFF2-40B4-BE49-F238E27FC236}">
                    <a16:creationId xmlns:a16="http://schemas.microsoft.com/office/drawing/2014/main" id="{9BFC74D3-CB24-7BF9-4927-07DCD6EAD89E}"/>
                  </a:ext>
                </a:extLst>
              </p:cNvPr>
              <p:cNvSpPr/>
              <p:nvPr/>
            </p:nvSpPr>
            <p:spPr>
              <a:xfrm>
                <a:off x="4163698" y="2739174"/>
                <a:ext cx="379096" cy="312925"/>
              </a:xfrm>
              <a:custGeom>
                <a:avLst/>
                <a:gdLst>
                  <a:gd name="connsiteX0" fmla="*/ 296317 w 379096"/>
                  <a:gd name="connsiteY0" fmla="*/ 0 h 312925"/>
                  <a:gd name="connsiteX1" fmla="*/ 379096 w 379096"/>
                  <a:gd name="connsiteY1" fmla="*/ 82779 h 312925"/>
                  <a:gd name="connsiteX2" fmla="*/ 379096 w 379096"/>
                  <a:gd name="connsiteY2" fmla="*/ 312926 h 312925"/>
                  <a:gd name="connsiteX3" fmla="*/ 318286 w 379096"/>
                  <a:gd name="connsiteY3" fmla="*/ 312926 h 312925"/>
                  <a:gd name="connsiteX4" fmla="*/ 318286 w 379096"/>
                  <a:gd name="connsiteY4" fmla="*/ 79440 h 312925"/>
                  <a:gd name="connsiteX5" fmla="*/ 290693 w 379096"/>
                  <a:gd name="connsiteY5" fmla="*/ 51847 h 312925"/>
                  <a:gd name="connsiteX6" fmla="*/ 219953 w 379096"/>
                  <a:gd name="connsiteY6" fmla="*/ 51847 h 312925"/>
                  <a:gd name="connsiteX7" fmla="*/ 219953 w 379096"/>
                  <a:gd name="connsiteY7" fmla="*/ 312838 h 312925"/>
                  <a:gd name="connsiteX8" fmla="*/ 159143 w 379096"/>
                  <a:gd name="connsiteY8" fmla="*/ 312838 h 312925"/>
                  <a:gd name="connsiteX9" fmla="*/ 159143 w 379096"/>
                  <a:gd name="connsiteY9" fmla="*/ 51847 h 312925"/>
                  <a:gd name="connsiteX10" fmla="*/ 88403 w 379096"/>
                  <a:gd name="connsiteY10" fmla="*/ 51847 h 312925"/>
                  <a:gd name="connsiteX11" fmla="*/ 60810 w 379096"/>
                  <a:gd name="connsiteY11" fmla="*/ 79440 h 312925"/>
                  <a:gd name="connsiteX12" fmla="*/ 60810 w 379096"/>
                  <a:gd name="connsiteY12" fmla="*/ 312926 h 312925"/>
                  <a:gd name="connsiteX13" fmla="*/ 0 w 379096"/>
                  <a:gd name="connsiteY13" fmla="*/ 312926 h 312925"/>
                  <a:gd name="connsiteX14" fmla="*/ 0 w 379096"/>
                  <a:gd name="connsiteY14" fmla="*/ 82779 h 312925"/>
                  <a:gd name="connsiteX15" fmla="*/ 82779 w 379096"/>
                  <a:gd name="connsiteY15" fmla="*/ 0 h 312925"/>
                  <a:gd name="connsiteX16" fmla="*/ 296317 w 379096"/>
                  <a:gd name="connsiteY16" fmla="*/ 0 h 31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096" h="312925">
                    <a:moveTo>
                      <a:pt x="296317" y="0"/>
                    </a:moveTo>
                    <a:cubicBezTo>
                      <a:pt x="342013" y="0"/>
                      <a:pt x="379096" y="37084"/>
                      <a:pt x="379096" y="82779"/>
                    </a:cubicBezTo>
                    <a:lnTo>
                      <a:pt x="379096" y="312926"/>
                    </a:lnTo>
                    <a:lnTo>
                      <a:pt x="318286" y="312926"/>
                    </a:lnTo>
                    <a:lnTo>
                      <a:pt x="318286" y="79440"/>
                    </a:lnTo>
                    <a:cubicBezTo>
                      <a:pt x="318286" y="64237"/>
                      <a:pt x="305896" y="51847"/>
                      <a:pt x="290693" y="51847"/>
                    </a:cubicBezTo>
                    <a:lnTo>
                      <a:pt x="219953" y="51847"/>
                    </a:lnTo>
                    <a:lnTo>
                      <a:pt x="219953" y="312838"/>
                    </a:lnTo>
                    <a:lnTo>
                      <a:pt x="159143" y="312838"/>
                    </a:lnTo>
                    <a:lnTo>
                      <a:pt x="159143" y="51847"/>
                    </a:lnTo>
                    <a:lnTo>
                      <a:pt x="88403" y="51847"/>
                    </a:lnTo>
                    <a:cubicBezTo>
                      <a:pt x="73201" y="51847"/>
                      <a:pt x="60810" y="64237"/>
                      <a:pt x="60810" y="79440"/>
                    </a:cubicBezTo>
                    <a:lnTo>
                      <a:pt x="60810" y="312926"/>
                    </a:lnTo>
                    <a:lnTo>
                      <a:pt x="0" y="312926"/>
                    </a:lnTo>
                    <a:lnTo>
                      <a:pt x="0" y="82779"/>
                    </a:lnTo>
                    <a:cubicBezTo>
                      <a:pt x="0" y="37084"/>
                      <a:pt x="37084" y="0"/>
                      <a:pt x="82779" y="0"/>
                    </a:cubicBezTo>
                    <a:lnTo>
                      <a:pt x="296317" y="0"/>
                    </a:lnTo>
                    <a:close/>
                  </a:path>
                </a:pathLst>
              </a:custGeom>
              <a:solidFill>
                <a:srgbClr val="022E33"/>
              </a:solidFill>
              <a:ln w="8786" cap="flat">
                <a:noFill/>
                <a:prstDash val="solid"/>
                <a:miter/>
              </a:ln>
            </p:spPr>
            <p:txBody>
              <a:bodyPr rtlCol="0" anchor="ctr"/>
              <a:lstStyle/>
              <a:p>
                <a:endParaRPr lang="en-US"/>
              </a:p>
            </p:txBody>
          </p:sp>
          <p:sp>
            <p:nvSpPr>
              <p:cNvPr id="54" name="Freeform: Shape 17">
                <a:extLst>
                  <a:ext uri="{FF2B5EF4-FFF2-40B4-BE49-F238E27FC236}">
                    <a16:creationId xmlns:a16="http://schemas.microsoft.com/office/drawing/2014/main" id="{2529D964-BAAC-0E0D-04C5-8E72325D74C9}"/>
                  </a:ext>
                </a:extLst>
              </p:cNvPr>
              <p:cNvSpPr/>
              <p:nvPr/>
            </p:nvSpPr>
            <p:spPr>
              <a:xfrm>
                <a:off x="4590423" y="2735659"/>
                <a:ext cx="320043" cy="320043"/>
              </a:xfrm>
              <a:custGeom>
                <a:avLst/>
                <a:gdLst>
                  <a:gd name="connsiteX0" fmla="*/ 160022 w 320043"/>
                  <a:gd name="connsiteY0" fmla="*/ 58877 h 320043"/>
                  <a:gd name="connsiteX1" fmla="*/ 261167 w 320043"/>
                  <a:gd name="connsiteY1" fmla="*/ 160022 h 320043"/>
                  <a:gd name="connsiteX2" fmla="*/ 160022 w 320043"/>
                  <a:gd name="connsiteY2" fmla="*/ 261167 h 320043"/>
                  <a:gd name="connsiteX3" fmla="*/ 58877 w 320043"/>
                  <a:gd name="connsiteY3" fmla="*/ 160022 h 320043"/>
                  <a:gd name="connsiteX4" fmla="*/ 160022 w 320043"/>
                  <a:gd name="connsiteY4" fmla="*/ 58877 h 320043"/>
                  <a:gd name="connsiteX5" fmla="*/ 160022 w 320043"/>
                  <a:gd name="connsiteY5" fmla="*/ 0 h 320043"/>
                  <a:gd name="connsiteX6" fmla="*/ 0 w 320043"/>
                  <a:gd name="connsiteY6" fmla="*/ 160022 h 320043"/>
                  <a:gd name="connsiteX7" fmla="*/ 160022 w 320043"/>
                  <a:gd name="connsiteY7" fmla="*/ 320044 h 320043"/>
                  <a:gd name="connsiteX8" fmla="*/ 320044 w 320043"/>
                  <a:gd name="connsiteY8" fmla="*/ 160022 h 320043"/>
                  <a:gd name="connsiteX9" fmla="*/ 160022 w 320043"/>
                  <a:gd name="connsiteY9" fmla="*/ 0 h 320043"/>
                  <a:gd name="connsiteX10" fmla="*/ 160022 w 320043"/>
                  <a:gd name="connsiteY10" fmla="*/ 0 h 32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043" h="320043">
                    <a:moveTo>
                      <a:pt x="160022" y="58877"/>
                    </a:moveTo>
                    <a:cubicBezTo>
                      <a:pt x="215823" y="58877"/>
                      <a:pt x="261167" y="104221"/>
                      <a:pt x="261167" y="160022"/>
                    </a:cubicBezTo>
                    <a:cubicBezTo>
                      <a:pt x="261167" y="215823"/>
                      <a:pt x="215823" y="261167"/>
                      <a:pt x="160022" y="261167"/>
                    </a:cubicBezTo>
                    <a:cubicBezTo>
                      <a:pt x="104221" y="261167"/>
                      <a:pt x="58877" y="215823"/>
                      <a:pt x="58877" y="160022"/>
                    </a:cubicBezTo>
                    <a:cubicBezTo>
                      <a:pt x="58877" y="104221"/>
                      <a:pt x="104221" y="58877"/>
                      <a:pt x="160022" y="58877"/>
                    </a:cubicBezTo>
                    <a:moveTo>
                      <a:pt x="160022" y="0"/>
                    </a:moveTo>
                    <a:cubicBezTo>
                      <a:pt x="71619" y="0"/>
                      <a:pt x="0" y="71619"/>
                      <a:pt x="0" y="160022"/>
                    </a:cubicBezTo>
                    <a:cubicBezTo>
                      <a:pt x="0" y="248425"/>
                      <a:pt x="71619" y="320044"/>
                      <a:pt x="160022" y="320044"/>
                    </a:cubicBezTo>
                    <a:cubicBezTo>
                      <a:pt x="248425" y="320044"/>
                      <a:pt x="320044" y="248425"/>
                      <a:pt x="320044" y="160022"/>
                    </a:cubicBezTo>
                    <a:cubicBezTo>
                      <a:pt x="320044" y="71619"/>
                      <a:pt x="248425" y="0"/>
                      <a:pt x="160022" y="0"/>
                    </a:cubicBezTo>
                    <a:lnTo>
                      <a:pt x="160022" y="0"/>
                    </a:lnTo>
                    <a:close/>
                  </a:path>
                </a:pathLst>
              </a:custGeom>
              <a:solidFill>
                <a:srgbClr val="022E33"/>
              </a:solidFill>
              <a:ln w="8786" cap="flat">
                <a:noFill/>
                <a:prstDash val="solid"/>
                <a:miter/>
              </a:ln>
            </p:spPr>
            <p:txBody>
              <a:bodyPr rtlCol="0" anchor="ctr"/>
              <a:lstStyle/>
              <a:p>
                <a:endParaRPr lang="en-US"/>
              </a:p>
            </p:txBody>
          </p:sp>
        </p:grpSp>
        <p:grpSp>
          <p:nvGrpSpPr>
            <p:cNvPr id="37" name="Graphic 3">
              <a:extLst>
                <a:ext uri="{FF2B5EF4-FFF2-40B4-BE49-F238E27FC236}">
                  <a16:creationId xmlns:a16="http://schemas.microsoft.com/office/drawing/2014/main" id="{094A31DC-6FA0-C3A0-1CA0-0A0D548086CD}"/>
                </a:ext>
              </a:extLst>
            </p:cNvPr>
            <p:cNvGrpSpPr/>
            <p:nvPr/>
          </p:nvGrpSpPr>
          <p:grpSpPr>
            <a:xfrm>
              <a:off x="4163698" y="3206410"/>
              <a:ext cx="6291898" cy="1054861"/>
              <a:chOff x="4163698" y="3206410"/>
              <a:chExt cx="6291898" cy="1054861"/>
            </a:xfrm>
            <a:solidFill>
              <a:srgbClr val="022E33"/>
            </a:solidFill>
          </p:grpSpPr>
          <p:sp>
            <p:nvSpPr>
              <p:cNvPr id="38" name="Freeform: Shape 19">
                <a:extLst>
                  <a:ext uri="{FF2B5EF4-FFF2-40B4-BE49-F238E27FC236}">
                    <a16:creationId xmlns:a16="http://schemas.microsoft.com/office/drawing/2014/main" id="{20BA13C6-65EB-305A-14FD-7B48335EE02B}"/>
                  </a:ext>
                </a:extLst>
              </p:cNvPr>
              <p:cNvSpPr/>
              <p:nvPr/>
            </p:nvSpPr>
            <p:spPr>
              <a:xfrm>
                <a:off x="4163698" y="3215812"/>
                <a:ext cx="848616" cy="829635"/>
              </a:xfrm>
              <a:custGeom>
                <a:avLst/>
                <a:gdLst>
                  <a:gd name="connsiteX0" fmla="*/ 0 w 848616"/>
                  <a:gd name="connsiteY0" fmla="*/ 88 h 829635"/>
                  <a:gd name="connsiteX1" fmla="*/ 118545 w 848616"/>
                  <a:gd name="connsiteY1" fmla="*/ 88 h 829635"/>
                  <a:gd name="connsiteX2" fmla="*/ 360291 w 848616"/>
                  <a:gd name="connsiteY2" fmla="*/ 573741 h 829635"/>
                  <a:gd name="connsiteX3" fmla="*/ 425495 w 848616"/>
                  <a:gd name="connsiteY3" fmla="*/ 762147 h 829635"/>
                  <a:gd name="connsiteX4" fmla="*/ 485953 w 848616"/>
                  <a:gd name="connsiteY4" fmla="*/ 583144 h 829635"/>
                  <a:gd name="connsiteX5" fmla="*/ 732445 w 848616"/>
                  <a:gd name="connsiteY5" fmla="*/ 0 h 829635"/>
                  <a:gd name="connsiteX6" fmla="*/ 848617 w 848616"/>
                  <a:gd name="connsiteY6" fmla="*/ 0 h 829635"/>
                  <a:gd name="connsiteX7" fmla="*/ 848617 w 848616"/>
                  <a:gd name="connsiteY7" fmla="*/ 829636 h 829635"/>
                  <a:gd name="connsiteX8" fmla="*/ 768035 w 848616"/>
                  <a:gd name="connsiteY8" fmla="*/ 829636 h 829635"/>
                  <a:gd name="connsiteX9" fmla="*/ 768035 w 848616"/>
                  <a:gd name="connsiteY9" fmla="*/ 271448 h 829635"/>
                  <a:gd name="connsiteX10" fmla="*/ 775153 w 848616"/>
                  <a:gd name="connsiteY10" fmla="*/ 69949 h 829635"/>
                  <a:gd name="connsiteX11" fmla="*/ 707576 w 848616"/>
                  <a:gd name="connsiteY11" fmla="*/ 250095 h 829635"/>
                  <a:gd name="connsiteX12" fmla="*/ 463457 w 848616"/>
                  <a:gd name="connsiteY12" fmla="*/ 829636 h 829635"/>
                  <a:gd name="connsiteX13" fmla="*/ 386390 w 848616"/>
                  <a:gd name="connsiteY13" fmla="*/ 829636 h 829635"/>
                  <a:gd name="connsiteX14" fmla="*/ 144644 w 848616"/>
                  <a:gd name="connsiteY14" fmla="*/ 258355 h 829635"/>
                  <a:gd name="connsiteX15" fmla="*/ 72322 w 848616"/>
                  <a:gd name="connsiteY15" fmla="*/ 71092 h 829635"/>
                  <a:gd name="connsiteX16" fmla="*/ 79440 w 848616"/>
                  <a:gd name="connsiteY16" fmla="*/ 263100 h 829635"/>
                  <a:gd name="connsiteX17" fmla="*/ 79440 w 848616"/>
                  <a:gd name="connsiteY17" fmla="*/ 829636 h 829635"/>
                  <a:gd name="connsiteX18" fmla="*/ 0 w 848616"/>
                  <a:gd name="connsiteY18" fmla="*/ 829636 h 829635"/>
                  <a:gd name="connsiteX19" fmla="*/ 0 w 848616"/>
                  <a:gd name="connsiteY19" fmla="*/ 88 h 8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8616" h="829635">
                    <a:moveTo>
                      <a:pt x="0" y="88"/>
                    </a:moveTo>
                    <a:lnTo>
                      <a:pt x="118545" y="88"/>
                    </a:lnTo>
                    <a:lnTo>
                      <a:pt x="360291" y="573741"/>
                    </a:lnTo>
                    <a:cubicBezTo>
                      <a:pt x="410029" y="689913"/>
                      <a:pt x="425495" y="762147"/>
                      <a:pt x="425495" y="762147"/>
                    </a:cubicBezTo>
                    <a:cubicBezTo>
                      <a:pt x="425495" y="762147"/>
                      <a:pt x="440873" y="689825"/>
                      <a:pt x="485953" y="583144"/>
                    </a:cubicBezTo>
                    <a:lnTo>
                      <a:pt x="732445" y="0"/>
                    </a:lnTo>
                    <a:lnTo>
                      <a:pt x="848617" y="0"/>
                    </a:lnTo>
                    <a:lnTo>
                      <a:pt x="848617" y="829636"/>
                    </a:lnTo>
                    <a:lnTo>
                      <a:pt x="768035" y="829636"/>
                    </a:lnTo>
                    <a:lnTo>
                      <a:pt x="768035" y="271448"/>
                    </a:lnTo>
                    <a:cubicBezTo>
                      <a:pt x="768035" y="144644"/>
                      <a:pt x="775153" y="69949"/>
                      <a:pt x="775153" y="69949"/>
                    </a:cubicBezTo>
                    <a:cubicBezTo>
                      <a:pt x="775153" y="69949"/>
                      <a:pt x="752657" y="142271"/>
                      <a:pt x="707576" y="250095"/>
                    </a:cubicBezTo>
                    <a:lnTo>
                      <a:pt x="463457" y="829636"/>
                    </a:lnTo>
                    <a:lnTo>
                      <a:pt x="386390" y="829636"/>
                    </a:lnTo>
                    <a:lnTo>
                      <a:pt x="144644" y="258355"/>
                    </a:lnTo>
                    <a:cubicBezTo>
                      <a:pt x="94906" y="143413"/>
                      <a:pt x="72322" y="71092"/>
                      <a:pt x="72322" y="71092"/>
                    </a:cubicBezTo>
                    <a:cubicBezTo>
                      <a:pt x="72322" y="71092"/>
                      <a:pt x="79440" y="145786"/>
                      <a:pt x="79440" y="263100"/>
                    </a:cubicBezTo>
                    <a:lnTo>
                      <a:pt x="79440" y="829636"/>
                    </a:lnTo>
                    <a:lnTo>
                      <a:pt x="0" y="829636"/>
                    </a:lnTo>
                    <a:lnTo>
                      <a:pt x="0" y="88"/>
                    </a:lnTo>
                    <a:close/>
                  </a:path>
                </a:pathLst>
              </a:custGeom>
              <a:solidFill>
                <a:srgbClr val="022E33"/>
              </a:solidFill>
              <a:ln w="8786" cap="flat">
                <a:noFill/>
                <a:prstDash val="solid"/>
                <a:miter/>
              </a:ln>
            </p:spPr>
            <p:txBody>
              <a:bodyPr rtlCol="0" anchor="ctr"/>
              <a:lstStyle/>
              <a:p>
                <a:endParaRPr lang="en-US"/>
              </a:p>
            </p:txBody>
          </p:sp>
          <p:sp>
            <p:nvSpPr>
              <p:cNvPr id="39" name="Freeform: Shape 20">
                <a:extLst>
                  <a:ext uri="{FF2B5EF4-FFF2-40B4-BE49-F238E27FC236}">
                    <a16:creationId xmlns:a16="http://schemas.microsoft.com/office/drawing/2014/main" id="{D1C99EE7-45C9-478A-AE7B-B380D6889929}"/>
                  </a:ext>
                </a:extLst>
              </p:cNvPr>
              <p:cNvSpPr/>
              <p:nvPr/>
            </p:nvSpPr>
            <p:spPr>
              <a:xfrm>
                <a:off x="5148435" y="3438665"/>
                <a:ext cx="488325" cy="616361"/>
              </a:xfrm>
              <a:custGeom>
                <a:avLst/>
                <a:gdLst>
                  <a:gd name="connsiteX0" fmla="*/ 176 w 488325"/>
                  <a:gd name="connsiteY0" fmla="*/ 449221 h 616361"/>
                  <a:gd name="connsiteX1" fmla="*/ 278654 w 488325"/>
                  <a:gd name="connsiteY1" fmla="*/ 250095 h 616361"/>
                  <a:gd name="connsiteX2" fmla="*/ 413807 w 488325"/>
                  <a:gd name="connsiteY2" fmla="*/ 235859 h 616361"/>
                  <a:gd name="connsiteX3" fmla="*/ 413807 w 488325"/>
                  <a:gd name="connsiteY3" fmla="*/ 209760 h 616361"/>
                  <a:gd name="connsiteX4" fmla="*/ 251413 w 488325"/>
                  <a:gd name="connsiteY4" fmla="*/ 66346 h 616361"/>
                  <a:gd name="connsiteX5" fmla="*/ 81900 w 488325"/>
                  <a:gd name="connsiteY5" fmla="*/ 209760 h 616361"/>
                  <a:gd name="connsiteX6" fmla="*/ 4833 w 488325"/>
                  <a:gd name="connsiteY6" fmla="*/ 209760 h 616361"/>
                  <a:gd name="connsiteX7" fmla="*/ 251325 w 488325"/>
                  <a:gd name="connsiteY7" fmla="*/ 0 h 616361"/>
                  <a:gd name="connsiteX8" fmla="*/ 488326 w 488325"/>
                  <a:gd name="connsiteY8" fmla="*/ 215735 h 616361"/>
                  <a:gd name="connsiteX9" fmla="*/ 488326 w 488325"/>
                  <a:gd name="connsiteY9" fmla="*/ 606871 h 616361"/>
                  <a:gd name="connsiteX10" fmla="*/ 413631 w 488325"/>
                  <a:gd name="connsiteY10" fmla="*/ 606871 h 616361"/>
                  <a:gd name="connsiteX11" fmla="*/ 413631 w 488325"/>
                  <a:gd name="connsiteY11" fmla="*/ 483581 h 616361"/>
                  <a:gd name="connsiteX12" fmla="*/ 206245 w 488325"/>
                  <a:gd name="connsiteY12" fmla="*/ 616361 h 616361"/>
                  <a:gd name="connsiteX13" fmla="*/ 0 w 488325"/>
                  <a:gd name="connsiteY13" fmla="*/ 449221 h 616361"/>
                  <a:gd name="connsiteX14" fmla="*/ 211166 w 488325"/>
                  <a:gd name="connsiteY14" fmla="*/ 549927 h 616361"/>
                  <a:gd name="connsiteX15" fmla="*/ 413807 w 488325"/>
                  <a:gd name="connsiteY15" fmla="*/ 327162 h 616361"/>
                  <a:gd name="connsiteX16" fmla="*/ 413807 w 488325"/>
                  <a:gd name="connsiteY16" fmla="*/ 296317 h 616361"/>
                  <a:gd name="connsiteX17" fmla="*/ 283399 w 488325"/>
                  <a:gd name="connsiteY17" fmla="*/ 310553 h 616361"/>
                  <a:gd name="connsiteX18" fmla="*/ 76013 w 488325"/>
                  <a:gd name="connsiteY18" fmla="*/ 446849 h 616361"/>
                  <a:gd name="connsiteX19" fmla="*/ 211078 w 488325"/>
                  <a:gd name="connsiteY19" fmla="*/ 549927 h 61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325" h="616361">
                    <a:moveTo>
                      <a:pt x="176" y="449221"/>
                    </a:moveTo>
                    <a:cubicBezTo>
                      <a:pt x="176" y="327162"/>
                      <a:pt x="84361" y="270218"/>
                      <a:pt x="278654" y="250095"/>
                    </a:cubicBezTo>
                    <a:lnTo>
                      <a:pt x="413807" y="235859"/>
                    </a:lnTo>
                    <a:lnTo>
                      <a:pt x="413807" y="209760"/>
                    </a:lnTo>
                    <a:cubicBezTo>
                      <a:pt x="413807" y="122060"/>
                      <a:pt x="347461" y="66346"/>
                      <a:pt x="251413" y="66346"/>
                    </a:cubicBezTo>
                    <a:cubicBezTo>
                      <a:pt x="155364" y="66346"/>
                      <a:pt x="94994" y="119687"/>
                      <a:pt x="81900" y="209760"/>
                    </a:cubicBezTo>
                    <a:lnTo>
                      <a:pt x="4833" y="209760"/>
                    </a:lnTo>
                    <a:cubicBezTo>
                      <a:pt x="21441" y="93588"/>
                      <a:pt x="111514" y="0"/>
                      <a:pt x="251325" y="0"/>
                    </a:cubicBezTo>
                    <a:cubicBezTo>
                      <a:pt x="391135" y="0"/>
                      <a:pt x="488326" y="84185"/>
                      <a:pt x="488326" y="215735"/>
                    </a:cubicBezTo>
                    <a:lnTo>
                      <a:pt x="488326" y="606871"/>
                    </a:lnTo>
                    <a:lnTo>
                      <a:pt x="413631" y="606871"/>
                    </a:lnTo>
                    <a:lnTo>
                      <a:pt x="413631" y="483581"/>
                    </a:lnTo>
                    <a:cubicBezTo>
                      <a:pt x="392277" y="558275"/>
                      <a:pt x="304577" y="616361"/>
                      <a:pt x="206245" y="616361"/>
                    </a:cubicBezTo>
                    <a:cubicBezTo>
                      <a:pt x="79440" y="616361"/>
                      <a:pt x="0" y="551157"/>
                      <a:pt x="0" y="449221"/>
                    </a:cubicBezTo>
                    <a:close/>
                    <a:moveTo>
                      <a:pt x="211166" y="549927"/>
                    </a:moveTo>
                    <a:cubicBezTo>
                      <a:pt x="332082" y="549927"/>
                      <a:pt x="413807" y="458712"/>
                      <a:pt x="413807" y="327162"/>
                    </a:cubicBezTo>
                    <a:lnTo>
                      <a:pt x="413807" y="296317"/>
                    </a:lnTo>
                    <a:lnTo>
                      <a:pt x="283399" y="310553"/>
                    </a:lnTo>
                    <a:cubicBezTo>
                      <a:pt x="137613" y="327162"/>
                      <a:pt x="76013" y="360379"/>
                      <a:pt x="76013" y="446849"/>
                    </a:cubicBezTo>
                    <a:cubicBezTo>
                      <a:pt x="76013" y="509680"/>
                      <a:pt x="128123" y="549927"/>
                      <a:pt x="211078" y="549927"/>
                    </a:cubicBezTo>
                    <a:close/>
                  </a:path>
                </a:pathLst>
              </a:custGeom>
              <a:solidFill>
                <a:srgbClr val="022E33"/>
              </a:solidFill>
              <a:ln w="8786" cap="flat">
                <a:noFill/>
                <a:prstDash val="solid"/>
                <a:miter/>
              </a:ln>
            </p:spPr>
            <p:txBody>
              <a:bodyPr rtlCol="0" anchor="ctr"/>
              <a:lstStyle/>
              <a:p>
                <a:endParaRPr lang="en-US"/>
              </a:p>
            </p:txBody>
          </p:sp>
          <p:sp>
            <p:nvSpPr>
              <p:cNvPr id="40" name="Freeform: Shape 21">
                <a:extLst>
                  <a:ext uri="{FF2B5EF4-FFF2-40B4-BE49-F238E27FC236}">
                    <a16:creationId xmlns:a16="http://schemas.microsoft.com/office/drawing/2014/main" id="{2CF7D10D-7D08-8A83-4705-FA9AE6670133}"/>
                  </a:ext>
                </a:extLst>
              </p:cNvPr>
              <p:cNvSpPr/>
              <p:nvPr/>
            </p:nvSpPr>
            <p:spPr>
              <a:xfrm>
                <a:off x="5792125" y="3438753"/>
                <a:ext cx="336652" cy="606782"/>
              </a:xfrm>
              <a:custGeom>
                <a:avLst/>
                <a:gdLst>
                  <a:gd name="connsiteX0" fmla="*/ 88 w 336652"/>
                  <a:gd name="connsiteY0" fmla="*/ 9491 h 606782"/>
                  <a:gd name="connsiteX1" fmla="*/ 74782 w 336652"/>
                  <a:gd name="connsiteY1" fmla="*/ 9491 h 606782"/>
                  <a:gd name="connsiteX2" fmla="*/ 74782 w 336652"/>
                  <a:gd name="connsiteY2" fmla="*/ 143413 h 606782"/>
                  <a:gd name="connsiteX3" fmla="*/ 265561 w 336652"/>
                  <a:gd name="connsiteY3" fmla="*/ 0 h 606782"/>
                  <a:gd name="connsiteX4" fmla="*/ 336652 w 336652"/>
                  <a:gd name="connsiteY4" fmla="*/ 14236 h 606782"/>
                  <a:gd name="connsiteX5" fmla="*/ 336652 w 336652"/>
                  <a:gd name="connsiteY5" fmla="*/ 85327 h 606782"/>
                  <a:gd name="connsiteX6" fmla="*/ 257212 w 336652"/>
                  <a:gd name="connsiteY6" fmla="*/ 69949 h 606782"/>
                  <a:gd name="connsiteX7" fmla="*/ 74694 w 336652"/>
                  <a:gd name="connsiteY7" fmla="*/ 367409 h 606782"/>
                  <a:gd name="connsiteX8" fmla="*/ 74694 w 336652"/>
                  <a:gd name="connsiteY8" fmla="*/ 606783 h 606782"/>
                  <a:gd name="connsiteX9" fmla="*/ 0 w 336652"/>
                  <a:gd name="connsiteY9" fmla="*/ 606783 h 606782"/>
                  <a:gd name="connsiteX10" fmla="*/ 0 w 336652"/>
                  <a:gd name="connsiteY10" fmla="*/ 9491 h 60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652" h="606782">
                    <a:moveTo>
                      <a:pt x="88" y="9491"/>
                    </a:moveTo>
                    <a:lnTo>
                      <a:pt x="74782" y="9491"/>
                    </a:lnTo>
                    <a:lnTo>
                      <a:pt x="74782" y="143413"/>
                    </a:lnTo>
                    <a:cubicBezTo>
                      <a:pt x="104396" y="55713"/>
                      <a:pt x="179091" y="0"/>
                      <a:pt x="265561" y="0"/>
                    </a:cubicBezTo>
                    <a:cubicBezTo>
                      <a:pt x="290429" y="0"/>
                      <a:pt x="317671" y="4745"/>
                      <a:pt x="336652" y="14236"/>
                    </a:cubicBezTo>
                    <a:lnTo>
                      <a:pt x="336652" y="85327"/>
                    </a:lnTo>
                    <a:cubicBezTo>
                      <a:pt x="305808" y="73464"/>
                      <a:pt x="279797" y="69949"/>
                      <a:pt x="257212" y="69949"/>
                    </a:cubicBezTo>
                    <a:cubicBezTo>
                      <a:pt x="150531" y="69949"/>
                      <a:pt x="74694" y="181376"/>
                      <a:pt x="74694" y="367409"/>
                    </a:cubicBezTo>
                    <a:lnTo>
                      <a:pt x="74694" y="606783"/>
                    </a:lnTo>
                    <a:lnTo>
                      <a:pt x="0" y="606783"/>
                    </a:lnTo>
                    <a:lnTo>
                      <a:pt x="0" y="9491"/>
                    </a:lnTo>
                    <a:close/>
                  </a:path>
                </a:pathLst>
              </a:custGeom>
              <a:solidFill>
                <a:srgbClr val="022E33"/>
              </a:solidFill>
              <a:ln w="8786" cap="flat">
                <a:noFill/>
                <a:prstDash val="solid"/>
                <a:miter/>
              </a:ln>
            </p:spPr>
            <p:txBody>
              <a:bodyPr rtlCol="0" anchor="ctr"/>
              <a:lstStyle/>
              <a:p>
                <a:endParaRPr lang="en-US"/>
              </a:p>
            </p:txBody>
          </p:sp>
          <p:sp>
            <p:nvSpPr>
              <p:cNvPr id="41" name="Freeform: Shape 22">
                <a:extLst>
                  <a:ext uri="{FF2B5EF4-FFF2-40B4-BE49-F238E27FC236}">
                    <a16:creationId xmlns:a16="http://schemas.microsoft.com/office/drawing/2014/main" id="{3E961C8F-080C-81C5-6A55-F1333502F4B8}"/>
                  </a:ext>
                </a:extLst>
              </p:cNvPr>
              <p:cNvSpPr/>
              <p:nvPr/>
            </p:nvSpPr>
            <p:spPr>
              <a:xfrm>
                <a:off x="6210590" y="3206410"/>
                <a:ext cx="508361" cy="839126"/>
              </a:xfrm>
              <a:custGeom>
                <a:avLst/>
                <a:gdLst>
                  <a:gd name="connsiteX0" fmla="*/ 167052 w 508361"/>
                  <a:gd name="connsiteY0" fmla="*/ 521543 h 839126"/>
                  <a:gd name="connsiteX1" fmla="*/ 75837 w 508361"/>
                  <a:gd name="connsiteY1" fmla="*/ 602125 h 839126"/>
                  <a:gd name="connsiteX2" fmla="*/ 75837 w 508361"/>
                  <a:gd name="connsiteY2" fmla="*/ 839126 h 839126"/>
                  <a:gd name="connsiteX3" fmla="*/ 0 w 508361"/>
                  <a:gd name="connsiteY3" fmla="*/ 839126 h 839126"/>
                  <a:gd name="connsiteX4" fmla="*/ 0 w 508361"/>
                  <a:gd name="connsiteY4" fmla="*/ 0 h 839126"/>
                  <a:gd name="connsiteX5" fmla="*/ 75837 w 508361"/>
                  <a:gd name="connsiteY5" fmla="*/ 0 h 839126"/>
                  <a:gd name="connsiteX6" fmla="*/ 75837 w 508361"/>
                  <a:gd name="connsiteY6" fmla="*/ 507219 h 839126"/>
                  <a:gd name="connsiteX7" fmla="*/ 382787 w 508361"/>
                  <a:gd name="connsiteY7" fmla="*/ 241746 h 839126"/>
                  <a:gd name="connsiteX8" fmla="*/ 485865 w 508361"/>
                  <a:gd name="connsiteY8" fmla="*/ 241746 h 839126"/>
                  <a:gd name="connsiteX9" fmla="*/ 223908 w 508361"/>
                  <a:gd name="connsiteY9" fmla="*/ 472860 h 839126"/>
                  <a:gd name="connsiteX10" fmla="*/ 508362 w 508361"/>
                  <a:gd name="connsiteY10" fmla="*/ 839038 h 839126"/>
                  <a:gd name="connsiteX11" fmla="*/ 417146 w 508361"/>
                  <a:gd name="connsiteY11" fmla="*/ 839038 h 839126"/>
                  <a:gd name="connsiteX12" fmla="*/ 167052 w 508361"/>
                  <a:gd name="connsiteY12" fmla="*/ 521455 h 83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361" h="839126">
                    <a:moveTo>
                      <a:pt x="167052" y="521543"/>
                    </a:moveTo>
                    <a:lnTo>
                      <a:pt x="75837" y="602125"/>
                    </a:lnTo>
                    <a:lnTo>
                      <a:pt x="75837" y="839126"/>
                    </a:lnTo>
                    <a:lnTo>
                      <a:pt x="0" y="839126"/>
                    </a:lnTo>
                    <a:lnTo>
                      <a:pt x="0" y="0"/>
                    </a:lnTo>
                    <a:lnTo>
                      <a:pt x="75837" y="0"/>
                    </a:lnTo>
                    <a:lnTo>
                      <a:pt x="75837" y="507219"/>
                    </a:lnTo>
                    <a:lnTo>
                      <a:pt x="382787" y="241746"/>
                    </a:lnTo>
                    <a:lnTo>
                      <a:pt x="485865" y="241746"/>
                    </a:lnTo>
                    <a:lnTo>
                      <a:pt x="223908" y="472860"/>
                    </a:lnTo>
                    <a:lnTo>
                      <a:pt x="508362" y="839038"/>
                    </a:lnTo>
                    <a:lnTo>
                      <a:pt x="417146" y="839038"/>
                    </a:lnTo>
                    <a:lnTo>
                      <a:pt x="167052" y="521455"/>
                    </a:lnTo>
                    <a:close/>
                  </a:path>
                </a:pathLst>
              </a:custGeom>
              <a:solidFill>
                <a:srgbClr val="022E33"/>
              </a:solidFill>
              <a:ln w="8786" cap="flat">
                <a:noFill/>
                <a:prstDash val="solid"/>
                <a:miter/>
              </a:ln>
            </p:spPr>
            <p:txBody>
              <a:bodyPr rtlCol="0" anchor="ctr"/>
              <a:lstStyle/>
              <a:p>
                <a:endParaRPr lang="en-US"/>
              </a:p>
            </p:txBody>
          </p:sp>
          <p:sp>
            <p:nvSpPr>
              <p:cNvPr id="42" name="Freeform: Shape 23">
                <a:extLst>
                  <a:ext uri="{FF2B5EF4-FFF2-40B4-BE49-F238E27FC236}">
                    <a16:creationId xmlns:a16="http://schemas.microsoft.com/office/drawing/2014/main" id="{F832C2DB-BEB8-2B67-8762-317E79D01D49}"/>
                  </a:ext>
                </a:extLst>
              </p:cNvPr>
              <p:cNvSpPr/>
              <p:nvPr/>
            </p:nvSpPr>
            <p:spPr>
              <a:xfrm>
                <a:off x="6716666" y="3438665"/>
                <a:ext cx="556771" cy="616361"/>
              </a:xfrm>
              <a:custGeom>
                <a:avLst/>
                <a:gdLst>
                  <a:gd name="connsiteX0" fmla="*/ 0 w 556771"/>
                  <a:gd name="connsiteY0" fmla="*/ 308181 h 616361"/>
                  <a:gd name="connsiteX1" fmla="*/ 287969 w 556771"/>
                  <a:gd name="connsiteY1" fmla="*/ 0 h 616361"/>
                  <a:gd name="connsiteX2" fmla="*/ 554672 w 556771"/>
                  <a:gd name="connsiteY2" fmla="*/ 308181 h 616361"/>
                  <a:gd name="connsiteX3" fmla="*/ 75837 w 556771"/>
                  <a:gd name="connsiteY3" fmla="*/ 308181 h 616361"/>
                  <a:gd name="connsiteX4" fmla="*/ 290341 w 556771"/>
                  <a:gd name="connsiteY4" fmla="*/ 549927 h 616361"/>
                  <a:gd name="connsiteX5" fmla="*/ 474002 w 556771"/>
                  <a:gd name="connsiteY5" fmla="*/ 419607 h 616361"/>
                  <a:gd name="connsiteX6" fmla="*/ 548697 w 556771"/>
                  <a:gd name="connsiteY6" fmla="*/ 419607 h 616361"/>
                  <a:gd name="connsiteX7" fmla="*/ 292714 w 556771"/>
                  <a:gd name="connsiteY7" fmla="*/ 616361 h 616361"/>
                  <a:gd name="connsiteX8" fmla="*/ 0 w 556771"/>
                  <a:gd name="connsiteY8" fmla="*/ 308181 h 616361"/>
                  <a:gd name="connsiteX9" fmla="*/ 478835 w 556771"/>
                  <a:gd name="connsiteY9" fmla="*/ 246580 h 616361"/>
                  <a:gd name="connsiteX10" fmla="*/ 288057 w 556771"/>
                  <a:gd name="connsiteY10" fmla="*/ 66434 h 616361"/>
                  <a:gd name="connsiteX11" fmla="*/ 81812 w 556771"/>
                  <a:gd name="connsiteY11" fmla="*/ 246580 h 616361"/>
                  <a:gd name="connsiteX12" fmla="*/ 478835 w 556771"/>
                  <a:gd name="connsiteY12" fmla="*/ 246580 h 61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6771" h="616361">
                    <a:moveTo>
                      <a:pt x="0" y="308181"/>
                    </a:moveTo>
                    <a:cubicBezTo>
                      <a:pt x="0" y="128035"/>
                      <a:pt x="120917" y="0"/>
                      <a:pt x="287969" y="0"/>
                    </a:cubicBezTo>
                    <a:cubicBezTo>
                      <a:pt x="463369" y="0"/>
                      <a:pt x="573566" y="135153"/>
                      <a:pt x="554672" y="308181"/>
                    </a:cubicBezTo>
                    <a:lnTo>
                      <a:pt x="75837" y="308181"/>
                    </a:lnTo>
                    <a:cubicBezTo>
                      <a:pt x="74694" y="451594"/>
                      <a:pt x="161164" y="549927"/>
                      <a:pt x="290341" y="549927"/>
                    </a:cubicBezTo>
                    <a:cubicBezTo>
                      <a:pt x="392278" y="549927"/>
                      <a:pt x="453879" y="496586"/>
                      <a:pt x="474002" y="419607"/>
                    </a:cubicBezTo>
                    <a:lnTo>
                      <a:pt x="548697" y="419607"/>
                    </a:lnTo>
                    <a:cubicBezTo>
                      <a:pt x="528573" y="532176"/>
                      <a:pt x="430152" y="616361"/>
                      <a:pt x="292714" y="616361"/>
                    </a:cubicBezTo>
                    <a:cubicBezTo>
                      <a:pt x="122060" y="616361"/>
                      <a:pt x="0" y="488326"/>
                      <a:pt x="0" y="308181"/>
                    </a:cubicBezTo>
                    <a:close/>
                    <a:moveTo>
                      <a:pt x="478835" y="246580"/>
                    </a:moveTo>
                    <a:cubicBezTo>
                      <a:pt x="480066" y="137526"/>
                      <a:pt x="400626" y="66434"/>
                      <a:pt x="288057" y="66434"/>
                    </a:cubicBezTo>
                    <a:cubicBezTo>
                      <a:pt x="175488" y="66434"/>
                      <a:pt x="102024" y="132780"/>
                      <a:pt x="81812" y="246580"/>
                    </a:cubicBezTo>
                    <a:lnTo>
                      <a:pt x="478835" y="246580"/>
                    </a:lnTo>
                    <a:close/>
                  </a:path>
                </a:pathLst>
              </a:custGeom>
              <a:solidFill>
                <a:srgbClr val="022E33"/>
              </a:solidFill>
              <a:ln w="8786" cap="flat">
                <a:noFill/>
                <a:prstDash val="solid"/>
                <a:miter/>
              </a:ln>
            </p:spPr>
            <p:txBody>
              <a:bodyPr rtlCol="0" anchor="ctr"/>
              <a:lstStyle/>
              <a:p>
                <a:endParaRPr lang="en-US"/>
              </a:p>
            </p:txBody>
          </p:sp>
          <p:sp>
            <p:nvSpPr>
              <p:cNvPr id="43" name="Freeform: Shape 24">
                <a:extLst>
                  <a:ext uri="{FF2B5EF4-FFF2-40B4-BE49-F238E27FC236}">
                    <a16:creationId xmlns:a16="http://schemas.microsoft.com/office/drawing/2014/main" id="{433CBE50-CC15-D9FC-91B3-FF2871899414}"/>
                  </a:ext>
                </a:extLst>
              </p:cNvPr>
              <p:cNvSpPr/>
              <p:nvPr/>
            </p:nvSpPr>
            <p:spPr>
              <a:xfrm>
                <a:off x="7311586" y="3292879"/>
                <a:ext cx="337794" cy="762147"/>
              </a:xfrm>
              <a:custGeom>
                <a:avLst/>
                <a:gdLst>
                  <a:gd name="connsiteX0" fmla="*/ 104309 w 337794"/>
                  <a:gd name="connsiteY0" fmla="*/ 587889 h 762147"/>
                  <a:gd name="connsiteX1" fmla="*/ 104309 w 337794"/>
                  <a:gd name="connsiteY1" fmla="*/ 218108 h 762147"/>
                  <a:gd name="connsiteX2" fmla="*/ 0 w 337794"/>
                  <a:gd name="connsiteY2" fmla="*/ 218108 h 762147"/>
                  <a:gd name="connsiteX3" fmla="*/ 0 w 337794"/>
                  <a:gd name="connsiteY3" fmla="*/ 155277 h 762147"/>
                  <a:gd name="connsiteX4" fmla="*/ 104309 w 337794"/>
                  <a:gd name="connsiteY4" fmla="*/ 155277 h 762147"/>
                  <a:gd name="connsiteX5" fmla="*/ 104309 w 337794"/>
                  <a:gd name="connsiteY5" fmla="*/ 0 h 762147"/>
                  <a:gd name="connsiteX6" fmla="*/ 179003 w 337794"/>
                  <a:gd name="connsiteY6" fmla="*/ 0 h 762147"/>
                  <a:gd name="connsiteX7" fmla="*/ 179003 w 337794"/>
                  <a:gd name="connsiteY7" fmla="*/ 155277 h 762147"/>
                  <a:gd name="connsiteX8" fmla="*/ 336652 w 337794"/>
                  <a:gd name="connsiteY8" fmla="*/ 155277 h 762147"/>
                  <a:gd name="connsiteX9" fmla="*/ 336652 w 337794"/>
                  <a:gd name="connsiteY9" fmla="*/ 218108 h 762147"/>
                  <a:gd name="connsiteX10" fmla="*/ 179003 w 337794"/>
                  <a:gd name="connsiteY10" fmla="*/ 218108 h 762147"/>
                  <a:gd name="connsiteX11" fmla="*/ 179003 w 337794"/>
                  <a:gd name="connsiteY11" fmla="*/ 583144 h 762147"/>
                  <a:gd name="connsiteX12" fmla="*/ 270218 w 337794"/>
                  <a:gd name="connsiteY12" fmla="*/ 694571 h 762147"/>
                  <a:gd name="connsiteX13" fmla="*/ 337795 w 337794"/>
                  <a:gd name="connsiteY13" fmla="*/ 682707 h 762147"/>
                  <a:gd name="connsiteX14" fmla="*/ 337795 w 337794"/>
                  <a:gd name="connsiteY14" fmla="*/ 747911 h 762147"/>
                  <a:gd name="connsiteX15" fmla="*/ 263100 w 337794"/>
                  <a:gd name="connsiteY15" fmla="*/ 762147 h 762147"/>
                  <a:gd name="connsiteX16" fmla="*/ 104309 w 337794"/>
                  <a:gd name="connsiteY16" fmla="*/ 587889 h 76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794" h="762147">
                    <a:moveTo>
                      <a:pt x="104309" y="587889"/>
                    </a:moveTo>
                    <a:lnTo>
                      <a:pt x="104309" y="218108"/>
                    </a:lnTo>
                    <a:lnTo>
                      <a:pt x="0" y="218108"/>
                    </a:lnTo>
                    <a:lnTo>
                      <a:pt x="0" y="155277"/>
                    </a:lnTo>
                    <a:lnTo>
                      <a:pt x="104309" y="155277"/>
                    </a:lnTo>
                    <a:lnTo>
                      <a:pt x="104309" y="0"/>
                    </a:lnTo>
                    <a:lnTo>
                      <a:pt x="179003" y="0"/>
                    </a:lnTo>
                    <a:lnTo>
                      <a:pt x="179003" y="155277"/>
                    </a:lnTo>
                    <a:lnTo>
                      <a:pt x="336652" y="155277"/>
                    </a:lnTo>
                    <a:lnTo>
                      <a:pt x="336652" y="218108"/>
                    </a:lnTo>
                    <a:lnTo>
                      <a:pt x="179003" y="218108"/>
                    </a:lnTo>
                    <a:lnTo>
                      <a:pt x="179003" y="583144"/>
                    </a:lnTo>
                    <a:cubicBezTo>
                      <a:pt x="179003" y="658981"/>
                      <a:pt x="215735" y="694571"/>
                      <a:pt x="270218" y="694571"/>
                    </a:cubicBezTo>
                    <a:cubicBezTo>
                      <a:pt x="292714" y="694571"/>
                      <a:pt x="318813" y="689825"/>
                      <a:pt x="337795" y="682707"/>
                    </a:cubicBezTo>
                    <a:lnTo>
                      <a:pt x="337795" y="747911"/>
                    </a:lnTo>
                    <a:cubicBezTo>
                      <a:pt x="317671" y="757402"/>
                      <a:pt x="288057" y="762147"/>
                      <a:pt x="263100" y="762147"/>
                    </a:cubicBezTo>
                    <a:cubicBezTo>
                      <a:pt x="169512" y="762147"/>
                      <a:pt x="104309" y="702919"/>
                      <a:pt x="104309" y="587889"/>
                    </a:cubicBezTo>
                    <a:close/>
                  </a:path>
                </a:pathLst>
              </a:custGeom>
              <a:solidFill>
                <a:srgbClr val="022E33"/>
              </a:solidFill>
              <a:ln w="8786" cap="flat">
                <a:noFill/>
                <a:prstDash val="solid"/>
                <a:miter/>
              </a:ln>
            </p:spPr>
            <p:txBody>
              <a:bodyPr rtlCol="0" anchor="ctr"/>
              <a:lstStyle/>
              <a:p>
                <a:endParaRPr lang="en-US"/>
              </a:p>
            </p:txBody>
          </p:sp>
          <p:sp>
            <p:nvSpPr>
              <p:cNvPr id="44" name="Freeform: Shape 25">
                <a:extLst>
                  <a:ext uri="{FF2B5EF4-FFF2-40B4-BE49-F238E27FC236}">
                    <a16:creationId xmlns:a16="http://schemas.microsoft.com/office/drawing/2014/main" id="{7F493827-04AD-493E-1419-048FBD593177}"/>
                  </a:ext>
                </a:extLst>
              </p:cNvPr>
              <p:cNvSpPr/>
              <p:nvPr/>
            </p:nvSpPr>
            <p:spPr>
              <a:xfrm>
                <a:off x="7744198" y="3438753"/>
                <a:ext cx="593864" cy="822517"/>
              </a:xfrm>
              <a:custGeom>
                <a:avLst/>
                <a:gdLst>
                  <a:gd name="connsiteX0" fmla="*/ 0 w 593864"/>
                  <a:gd name="connsiteY0" fmla="*/ 9491 h 822517"/>
                  <a:gd name="connsiteX1" fmla="*/ 74694 w 593864"/>
                  <a:gd name="connsiteY1" fmla="*/ 9491 h 822517"/>
                  <a:gd name="connsiteX2" fmla="*/ 74694 w 593864"/>
                  <a:gd name="connsiteY2" fmla="*/ 129177 h 822517"/>
                  <a:gd name="connsiteX3" fmla="*/ 299920 w 593864"/>
                  <a:gd name="connsiteY3" fmla="*/ 0 h 822517"/>
                  <a:gd name="connsiteX4" fmla="*/ 593865 w 593864"/>
                  <a:gd name="connsiteY4" fmla="*/ 308180 h 822517"/>
                  <a:gd name="connsiteX5" fmla="*/ 299920 w 593864"/>
                  <a:gd name="connsiteY5" fmla="*/ 616361 h 822517"/>
                  <a:gd name="connsiteX6" fmla="*/ 74694 w 593864"/>
                  <a:gd name="connsiteY6" fmla="*/ 485953 h 822517"/>
                  <a:gd name="connsiteX7" fmla="*/ 74694 w 593864"/>
                  <a:gd name="connsiteY7" fmla="*/ 822518 h 822517"/>
                  <a:gd name="connsiteX8" fmla="*/ 0 w 593864"/>
                  <a:gd name="connsiteY8" fmla="*/ 822518 h 822517"/>
                  <a:gd name="connsiteX9" fmla="*/ 0 w 593864"/>
                  <a:gd name="connsiteY9" fmla="*/ 9491 h 822517"/>
                  <a:gd name="connsiteX10" fmla="*/ 296318 w 593864"/>
                  <a:gd name="connsiteY10" fmla="*/ 549927 h 822517"/>
                  <a:gd name="connsiteX11" fmla="*/ 516798 w 593864"/>
                  <a:gd name="connsiteY11" fmla="*/ 308180 h 822517"/>
                  <a:gd name="connsiteX12" fmla="*/ 296318 w 593864"/>
                  <a:gd name="connsiteY12" fmla="*/ 66434 h 822517"/>
                  <a:gd name="connsiteX13" fmla="*/ 74694 w 593864"/>
                  <a:gd name="connsiteY13" fmla="*/ 308180 h 822517"/>
                  <a:gd name="connsiteX14" fmla="*/ 296318 w 593864"/>
                  <a:gd name="connsiteY14" fmla="*/ 549927 h 82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864" h="822517">
                    <a:moveTo>
                      <a:pt x="0" y="9491"/>
                    </a:moveTo>
                    <a:lnTo>
                      <a:pt x="74694" y="9491"/>
                    </a:lnTo>
                    <a:lnTo>
                      <a:pt x="74694" y="129177"/>
                    </a:lnTo>
                    <a:cubicBezTo>
                      <a:pt x="111426" y="50968"/>
                      <a:pt x="202730" y="0"/>
                      <a:pt x="299920" y="0"/>
                    </a:cubicBezTo>
                    <a:cubicBezTo>
                      <a:pt x="475320" y="0"/>
                      <a:pt x="593865" y="124432"/>
                      <a:pt x="593865" y="308180"/>
                    </a:cubicBezTo>
                    <a:cubicBezTo>
                      <a:pt x="593865" y="491929"/>
                      <a:pt x="475320" y="616361"/>
                      <a:pt x="299920" y="616361"/>
                    </a:cubicBezTo>
                    <a:cubicBezTo>
                      <a:pt x="202730" y="616361"/>
                      <a:pt x="111514" y="563020"/>
                      <a:pt x="74694" y="485953"/>
                    </a:cubicBezTo>
                    <a:lnTo>
                      <a:pt x="74694" y="822518"/>
                    </a:lnTo>
                    <a:lnTo>
                      <a:pt x="0" y="822518"/>
                    </a:lnTo>
                    <a:lnTo>
                      <a:pt x="0" y="9491"/>
                    </a:lnTo>
                    <a:close/>
                    <a:moveTo>
                      <a:pt x="296318" y="549927"/>
                    </a:moveTo>
                    <a:cubicBezTo>
                      <a:pt x="424352" y="549927"/>
                      <a:pt x="516798" y="450364"/>
                      <a:pt x="516798" y="308180"/>
                    </a:cubicBezTo>
                    <a:cubicBezTo>
                      <a:pt x="516798" y="165997"/>
                      <a:pt x="424352" y="66434"/>
                      <a:pt x="296318" y="66434"/>
                    </a:cubicBezTo>
                    <a:cubicBezTo>
                      <a:pt x="168282" y="66434"/>
                      <a:pt x="74694" y="165997"/>
                      <a:pt x="74694" y="308180"/>
                    </a:cubicBezTo>
                    <a:cubicBezTo>
                      <a:pt x="74694" y="450364"/>
                      <a:pt x="168370" y="549927"/>
                      <a:pt x="296318" y="549927"/>
                    </a:cubicBezTo>
                    <a:close/>
                  </a:path>
                </a:pathLst>
              </a:custGeom>
              <a:solidFill>
                <a:srgbClr val="022E33"/>
              </a:solidFill>
              <a:ln w="8786" cap="flat">
                <a:noFill/>
                <a:prstDash val="solid"/>
                <a:miter/>
              </a:ln>
            </p:spPr>
            <p:txBody>
              <a:bodyPr rtlCol="0" anchor="ctr"/>
              <a:lstStyle/>
              <a:p>
                <a:endParaRPr lang="en-US"/>
              </a:p>
            </p:txBody>
          </p:sp>
          <p:sp>
            <p:nvSpPr>
              <p:cNvPr id="45" name="Freeform: Shape 26">
                <a:extLst>
                  <a:ext uri="{FF2B5EF4-FFF2-40B4-BE49-F238E27FC236}">
                    <a16:creationId xmlns:a16="http://schemas.microsoft.com/office/drawing/2014/main" id="{95BF4208-A035-C10E-8586-7F7CC0F8C7E0}"/>
                  </a:ext>
                </a:extLst>
              </p:cNvPr>
              <p:cNvSpPr/>
              <p:nvPr/>
            </p:nvSpPr>
            <p:spPr>
              <a:xfrm>
                <a:off x="8460035" y="3206410"/>
                <a:ext cx="75836" cy="839126"/>
              </a:xfrm>
              <a:custGeom>
                <a:avLst/>
                <a:gdLst>
                  <a:gd name="connsiteX0" fmla="*/ 0 w 75836"/>
                  <a:gd name="connsiteY0" fmla="*/ 0 h 839126"/>
                  <a:gd name="connsiteX1" fmla="*/ 75837 w 75836"/>
                  <a:gd name="connsiteY1" fmla="*/ 0 h 839126"/>
                  <a:gd name="connsiteX2" fmla="*/ 75837 w 75836"/>
                  <a:gd name="connsiteY2" fmla="*/ 839126 h 839126"/>
                  <a:gd name="connsiteX3" fmla="*/ 0 w 75836"/>
                  <a:gd name="connsiteY3" fmla="*/ 839126 h 839126"/>
                  <a:gd name="connsiteX4" fmla="*/ 0 w 75836"/>
                  <a:gd name="connsiteY4" fmla="*/ 0 h 83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6" h="839126">
                    <a:moveTo>
                      <a:pt x="0" y="0"/>
                    </a:moveTo>
                    <a:lnTo>
                      <a:pt x="75837" y="0"/>
                    </a:lnTo>
                    <a:lnTo>
                      <a:pt x="75837" y="839126"/>
                    </a:lnTo>
                    <a:lnTo>
                      <a:pt x="0" y="839126"/>
                    </a:lnTo>
                    <a:lnTo>
                      <a:pt x="0" y="0"/>
                    </a:lnTo>
                    <a:close/>
                  </a:path>
                </a:pathLst>
              </a:custGeom>
              <a:solidFill>
                <a:srgbClr val="022E33"/>
              </a:solidFill>
              <a:ln w="8786" cap="flat">
                <a:noFill/>
                <a:prstDash val="solid"/>
                <a:miter/>
              </a:ln>
            </p:spPr>
            <p:txBody>
              <a:bodyPr rtlCol="0" anchor="ctr"/>
              <a:lstStyle/>
              <a:p>
                <a:endParaRPr lang="en-US"/>
              </a:p>
            </p:txBody>
          </p:sp>
          <p:sp>
            <p:nvSpPr>
              <p:cNvPr id="46" name="Freeform: Shape 27">
                <a:extLst>
                  <a:ext uri="{FF2B5EF4-FFF2-40B4-BE49-F238E27FC236}">
                    <a16:creationId xmlns:a16="http://schemas.microsoft.com/office/drawing/2014/main" id="{040DC7F9-89FB-946B-1736-4FC6B3578D16}"/>
                  </a:ext>
                </a:extLst>
              </p:cNvPr>
              <p:cNvSpPr/>
              <p:nvPr/>
            </p:nvSpPr>
            <p:spPr>
              <a:xfrm>
                <a:off x="8668476" y="3438665"/>
                <a:ext cx="488325" cy="616361"/>
              </a:xfrm>
              <a:custGeom>
                <a:avLst/>
                <a:gdLst>
                  <a:gd name="connsiteX0" fmla="*/ 176 w 488325"/>
                  <a:gd name="connsiteY0" fmla="*/ 449221 h 616361"/>
                  <a:gd name="connsiteX1" fmla="*/ 278654 w 488325"/>
                  <a:gd name="connsiteY1" fmla="*/ 250095 h 616361"/>
                  <a:gd name="connsiteX2" fmla="*/ 413807 w 488325"/>
                  <a:gd name="connsiteY2" fmla="*/ 235859 h 616361"/>
                  <a:gd name="connsiteX3" fmla="*/ 413807 w 488325"/>
                  <a:gd name="connsiteY3" fmla="*/ 209760 h 616361"/>
                  <a:gd name="connsiteX4" fmla="*/ 251413 w 488325"/>
                  <a:gd name="connsiteY4" fmla="*/ 66346 h 616361"/>
                  <a:gd name="connsiteX5" fmla="*/ 81900 w 488325"/>
                  <a:gd name="connsiteY5" fmla="*/ 209760 h 616361"/>
                  <a:gd name="connsiteX6" fmla="*/ 4833 w 488325"/>
                  <a:gd name="connsiteY6" fmla="*/ 209760 h 616361"/>
                  <a:gd name="connsiteX7" fmla="*/ 251325 w 488325"/>
                  <a:gd name="connsiteY7" fmla="*/ 0 h 616361"/>
                  <a:gd name="connsiteX8" fmla="*/ 488326 w 488325"/>
                  <a:gd name="connsiteY8" fmla="*/ 215735 h 616361"/>
                  <a:gd name="connsiteX9" fmla="*/ 488326 w 488325"/>
                  <a:gd name="connsiteY9" fmla="*/ 606871 h 616361"/>
                  <a:gd name="connsiteX10" fmla="*/ 413632 w 488325"/>
                  <a:gd name="connsiteY10" fmla="*/ 606871 h 616361"/>
                  <a:gd name="connsiteX11" fmla="*/ 413632 w 488325"/>
                  <a:gd name="connsiteY11" fmla="*/ 483581 h 616361"/>
                  <a:gd name="connsiteX12" fmla="*/ 206245 w 488325"/>
                  <a:gd name="connsiteY12" fmla="*/ 616361 h 616361"/>
                  <a:gd name="connsiteX13" fmla="*/ 0 w 488325"/>
                  <a:gd name="connsiteY13" fmla="*/ 449221 h 616361"/>
                  <a:gd name="connsiteX14" fmla="*/ 211166 w 488325"/>
                  <a:gd name="connsiteY14" fmla="*/ 549927 h 616361"/>
                  <a:gd name="connsiteX15" fmla="*/ 413807 w 488325"/>
                  <a:gd name="connsiteY15" fmla="*/ 327162 h 616361"/>
                  <a:gd name="connsiteX16" fmla="*/ 413807 w 488325"/>
                  <a:gd name="connsiteY16" fmla="*/ 296317 h 616361"/>
                  <a:gd name="connsiteX17" fmla="*/ 283399 w 488325"/>
                  <a:gd name="connsiteY17" fmla="*/ 310553 h 616361"/>
                  <a:gd name="connsiteX18" fmla="*/ 76013 w 488325"/>
                  <a:gd name="connsiteY18" fmla="*/ 446849 h 616361"/>
                  <a:gd name="connsiteX19" fmla="*/ 211078 w 488325"/>
                  <a:gd name="connsiteY19" fmla="*/ 549927 h 61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325" h="616361">
                    <a:moveTo>
                      <a:pt x="176" y="449221"/>
                    </a:moveTo>
                    <a:cubicBezTo>
                      <a:pt x="176" y="327162"/>
                      <a:pt x="84361" y="270218"/>
                      <a:pt x="278654" y="250095"/>
                    </a:cubicBezTo>
                    <a:lnTo>
                      <a:pt x="413807" y="235859"/>
                    </a:lnTo>
                    <a:lnTo>
                      <a:pt x="413807" y="209760"/>
                    </a:lnTo>
                    <a:cubicBezTo>
                      <a:pt x="413807" y="122060"/>
                      <a:pt x="347461" y="66346"/>
                      <a:pt x="251413" y="66346"/>
                    </a:cubicBezTo>
                    <a:cubicBezTo>
                      <a:pt x="155364" y="66346"/>
                      <a:pt x="94994" y="119687"/>
                      <a:pt x="81900" y="209760"/>
                    </a:cubicBezTo>
                    <a:lnTo>
                      <a:pt x="4833" y="209760"/>
                    </a:lnTo>
                    <a:cubicBezTo>
                      <a:pt x="21442" y="93588"/>
                      <a:pt x="111514" y="0"/>
                      <a:pt x="251325" y="0"/>
                    </a:cubicBezTo>
                    <a:cubicBezTo>
                      <a:pt x="391135" y="0"/>
                      <a:pt x="488326" y="84185"/>
                      <a:pt x="488326" y="215735"/>
                    </a:cubicBezTo>
                    <a:lnTo>
                      <a:pt x="488326" y="606871"/>
                    </a:lnTo>
                    <a:lnTo>
                      <a:pt x="413632" y="606871"/>
                    </a:lnTo>
                    <a:lnTo>
                      <a:pt x="413632" y="483581"/>
                    </a:lnTo>
                    <a:cubicBezTo>
                      <a:pt x="392278" y="558275"/>
                      <a:pt x="304578" y="616361"/>
                      <a:pt x="206245" y="616361"/>
                    </a:cubicBezTo>
                    <a:cubicBezTo>
                      <a:pt x="79440" y="616361"/>
                      <a:pt x="0" y="551157"/>
                      <a:pt x="0" y="449221"/>
                    </a:cubicBezTo>
                    <a:close/>
                    <a:moveTo>
                      <a:pt x="211166" y="549927"/>
                    </a:moveTo>
                    <a:cubicBezTo>
                      <a:pt x="332083" y="549927"/>
                      <a:pt x="413807" y="458712"/>
                      <a:pt x="413807" y="327162"/>
                    </a:cubicBezTo>
                    <a:lnTo>
                      <a:pt x="413807" y="296317"/>
                    </a:lnTo>
                    <a:lnTo>
                      <a:pt x="283399" y="310553"/>
                    </a:lnTo>
                    <a:cubicBezTo>
                      <a:pt x="137614" y="327162"/>
                      <a:pt x="76013" y="360379"/>
                      <a:pt x="76013" y="446849"/>
                    </a:cubicBezTo>
                    <a:cubicBezTo>
                      <a:pt x="76013" y="509680"/>
                      <a:pt x="128123" y="549927"/>
                      <a:pt x="211078" y="549927"/>
                    </a:cubicBezTo>
                    <a:close/>
                  </a:path>
                </a:pathLst>
              </a:custGeom>
              <a:solidFill>
                <a:srgbClr val="022E33"/>
              </a:solidFill>
              <a:ln w="8786" cap="flat">
                <a:noFill/>
                <a:prstDash val="solid"/>
                <a:miter/>
              </a:ln>
            </p:spPr>
            <p:txBody>
              <a:bodyPr rtlCol="0" anchor="ctr"/>
              <a:lstStyle/>
              <a:p>
                <a:endParaRPr lang="en-US"/>
              </a:p>
            </p:txBody>
          </p:sp>
          <p:sp>
            <p:nvSpPr>
              <p:cNvPr id="47" name="Freeform: Shape 28">
                <a:extLst>
                  <a:ext uri="{FF2B5EF4-FFF2-40B4-BE49-F238E27FC236}">
                    <a16:creationId xmlns:a16="http://schemas.microsoft.com/office/drawing/2014/main" id="{44D0A63F-FD0E-2C1D-9D6D-176AE05CAAA0}"/>
                  </a:ext>
                </a:extLst>
              </p:cNvPr>
              <p:cNvSpPr/>
              <p:nvPr/>
            </p:nvSpPr>
            <p:spPr>
              <a:xfrm>
                <a:off x="9270689" y="3438665"/>
                <a:ext cx="555814" cy="616185"/>
              </a:xfrm>
              <a:custGeom>
                <a:avLst/>
                <a:gdLst>
                  <a:gd name="connsiteX0" fmla="*/ 0 w 555814"/>
                  <a:gd name="connsiteY0" fmla="*/ 308181 h 616185"/>
                  <a:gd name="connsiteX1" fmla="*/ 290341 w 555814"/>
                  <a:gd name="connsiteY1" fmla="*/ 0 h 616185"/>
                  <a:gd name="connsiteX2" fmla="*/ 549926 w 555814"/>
                  <a:gd name="connsiteY2" fmla="*/ 197896 h 616185"/>
                  <a:gd name="connsiteX3" fmla="*/ 475232 w 555814"/>
                  <a:gd name="connsiteY3" fmla="*/ 197896 h 616185"/>
                  <a:gd name="connsiteX4" fmla="*/ 290341 w 555814"/>
                  <a:gd name="connsiteY4" fmla="*/ 66346 h 616185"/>
                  <a:gd name="connsiteX5" fmla="*/ 76979 w 555814"/>
                  <a:gd name="connsiteY5" fmla="*/ 308093 h 616185"/>
                  <a:gd name="connsiteX6" fmla="*/ 290341 w 555814"/>
                  <a:gd name="connsiteY6" fmla="*/ 549839 h 616185"/>
                  <a:gd name="connsiteX7" fmla="*/ 481120 w 555814"/>
                  <a:gd name="connsiteY7" fmla="*/ 406426 h 616185"/>
                  <a:gd name="connsiteX8" fmla="*/ 555815 w 555814"/>
                  <a:gd name="connsiteY8" fmla="*/ 406426 h 616185"/>
                  <a:gd name="connsiteX9" fmla="*/ 290341 w 555814"/>
                  <a:gd name="connsiteY9" fmla="*/ 616185 h 616185"/>
                  <a:gd name="connsiteX10" fmla="*/ 0 w 555814"/>
                  <a:gd name="connsiteY10" fmla="*/ 308005 h 61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814" h="616185">
                    <a:moveTo>
                      <a:pt x="0" y="308181"/>
                    </a:moveTo>
                    <a:cubicBezTo>
                      <a:pt x="0" y="130408"/>
                      <a:pt x="123289" y="0"/>
                      <a:pt x="290341" y="0"/>
                    </a:cubicBezTo>
                    <a:cubicBezTo>
                      <a:pt x="432524" y="0"/>
                      <a:pt x="529715" y="81812"/>
                      <a:pt x="549926" y="197896"/>
                    </a:cubicBezTo>
                    <a:lnTo>
                      <a:pt x="475232" y="197896"/>
                    </a:lnTo>
                    <a:cubicBezTo>
                      <a:pt x="456251" y="118457"/>
                      <a:pt x="385159" y="66346"/>
                      <a:pt x="290341" y="66346"/>
                    </a:cubicBezTo>
                    <a:cubicBezTo>
                      <a:pt x="168282" y="66346"/>
                      <a:pt x="76979" y="167052"/>
                      <a:pt x="76979" y="308093"/>
                    </a:cubicBezTo>
                    <a:cubicBezTo>
                      <a:pt x="76979" y="449133"/>
                      <a:pt x="168194" y="549839"/>
                      <a:pt x="290341" y="549839"/>
                    </a:cubicBezTo>
                    <a:cubicBezTo>
                      <a:pt x="393420" y="549839"/>
                      <a:pt x="468114" y="489380"/>
                      <a:pt x="481120" y="406426"/>
                    </a:cubicBezTo>
                    <a:lnTo>
                      <a:pt x="555815" y="406426"/>
                    </a:lnTo>
                    <a:cubicBezTo>
                      <a:pt x="539206" y="522598"/>
                      <a:pt x="434897" y="616185"/>
                      <a:pt x="290341" y="616185"/>
                    </a:cubicBezTo>
                    <a:cubicBezTo>
                      <a:pt x="123202" y="616185"/>
                      <a:pt x="0" y="484635"/>
                      <a:pt x="0" y="308005"/>
                    </a:cubicBezTo>
                    <a:close/>
                  </a:path>
                </a:pathLst>
              </a:custGeom>
              <a:solidFill>
                <a:srgbClr val="022E33"/>
              </a:solidFill>
              <a:ln w="8786" cap="flat">
                <a:noFill/>
                <a:prstDash val="solid"/>
                <a:miter/>
              </a:ln>
            </p:spPr>
            <p:txBody>
              <a:bodyPr rtlCol="0" anchor="ctr"/>
              <a:lstStyle/>
              <a:p>
                <a:endParaRPr lang="en-US"/>
              </a:p>
            </p:txBody>
          </p:sp>
          <p:sp>
            <p:nvSpPr>
              <p:cNvPr id="48" name="Freeform: Shape 29">
                <a:extLst>
                  <a:ext uri="{FF2B5EF4-FFF2-40B4-BE49-F238E27FC236}">
                    <a16:creationId xmlns:a16="http://schemas.microsoft.com/office/drawing/2014/main" id="{78E207CA-E26C-6809-7F6B-20A98539CA83}"/>
                  </a:ext>
                </a:extLst>
              </p:cNvPr>
              <p:cNvSpPr/>
              <p:nvPr/>
            </p:nvSpPr>
            <p:spPr>
              <a:xfrm>
                <a:off x="9898825" y="3438665"/>
                <a:ext cx="556771" cy="616361"/>
              </a:xfrm>
              <a:custGeom>
                <a:avLst/>
                <a:gdLst>
                  <a:gd name="connsiteX0" fmla="*/ 0 w 556771"/>
                  <a:gd name="connsiteY0" fmla="*/ 308181 h 616361"/>
                  <a:gd name="connsiteX1" fmla="*/ 287969 w 556771"/>
                  <a:gd name="connsiteY1" fmla="*/ 0 h 616361"/>
                  <a:gd name="connsiteX2" fmla="*/ 554672 w 556771"/>
                  <a:gd name="connsiteY2" fmla="*/ 308181 h 616361"/>
                  <a:gd name="connsiteX3" fmla="*/ 75837 w 556771"/>
                  <a:gd name="connsiteY3" fmla="*/ 308181 h 616361"/>
                  <a:gd name="connsiteX4" fmla="*/ 290341 w 556771"/>
                  <a:gd name="connsiteY4" fmla="*/ 549927 h 616361"/>
                  <a:gd name="connsiteX5" fmla="*/ 474002 w 556771"/>
                  <a:gd name="connsiteY5" fmla="*/ 419607 h 616361"/>
                  <a:gd name="connsiteX6" fmla="*/ 548697 w 556771"/>
                  <a:gd name="connsiteY6" fmla="*/ 419607 h 616361"/>
                  <a:gd name="connsiteX7" fmla="*/ 292714 w 556771"/>
                  <a:gd name="connsiteY7" fmla="*/ 616361 h 616361"/>
                  <a:gd name="connsiteX8" fmla="*/ 0 w 556771"/>
                  <a:gd name="connsiteY8" fmla="*/ 308181 h 616361"/>
                  <a:gd name="connsiteX9" fmla="*/ 478835 w 556771"/>
                  <a:gd name="connsiteY9" fmla="*/ 246580 h 616361"/>
                  <a:gd name="connsiteX10" fmla="*/ 288057 w 556771"/>
                  <a:gd name="connsiteY10" fmla="*/ 66434 h 616361"/>
                  <a:gd name="connsiteX11" fmla="*/ 81812 w 556771"/>
                  <a:gd name="connsiteY11" fmla="*/ 246580 h 616361"/>
                  <a:gd name="connsiteX12" fmla="*/ 478835 w 556771"/>
                  <a:gd name="connsiteY12" fmla="*/ 246580 h 61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6771" h="616361">
                    <a:moveTo>
                      <a:pt x="0" y="308181"/>
                    </a:moveTo>
                    <a:cubicBezTo>
                      <a:pt x="0" y="128035"/>
                      <a:pt x="120917" y="0"/>
                      <a:pt x="287969" y="0"/>
                    </a:cubicBezTo>
                    <a:cubicBezTo>
                      <a:pt x="463369" y="0"/>
                      <a:pt x="573566" y="135153"/>
                      <a:pt x="554672" y="308181"/>
                    </a:cubicBezTo>
                    <a:lnTo>
                      <a:pt x="75837" y="308181"/>
                    </a:lnTo>
                    <a:cubicBezTo>
                      <a:pt x="74694" y="451594"/>
                      <a:pt x="161164" y="549927"/>
                      <a:pt x="290341" y="549927"/>
                    </a:cubicBezTo>
                    <a:cubicBezTo>
                      <a:pt x="392278" y="549927"/>
                      <a:pt x="453879" y="496586"/>
                      <a:pt x="474002" y="419607"/>
                    </a:cubicBezTo>
                    <a:lnTo>
                      <a:pt x="548697" y="419607"/>
                    </a:lnTo>
                    <a:cubicBezTo>
                      <a:pt x="528573" y="532176"/>
                      <a:pt x="430152" y="616361"/>
                      <a:pt x="292714" y="616361"/>
                    </a:cubicBezTo>
                    <a:cubicBezTo>
                      <a:pt x="122060" y="616361"/>
                      <a:pt x="0" y="488326"/>
                      <a:pt x="0" y="308181"/>
                    </a:cubicBezTo>
                    <a:close/>
                    <a:moveTo>
                      <a:pt x="478835" y="246580"/>
                    </a:moveTo>
                    <a:cubicBezTo>
                      <a:pt x="479978" y="137526"/>
                      <a:pt x="400626" y="66434"/>
                      <a:pt x="288057" y="66434"/>
                    </a:cubicBezTo>
                    <a:cubicBezTo>
                      <a:pt x="175488" y="66434"/>
                      <a:pt x="102024" y="132780"/>
                      <a:pt x="81812" y="246580"/>
                    </a:cubicBezTo>
                    <a:lnTo>
                      <a:pt x="478835" y="246580"/>
                    </a:lnTo>
                    <a:close/>
                  </a:path>
                </a:pathLst>
              </a:custGeom>
              <a:solidFill>
                <a:srgbClr val="022E33"/>
              </a:solidFill>
              <a:ln w="878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575887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Bullets/Bodytext">
    <p:spTree>
      <p:nvGrpSpPr>
        <p:cNvPr id="1" name=""/>
        <p:cNvGrpSpPr/>
        <p:nvPr/>
      </p:nvGrpSpPr>
      <p:grpSpPr>
        <a:xfrm>
          <a:off x="0" y="0"/>
          <a:ext cx="0" cy="0"/>
          <a:chOff x="0" y="0"/>
          <a:chExt cx="0" cy="0"/>
        </a:xfrm>
      </p:grpSpPr>
      <p:sp>
        <p:nvSpPr>
          <p:cNvPr id="2" name="Plassholder for tekst 19">
            <a:extLst>
              <a:ext uri="{FF2B5EF4-FFF2-40B4-BE49-F238E27FC236}">
                <a16:creationId xmlns:a16="http://schemas.microsoft.com/office/drawing/2014/main" id="{F193255A-7F1D-32BE-2E4A-9261BED9D51A}"/>
              </a:ext>
            </a:extLst>
          </p:cNvPr>
          <p:cNvSpPr>
            <a:spLocks noGrp="1"/>
          </p:cNvSpPr>
          <p:nvPr>
            <p:ph type="body" sz="quarter" idx="10" hasCustomPrompt="1"/>
          </p:nvPr>
        </p:nvSpPr>
        <p:spPr>
          <a:xfrm>
            <a:off x="959978" y="498764"/>
            <a:ext cx="8471189"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7" name="Rektangel 6">
            <a:extLst>
              <a:ext uri="{FF2B5EF4-FFF2-40B4-BE49-F238E27FC236}">
                <a16:creationId xmlns:a16="http://schemas.microsoft.com/office/drawing/2014/main" id="{2ADBC249-D4AE-D99A-38B8-B375316BCA91}"/>
              </a:ext>
            </a:extLst>
          </p:cNvPr>
          <p:cNvSpPr/>
          <p:nvPr userDrawn="1"/>
        </p:nvSpPr>
        <p:spPr>
          <a:xfrm>
            <a:off x="0" y="-1"/>
            <a:ext cx="11335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pic>
        <p:nvPicPr>
          <p:cNvPr id="3" name="Graphic 2">
            <a:extLst>
              <a:ext uri="{FF2B5EF4-FFF2-40B4-BE49-F238E27FC236}">
                <a16:creationId xmlns:a16="http://schemas.microsoft.com/office/drawing/2014/main" id="{74D648B2-C78D-B618-7A86-3FF5BF3D71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11625" y="-3387548"/>
            <a:ext cx="5619750" cy="2028825"/>
          </a:xfrm>
          <a:prstGeom prst="rect">
            <a:avLst/>
          </a:prstGeom>
        </p:spPr>
      </p:pic>
      <p:pic>
        <p:nvPicPr>
          <p:cNvPr id="11" name="Bilde 10">
            <a:extLst>
              <a:ext uri="{FF2B5EF4-FFF2-40B4-BE49-F238E27FC236}">
                <a16:creationId xmlns:a16="http://schemas.microsoft.com/office/drawing/2014/main" id="{30E3C8A0-7CD5-B5E1-A2B9-B053B5F2BC33}"/>
              </a:ext>
            </a:extLst>
          </p:cNvPr>
          <p:cNvPicPr>
            <a:picLocks noChangeAspect="1"/>
          </p:cNvPicPr>
          <p:nvPr userDrawn="1"/>
        </p:nvPicPr>
        <p:blipFill>
          <a:blip r:embed="rId4"/>
          <a:stretch>
            <a:fillRect/>
          </a:stretch>
        </p:blipFill>
        <p:spPr>
          <a:xfrm>
            <a:off x="11538366" y="232679"/>
            <a:ext cx="426896" cy="426896"/>
          </a:xfrm>
          <a:prstGeom prst="rect">
            <a:avLst/>
          </a:prstGeom>
        </p:spPr>
      </p:pic>
      <p:sp>
        <p:nvSpPr>
          <p:cNvPr id="13" name="Plassholder for tekst 5">
            <a:extLst>
              <a:ext uri="{FF2B5EF4-FFF2-40B4-BE49-F238E27FC236}">
                <a16:creationId xmlns:a16="http://schemas.microsoft.com/office/drawing/2014/main" id="{A3AD7066-27D0-085B-5E62-BDE0B72EA81D}"/>
              </a:ext>
            </a:extLst>
          </p:cNvPr>
          <p:cNvSpPr>
            <a:spLocks noGrp="1"/>
          </p:cNvSpPr>
          <p:nvPr>
            <p:ph type="body" sz="quarter" idx="16" hasCustomPrompt="1"/>
          </p:nvPr>
        </p:nvSpPr>
        <p:spPr>
          <a:xfrm>
            <a:off x="959977" y="2072789"/>
            <a:ext cx="10125075"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15" name="Bilde 14">
            <a:extLst>
              <a:ext uri="{FF2B5EF4-FFF2-40B4-BE49-F238E27FC236}">
                <a16:creationId xmlns:a16="http://schemas.microsoft.com/office/drawing/2014/main" id="{AB39F9BC-FC56-0F72-EFD7-95DF0B93C072}"/>
              </a:ext>
            </a:extLst>
          </p:cNvPr>
          <p:cNvPicPr>
            <a:picLocks noChangeAspect="1"/>
          </p:cNvPicPr>
          <p:nvPr userDrawn="1"/>
        </p:nvPicPr>
        <p:blipFill>
          <a:blip r:embed="rId5">
            <a:alphaModFix amt="40000"/>
          </a:blip>
          <a:stretch>
            <a:fillRect/>
          </a:stretch>
        </p:blipFill>
        <p:spPr>
          <a:xfrm>
            <a:off x="9982200" y="4899118"/>
            <a:ext cx="2743200" cy="1958882"/>
          </a:xfrm>
          <a:prstGeom prst="rect">
            <a:avLst/>
          </a:prstGeom>
        </p:spPr>
      </p:pic>
      <p:sp>
        <p:nvSpPr>
          <p:cNvPr id="16" name="TekstSylinder 15">
            <a:extLst>
              <a:ext uri="{FF2B5EF4-FFF2-40B4-BE49-F238E27FC236}">
                <a16:creationId xmlns:a16="http://schemas.microsoft.com/office/drawing/2014/main" id="{E0F6F0CB-E1DC-B7B0-1D83-811275FC7252}"/>
              </a:ext>
            </a:extLst>
          </p:cNvPr>
          <p:cNvSpPr txBox="1"/>
          <p:nvPr userDrawn="1"/>
        </p:nvSpPr>
        <p:spPr>
          <a:xfrm>
            <a:off x="959978" y="131379"/>
            <a:ext cx="1136850" cy="246221"/>
          </a:xfrm>
          <a:prstGeom prst="rect">
            <a:avLst/>
          </a:prstGeom>
          <a:noFill/>
        </p:spPr>
        <p:txBody>
          <a:bodyPr wrap="none" rtlCol="0">
            <a:spAutoFit/>
          </a:bodyPr>
          <a:lstStyle/>
          <a:p>
            <a:r>
              <a:rPr lang="nb-NO" sz="1000"/>
              <a:t>MARKETPLACE</a:t>
            </a:r>
          </a:p>
        </p:txBody>
      </p:sp>
    </p:spTree>
    <p:extLst>
      <p:ext uri="{BB962C8B-B14F-4D97-AF65-F5344CB8AC3E}">
        <p14:creationId xmlns:p14="http://schemas.microsoft.com/office/powerpoint/2010/main" val="38251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Bullet+Imagebubbl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11" name="Plassholder for tekst 19">
            <a:extLst>
              <a:ext uri="{FF2B5EF4-FFF2-40B4-BE49-F238E27FC236}">
                <a16:creationId xmlns:a16="http://schemas.microsoft.com/office/drawing/2014/main" id="{07A5094F-DBA7-E142-3E15-AC7748F3D08E}"/>
              </a:ext>
            </a:extLst>
          </p:cNvPr>
          <p:cNvSpPr>
            <a:spLocks noGrp="1"/>
          </p:cNvSpPr>
          <p:nvPr>
            <p:ph type="body" sz="quarter" idx="10" hasCustomPrompt="1"/>
          </p:nvPr>
        </p:nvSpPr>
        <p:spPr>
          <a:xfrm>
            <a:off x="959979" y="498764"/>
            <a:ext cx="6380163"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22" name="Plassholder for bilde 21">
            <a:extLst>
              <a:ext uri="{FF2B5EF4-FFF2-40B4-BE49-F238E27FC236}">
                <a16:creationId xmlns:a16="http://schemas.microsoft.com/office/drawing/2014/main" id="{56B8CF6D-DDB6-4C4B-4948-4600C1A7893E}"/>
              </a:ext>
            </a:extLst>
          </p:cNvPr>
          <p:cNvSpPr>
            <a:spLocks noGrp="1"/>
          </p:cNvSpPr>
          <p:nvPr>
            <p:ph type="pic" sz="quarter" idx="13"/>
          </p:nvPr>
        </p:nvSpPr>
        <p:spPr>
          <a:xfrm>
            <a:off x="5758605" y="-905847"/>
            <a:ext cx="7977602" cy="9183787"/>
          </a:xfrm>
          <a:custGeom>
            <a:avLst/>
            <a:gdLst>
              <a:gd name="connsiteX0" fmla="*/ 4787520 w 7977602"/>
              <a:gd name="connsiteY0" fmla="*/ 0 h 9183787"/>
              <a:gd name="connsiteX1" fmla="*/ 7977602 w 7977602"/>
              <a:gd name="connsiteY1" fmla="*/ 3190082 h 9183787"/>
              <a:gd name="connsiteX2" fmla="*/ 4787520 w 7977602"/>
              <a:gd name="connsiteY2" fmla="*/ 6380164 h 9183787"/>
              <a:gd name="connsiteX3" fmla="*/ 4669578 w 7977602"/>
              <a:gd name="connsiteY3" fmla="*/ 6374209 h 9183787"/>
              <a:gd name="connsiteX4" fmla="*/ 4701867 w 7977602"/>
              <a:gd name="connsiteY4" fmla="*/ 6585778 h 9183787"/>
              <a:gd name="connsiteX5" fmla="*/ 4714036 w 7977602"/>
              <a:gd name="connsiteY5" fmla="*/ 6826769 h 9183787"/>
              <a:gd name="connsiteX6" fmla="*/ 2357018 w 7977602"/>
              <a:gd name="connsiteY6" fmla="*/ 9183787 h 9183787"/>
              <a:gd name="connsiteX7" fmla="*/ 0 w 7977602"/>
              <a:gd name="connsiteY7" fmla="*/ 6826769 h 9183787"/>
              <a:gd name="connsiteX8" fmla="*/ 1881997 w 7977602"/>
              <a:gd name="connsiteY8" fmla="*/ 4517637 h 9183787"/>
              <a:gd name="connsiteX9" fmla="*/ 1888966 w 7977602"/>
              <a:gd name="connsiteY9" fmla="*/ 4516574 h 9183787"/>
              <a:gd name="connsiteX10" fmla="*/ 1848131 w 7977602"/>
              <a:gd name="connsiteY10" fmla="*/ 4431806 h 9183787"/>
              <a:gd name="connsiteX11" fmla="*/ 1597438 w 7977602"/>
              <a:gd name="connsiteY11" fmla="*/ 3190082 h 9183787"/>
              <a:gd name="connsiteX12" fmla="*/ 4787520 w 7977602"/>
              <a:gd name="connsiteY12" fmla="*/ 0 h 918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7602" h="9183787">
                <a:moveTo>
                  <a:pt x="4787520" y="0"/>
                </a:moveTo>
                <a:cubicBezTo>
                  <a:pt x="6549354" y="0"/>
                  <a:pt x="7977602" y="1428248"/>
                  <a:pt x="7977602" y="3190082"/>
                </a:cubicBezTo>
                <a:cubicBezTo>
                  <a:pt x="7977602" y="4951916"/>
                  <a:pt x="6549354" y="6380164"/>
                  <a:pt x="4787520" y="6380164"/>
                </a:cubicBezTo>
                <a:lnTo>
                  <a:pt x="4669578" y="6374209"/>
                </a:lnTo>
                <a:lnTo>
                  <a:pt x="4701867" y="6585778"/>
                </a:lnTo>
                <a:cubicBezTo>
                  <a:pt x="4709914" y="6665014"/>
                  <a:pt x="4714036" y="6745410"/>
                  <a:pt x="4714036" y="6826769"/>
                </a:cubicBezTo>
                <a:cubicBezTo>
                  <a:pt x="4714036" y="8128514"/>
                  <a:pt x="3658763" y="9183787"/>
                  <a:pt x="2357018" y="9183787"/>
                </a:cubicBezTo>
                <a:cubicBezTo>
                  <a:pt x="1055273" y="9183787"/>
                  <a:pt x="0" y="8128514"/>
                  <a:pt x="0" y="6826769"/>
                </a:cubicBezTo>
                <a:cubicBezTo>
                  <a:pt x="0" y="5687742"/>
                  <a:pt x="807944" y="4737421"/>
                  <a:pt x="1881997" y="4517637"/>
                </a:cubicBezTo>
                <a:lnTo>
                  <a:pt x="1888966" y="4516574"/>
                </a:lnTo>
                <a:lnTo>
                  <a:pt x="1848131" y="4431806"/>
                </a:lnTo>
                <a:cubicBezTo>
                  <a:pt x="1686704" y="4050150"/>
                  <a:pt x="1597438" y="3630541"/>
                  <a:pt x="1597438" y="3190082"/>
                </a:cubicBezTo>
                <a:cubicBezTo>
                  <a:pt x="1597438" y="1428248"/>
                  <a:pt x="3025686" y="0"/>
                  <a:pt x="4787520" y="0"/>
                </a:cubicBezTo>
                <a:close/>
              </a:path>
            </a:pathLst>
          </a:custGeom>
        </p:spPr>
        <p:txBody>
          <a:bodyPr wrap="square">
            <a:noAutofit/>
          </a:bodyPr>
          <a:lstStyle/>
          <a:p>
            <a:endParaRPr lang="nb-NO"/>
          </a:p>
        </p:txBody>
      </p:sp>
      <p:sp>
        <p:nvSpPr>
          <p:cNvPr id="3" name="Plassholder for tekst 5">
            <a:extLst>
              <a:ext uri="{FF2B5EF4-FFF2-40B4-BE49-F238E27FC236}">
                <a16:creationId xmlns:a16="http://schemas.microsoft.com/office/drawing/2014/main" id="{A544B0E9-53E0-BBCC-2570-1021C81E621F}"/>
              </a:ext>
            </a:extLst>
          </p:cNvPr>
          <p:cNvSpPr>
            <a:spLocks noGrp="1"/>
          </p:cNvSpPr>
          <p:nvPr>
            <p:ph type="body" sz="quarter" idx="16" hasCustomPrompt="1"/>
          </p:nvPr>
        </p:nvSpPr>
        <p:spPr>
          <a:xfrm>
            <a:off x="959977" y="2072789"/>
            <a:ext cx="6000221"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F0A02AE8-279A-C287-A2B3-BFA73DA16B73}"/>
              </a:ext>
            </a:extLst>
          </p:cNvPr>
          <p:cNvSpPr txBox="1"/>
          <p:nvPr userDrawn="1"/>
        </p:nvSpPr>
        <p:spPr>
          <a:xfrm>
            <a:off x="959978" y="131379"/>
            <a:ext cx="1136850" cy="246221"/>
          </a:xfrm>
          <a:prstGeom prst="rect">
            <a:avLst/>
          </a:prstGeom>
          <a:noFill/>
        </p:spPr>
        <p:txBody>
          <a:bodyPr wrap="none" rtlCol="0">
            <a:spAutoFit/>
          </a:bodyPr>
          <a:lstStyle/>
          <a:p>
            <a:r>
              <a:rPr lang="nb-NO" sz="1000"/>
              <a:t>MARKETPLACE</a:t>
            </a:r>
          </a:p>
        </p:txBody>
      </p:sp>
    </p:spTree>
    <p:extLst>
      <p:ext uri="{BB962C8B-B14F-4D97-AF65-F5344CB8AC3E}">
        <p14:creationId xmlns:p14="http://schemas.microsoft.com/office/powerpoint/2010/main" val="162889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left - Title + bullets">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56335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6" name="Plassholder for tekst 5">
            <a:extLst>
              <a:ext uri="{FF2B5EF4-FFF2-40B4-BE49-F238E27FC236}">
                <a16:creationId xmlns:a16="http://schemas.microsoft.com/office/drawing/2014/main" id="{365D3B74-F2A0-F98C-A73F-65F3909E674D}"/>
              </a:ext>
            </a:extLst>
          </p:cNvPr>
          <p:cNvSpPr>
            <a:spLocks noGrp="1"/>
          </p:cNvSpPr>
          <p:nvPr>
            <p:ph type="body" sz="quarter" idx="16" hasCustomPrompt="1"/>
          </p:nvPr>
        </p:nvSpPr>
        <p:spPr>
          <a:xfrm>
            <a:off x="56335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pic>
        <p:nvPicPr>
          <p:cNvPr id="7" name="Bilde 6">
            <a:extLst>
              <a:ext uri="{FF2B5EF4-FFF2-40B4-BE49-F238E27FC236}">
                <a16:creationId xmlns:a16="http://schemas.microsoft.com/office/drawing/2014/main" id="{F1347D3A-AAE8-2B52-5AB3-BBDB174040C8}"/>
              </a:ext>
            </a:extLst>
          </p:cNvPr>
          <p:cNvPicPr>
            <a:picLocks noChangeAspect="1"/>
          </p:cNvPicPr>
          <p:nvPr userDrawn="1"/>
        </p:nvPicPr>
        <p:blipFill>
          <a:blip r:embed="rId2">
            <a:alphaModFix amt="40000"/>
          </a:blip>
          <a:stretch>
            <a:fillRect/>
          </a:stretch>
        </p:blipFill>
        <p:spPr>
          <a:xfrm>
            <a:off x="9982200" y="4899118"/>
            <a:ext cx="2743200" cy="1958882"/>
          </a:xfrm>
          <a:prstGeom prst="rect">
            <a:avLst/>
          </a:prstGeom>
        </p:spPr>
      </p:pic>
      <p:pic>
        <p:nvPicPr>
          <p:cNvPr id="10" name="Bilde 9">
            <a:extLst>
              <a:ext uri="{FF2B5EF4-FFF2-40B4-BE49-F238E27FC236}">
                <a16:creationId xmlns:a16="http://schemas.microsoft.com/office/drawing/2014/main" id="{AFFDAC87-ACCF-ECDD-CA2E-A7D14342D30B}"/>
              </a:ext>
            </a:extLst>
          </p:cNvPr>
          <p:cNvPicPr>
            <a:picLocks noChangeAspect="1"/>
          </p:cNvPicPr>
          <p:nvPr userDrawn="1"/>
        </p:nvPicPr>
        <p:blipFill>
          <a:blip r:embed="rId3"/>
          <a:stretch>
            <a:fillRect/>
          </a:stretch>
        </p:blipFill>
        <p:spPr>
          <a:xfrm>
            <a:off x="11538366" y="232679"/>
            <a:ext cx="426896" cy="426896"/>
          </a:xfrm>
          <a:prstGeom prst="rect">
            <a:avLst/>
          </a:prstGeom>
        </p:spPr>
      </p:pic>
      <p:sp>
        <p:nvSpPr>
          <p:cNvPr id="12" name="TekstSylinder 11">
            <a:extLst>
              <a:ext uri="{FF2B5EF4-FFF2-40B4-BE49-F238E27FC236}">
                <a16:creationId xmlns:a16="http://schemas.microsoft.com/office/drawing/2014/main" id="{EA26B9D8-F334-003A-7658-B00F210D064B}"/>
              </a:ext>
            </a:extLst>
          </p:cNvPr>
          <p:cNvSpPr txBox="1"/>
          <p:nvPr userDrawn="1"/>
        </p:nvSpPr>
        <p:spPr>
          <a:xfrm>
            <a:off x="5633578" y="131379"/>
            <a:ext cx="1136850" cy="246221"/>
          </a:xfrm>
          <a:prstGeom prst="rect">
            <a:avLst/>
          </a:prstGeom>
          <a:noFill/>
        </p:spPr>
        <p:txBody>
          <a:bodyPr wrap="none" rtlCol="0">
            <a:spAutoFit/>
          </a:bodyPr>
          <a:lstStyle/>
          <a:p>
            <a:r>
              <a:rPr lang="nb-NO" sz="1000"/>
              <a:t>MARKETPLACE</a:t>
            </a:r>
          </a:p>
        </p:txBody>
      </p:sp>
    </p:spTree>
    <p:extLst>
      <p:ext uri="{BB962C8B-B14F-4D97-AF65-F5344CB8AC3E}">
        <p14:creationId xmlns:p14="http://schemas.microsoft.com/office/powerpoint/2010/main" val="37008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right - Title + bullets">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2CBC2C-9CE2-ACAE-6F13-9D46559B13FF}"/>
              </a:ext>
            </a:extLst>
          </p:cNvPr>
          <p:cNvSpPr/>
          <p:nvPr userDrawn="1"/>
        </p:nvSpPr>
        <p:spPr>
          <a:xfrm>
            <a:off x="0" y="-1"/>
            <a:ext cx="113354"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8" name="Plassholder for bilde 7">
            <a:extLst>
              <a:ext uri="{FF2B5EF4-FFF2-40B4-BE49-F238E27FC236}">
                <a16:creationId xmlns:a16="http://schemas.microsoft.com/office/drawing/2014/main" id="{67A5C00A-E280-59EF-B5C9-AA1764957226}"/>
              </a:ext>
            </a:extLst>
          </p:cNvPr>
          <p:cNvSpPr>
            <a:spLocks noGrp="1"/>
          </p:cNvSpPr>
          <p:nvPr>
            <p:ph type="pic" sz="quarter" idx="14"/>
          </p:nvPr>
        </p:nvSpPr>
        <p:spPr>
          <a:xfrm>
            <a:off x="7315200" y="0"/>
            <a:ext cx="4876800" cy="6858000"/>
          </a:xfrm>
          <a:prstGeom prst="rect">
            <a:avLst/>
          </a:prstGeom>
        </p:spPr>
        <p:txBody>
          <a:bodyPr/>
          <a:lstStyle/>
          <a:p>
            <a:endParaRPr lang="nb-NO"/>
          </a:p>
        </p:txBody>
      </p:sp>
      <p:sp>
        <p:nvSpPr>
          <p:cNvPr id="9" name="Plassholder for tekst 19">
            <a:extLst>
              <a:ext uri="{FF2B5EF4-FFF2-40B4-BE49-F238E27FC236}">
                <a16:creationId xmlns:a16="http://schemas.microsoft.com/office/drawing/2014/main" id="{792D9F9B-A291-0771-0919-3A11859197F0}"/>
              </a:ext>
            </a:extLst>
          </p:cNvPr>
          <p:cNvSpPr>
            <a:spLocks noGrp="1"/>
          </p:cNvSpPr>
          <p:nvPr>
            <p:ph type="body" sz="quarter" idx="10" hasCustomPrompt="1"/>
          </p:nvPr>
        </p:nvSpPr>
        <p:spPr>
          <a:xfrm>
            <a:off x="959978" y="498764"/>
            <a:ext cx="5694362" cy="1239102"/>
          </a:xfrm>
          <a:prstGeom prst="rect">
            <a:avLst/>
          </a:prstGeom>
        </p:spPr>
        <p:txBody>
          <a:bodyPr anchor="b"/>
          <a:lstStyle>
            <a:lvl1pPr marL="0" indent="0">
              <a:lnSpc>
                <a:spcPts val="3800"/>
              </a:lnSpc>
              <a:buNone/>
              <a:defRPr sz="4000">
                <a:solidFill>
                  <a:srgbClr val="022E33"/>
                </a:solidFill>
                <a:latin typeface="Haffer" pitchFamily="2" charset="77"/>
                <a:cs typeface="Haffer" pitchFamily="2" charset="77"/>
              </a:defRPr>
            </a:lvl1pPr>
          </a:lstStyle>
          <a:p>
            <a:pPr lvl="0"/>
            <a:r>
              <a:rPr lang="nb-NO" err="1"/>
              <a:t>Title</a:t>
            </a:r>
            <a:endParaRPr lang="nb-NO"/>
          </a:p>
        </p:txBody>
      </p:sp>
      <p:sp>
        <p:nvSpPr>
          <p:cNvPr id="3" name="Plassholder for tekst 5">
            <a:extLst>
              <a:ext uri="{FF2B5EF4-FFF2-40B4-BE49-F238E27FC236}">
                <a16:creationId xmlns:a16="http://schemas.microsoft.com/office/drawing/2014/main" id="{15736A9D-E119-D712-7A6C-6605C559F18F}"/>
              </a:ext>
            </a:extLst>
          </p:cNvPr>
          <p:cNvSpPr>
            <a:spLocks noGrp="1"/>
          </p:cNvSpPr>
          <p:nvPr>
            <p:ph type="body" sz="quarter" idx="16" hasCustomPrompt="1"/>
          </p:nvPr>
        </p:nvSpPr>
        <p:spPr>
          <a:xfrm>
            <a:off x="959978" y="2072789"/>
            <a:ext cx="5694362" cy="4011613"/>
          </a:xfrm>
          <a:prstGeom prst="rect">
            <a:avLst/>
          </a:prstGeom>
        </p:spPr>
        <p:txBody>
          <a:bodyPr/>
          <a:lstStyle>
            <a:lvl1pPr>
              <a:buClr>
                <a:schemeClr val="tx1"/>
              </a:buClr>
              <a:buSzPct val="80000"/>
              <a:defRPr sz="2100" b="0" i="0" baseline="0">
                <a:solidFill>
                  <a:schemeClr val="tx1"/>
                </a:solidFill>
                <a:latin typeface="Haffer Light" pitchFamily="2" charset="77"/>
                <a:cs typeface="Haffer Light" pitchFamily="2" charset="77"/>
              </a:defRPr>
            </a:lvl1pPr>
            <a:lvl2pPr>
              <a:buClr>
                <a:schemeClr val="tx1"/>
              </a:buClr>
              <a:buSzPct val="80000"/>
              <a:defRPr sz="2100" b="0" i="0">
                <a:solidFill>
                  <a:schemeClr val="tx1"/>
                </a:solidFill>
                <a:latin typeface="Haffer Light" pitchFamily="2" charset="77"/>
                <a:cs typeface="Haffer Light" pitchFamily="2" charset="77"/>
              </a:defRPr>
            </a:lvl2pPr>
            <a:lvl3pPr>
              <a:buClr>
                <a:schemeClr val="tx1"/>
              </a:buClr>
              <a:buSzPct val="80000"/>
              <a:defRPr b="0" i="0">
                <a:solidFill>
                  <a:schemeClr val="tx1"/>
                </a:solidFill>
                <a:latin typeface="Haffer Light" pitchFamily="2" charset="77"/>
                <a:cs typeface="Haffer Light" pitchFamily="2" charset="77"/>
              </a:defRPr>
            </a:lvl3pPr>
            <a:lvl4pPr>
              <a:buClr>
                <a:schemeClr val="tx2"/>
              </a:buClr>
              <a:buSzPct val="80000"/>
              <a:defRPr b="0" i="0">
                <a:solidFill>
                  <a:schemeClr val="tx1"/>
                </a:solidFill>
                <a:latin typeface="Haffer Light" pitchFamily="2" charset="77"/>
                <a:cs typeface="Haffer Light" pitchFamily="2" charset="77"/>
              </a:defRPr>
            </a:lvl4pPr>
            <a:lvl5pPr>
              <a:buClr>
                <a:schemeClr val="tx2"/>
              </a:buClr>
              <a:buSzPct val="80000"/>
              <a:defRPr>
                <a:solidFill>
                  <a:schemeClr val="tx1"/>
                </a:solidFill>
              </a:defRPr>
            </a:lvl5pPr>
          </a:lstStyle>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0"/>
            <a:r>
              <a:rPr lang="nb-NO" err="1"/>
              <a:t>Bullet</a:t>
            </a:r>
            <a:r>
              <a:rPr lang="nb-NO"/>
              <a:t> / </a:t>
            </a:r>
            <a:r>
              <a:rPr lang="nb-NO" err="1"/>
              <a:t>Bodytext</a:t>
            </a:r>
            <a:endParaRPr lang="nb-NO"/>
          </a:p>
          <a:p>
            <a:pPr lvl="1"/>
            <a:endParaRPr lang="nb-NO"/>
          </a:p>
          <a:p>
            <a:pPr lvl="1"/>
            <a:endParaRPr lang="nb-NO"/>
          </a:p>
          <a:p>
            <a:pPr lvl="2"/>
            <a:endParaRPr lang="nb-NO"/>
          </a:p>
          <a:p>
            <a:pPr lvl="1"/>
            <a:endParaRPr lang="nb-NO"/>
          </a:p>
          <a:p>
            <a:pPr lvl="1"/>
            <a:endParaRPr lang="nb-NO"/>
          </a:p>
          <a:p>
            <a:pPr lvl="1"/>
            <a:endParaRPr lang="nb-NO"/>
          </a:p>
        </p:txBody>
      </p:sp>
      <p:sp>
        <p:nvSpPr>
          <p:cNvPr id="4" name="TekstSylinder 3">
            <a:extLst>
              <a:ext uri="{FF2B5EF4-FFF2-40B4-BE49-F238E27FC236}">
                <a16:creationId xmlns:a16="http://schemas.microsoft.com/office/drawing/2014/main" id="{1BF7B944-EFD1-42D5-2F71-8C93423DCE1F}"/>
              </a:ext>
            </a:extLst>
          </p:cNvPr>
          <p:cNvSpPr txBox="1"/>
          <p:nvPr userDrawn="1"/>
        </p:nvSpPr>
        <p:spPr>
          <a:xfrm>
            <a:off x="959978" y="131379"/>
            <a:ext cx="1136850" cy="246221"/>
          </a:xfrm>
          <a:prstGeom prst="rect">
            <a:avLst/>
          </a:prstGeom>
          <a:noFill/>
        </p:spPr>
        <p:txBody>
          <a:bodyPr wrap="none" rtlCol="0">
            <a:spAutoFit/>
          </a:bodyPr>
          <a:lstStyle/>
          <a:p>
            <a:r>
              <a:rPr lang="nb-NO" sz="1000"/>
              <a:t>MARKETPLACE</a:t>
            </a:r>
          </a:p>
        </p:txBody>
      </p:sp>
    </p:spTree>
    <p:extLst>
      <p:ext uri="{BB962C8B-B14F-4D97-AF65-F5344CB8AC3E}">
        <p14:creationId xmlns:p14="http://schemas.microsoft.com/office/powerpoint/2010/main" val="40642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10.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11.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12.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13.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5.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6.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8.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9.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umsplatzhalter 13">
            <a:extLst>
              <a:ext uri="{FF2B5EF4-FFF2-40B4-BE49-F238E27FC236}">
                <a16:creationId xmlns:a16="http://schemas.microsoft.com/office/drawing/2014/main" id="{939341B7-9C25-BE2F-8437-907A9D0916EA}"/>
              </a:ext>
            </a:extLst>
          </p:cNvPr>
          <p:cNvSpPr>
            <a:spLocks noGrp="1"/>
          </p:cNvSpPr>
          <p:nvPr>
            <p:ph type="dt" sz="half" idx="2"/>
          </p:nvPr>
        </p:nvSpPr>
        <p:spPr>
          <a:xfrm>
            <a:off x="719404" y="6356351"/>
            <a:ext cx="1071033" cy="365125"/>
          </a:xfrm>
          <a:prstGeom prst="rect">
            <a:avLst/>
          </a:prstGeom>
        </p:spPr>
        <p:txBody>
          <a:bodyPr lIns="0"/>
          <a:lstStyle>
            <a:lvl1pPr>
              <a:defRPr sz="950" smtClean="0">
                <a:solidFill>
                  <a:schemeClr val="bg1">
                    <a:lumMod val="50000"/>
                  </a:schemeClr>
                </a:solidFill>
                <a:latin typeface="+mn-lt"/>
              </a:defRPr>
            </a:lvl1pPr>
          </a:lstStyle>
          <a:p>
            <a:pPr>
              <a:defRPr/>
            </a:pPr>
            <a:r>
              <a:rPr lang="de-DE"/>
              <a:t>18.09.2024</a:t>
            </a:r>
            <a:endParaRPr lang="de-DE" dirty="0"/>
          </a:p>
        </p:txBody>
      </p:sp>
      <p:sp>
        <p:nvSpPr>
          <p:cNvPr id="3" name="Fußzeilenplatzhalter 14">
            <a:extLst>
              <a:ext uri="{FF2B5EF4-FFF2-40B4-BE49-F238E27FC236}">
                <a16:creationId xmlns:a16="http://schemas.microsoft.com/office/drawing/2014/main" id="{DCCF7B06-84B9-FE82-531A-DACF216175BB}"/>
              </a:ext>
            </a:extLst>
          </p:cNvPr>
          <p:cNvSpPr>
            <a:spLocks noGrp="1"/>
          </p:cNvSpPr>
          <p:nvPr>
            <p:ph type="ftr" sz="quarter" idx="3"/>
          </p:nvPr>
        </p:nvSpPr>
        <p:spPr>
          <a:xfrm>
            <a:off x="2400300" y="6356351"/>
            <a:ext cx="7391400" cy="365125"/>
          </a:xfrm>
          <a:prstGeom prst="rect">
            <a:avLst/>
          </a:prstGeom>
        </p:spPr>
        <p:txBody>
          <a:bodyPr/>
          <a:lstStyle>
            <a:lvl1pPr algn="ctr">
              <a:defRPr sz="950" smtClean="0">
                <a:solidFill>
                  <a:schemeClr val="bg1">
                    <a:lumMod val="50000"/>
                  </a:schemeClr>
                </a:solidFill>
                <a:latin typeface="+mn-lt"/>
              </a:defRPr>
            </a:lvl1pPr>
          </a:lstStyle>
          <a:p>
            <a:pPr>
              <a:defRPr/>
            </a:pPr>
            <a:r>
              <a:rPr lang="en-US"/>
              <a:t>© 2024 Energy Brainpool GmbH &amp; Co. KG</a:t>
            </a:r>
            <a:endParaRPr lang="de-DE" dirty="0"/>
          </a:p>
        </p:txBody>
      </p:sp>
      <p:sp>
        <p:nvSpPr>
          <p:cNvPr id="4" name="Foliennummernplatzhalter 15">
            <a:extLst>
              <a:ext uri="{FF2B5EF4-FFF2-40B4-BE49-F238E27FC236}">
                <a16:creationId xmlns:a16="http://schemas.microsoft.com/office/drawing/2014/main" id="{39FEA0C7-A71E-9200-6BE6-C61B2AAA0195}"/>
              </a:ext>
            </a:extLst>
          </p:cNvPr>
          <p:cNvSpPr>
            <a:spLocks noGrp="1"/>
          </p:cNvSpPr>
          <p:nvPr>
            <p:ph type="sldNum" sz="quarter" idx="4"/>
          </p:nvPr>
        </p:nvSpPr>
        <p:spPr>
          <a:xfrm>
            <a:off x="10869349" y="6356351"/>
            <a:ext cx="603249" cy="365125"/>
          </a:xfrm>
          <a:prstGeom prst="rect">
            <a:avLst/>
          </a:prstGeom>
        </p:spPr>
        <p:txBody>
          <a:bodyPr rIns="0"/>
          <a:lstStyle>
            <a:lvl1pPr algn="r">
              <a:defRPr sz="950" smtClean="0">
                <a:solidFill>
                  <a:schemeClr val="bg1">
                    <a:lumMod val="50000"/>
                  </a:schemeClr>
                </a:solidFill>
                <a:latin typeface="+mn-lt"/>
              </a:defRPr>
            </a:lvl1pPr>
          </a:lstStyle>
          <a:p>
            <a:pPr>
              <a:defRPr/>
            </a:pPr>
            <a:fld id="{B1C4D34D-6A6C-4A32-9364-46C43CFEB473}" type="slidenum">
              <a:rPr lang="de-DE" smtClean="0"/>
              <a:pPr>
                <a:defRPr/>
              </a:pPr>
              <a:t>‹#›</a:t>
            </a:fld>
            <a:endParaRPr lang="de-DE"/>
          </a:p>
        </p:txBody>
      </p:sp>
    </p:spTree>
    <p:extLst>
      <p:ext uri="{BB962C8B-B14F-4D97-AF65-F5344CB8AC3E}">
        <p14:creationId xmlns:p14="http://schemas.microsoft.com/office/powerpoint/2010/main" val="267563118"/>
      </p:ext>
    </p:extLst>
  </p:cSld>
  <p:clrMap bg1="lt1" tx1="dk1" bg2="lt2" tx2="dk2" accent1="accent1" accent2="accent2" accent3="accent3" accent4="accent4" accent5="accent5" accent6="accent6" hlink="hlink" folHlink="folHlink"/>
  <p:sldLayoutIdLst>
    <p:sldLayoutId id="2147483660" r:id="rId1"/>
    <p:sldLayoutId id="2147483728" r:id="rId2"/>
    <p:sldLayoutId id="2147483747" r:id="rId3"/>
    <p:sldLayoutId id="2147483668" r:id="rId4"/>
    <p:sldLayoutId id="2147483730" r:id="rId5"/>
    <p:sldLayoutId id="2147483731" r:id="rId6"/>
    <p:sldLayoutId id="2147483729" r:id="rId7"/>
    <p:sldLayoutId id="2147483666" r:id="rId8"/>
    <p:sldLayoutId id="2147483665" r:id="rId9"/>
    <p:sldLayoutId id="2147483770" r:id="rId10"/>
    <p:sldLayoutId id="2147483771" r:id="rId11"/>
    <p:sldLayoutId id="2147483773" r:id="rId12"/>
    <p:sldLayoutId id="2147483774" r:id="rId13"/>
    <p:sldLayoutId id="2147483775" r:id="rId14"/>
    <p:sldLayoutId id="2147483776" r:id="rId15"/>
    <p:sldLayoutId id="2147483777" r:id="rId16"/>
    <p:sldLayoutId id="2147483783" r:id="rId17"/>
    <p:sldLayoutId id="2147483787" r:id="rId18"/>
    <p:sldLayoutId id="2147483788"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2276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42" r:id="rId3"/>
    <p:sldLayoutId id="2147483707" r:id="rId4"/>
    <p:sldLayoutId id="2147483708"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221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43" r:id="rId3"/>
    <p:sldLayoutId id="2147483713" r:id="rId4"/>
    <p:sldLayoutId id="2147483714"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24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45" r:id="rId3"/>
    <p:sldLayoutId id="2147483719" r:id="rId4"/>
    <p:sldLayoutId id="2147483720"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76733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46" r:id="rId3"/>
    <p:sldLayoutId id="2147483725" r:id="rId4"/>
    <p:sldLayoutId id="2147483726"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8995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763" r:id="rId3"/>
    <p:sldLayoutId id="2147483670" r:id="rId4"/>
    <p:sldLayoutId id="2147483762" r:id="rId5"/>
    <p:sldLayoutId id="2147483669" r:id="rId6"/>
    <p:sldLayoutId id="2147483748" r:id="rId7"/>
    <p:sldLayoutId id="2147483736" r:id="rId8"/>
    <p:sldLayoutId id="2147483765" r:id="rId9"/>
    <p:sldLayoutId id="2147483764" r:id="rId10"/>
    <p:sldLayoutId id="2147483751" r:id="rId11"/>
    <p:sldLayoutId id="2147483750" r:id="rId12"/>
    <p:sldLayoutId id="2147483778" r:id="rId13"/>
    <p:sldLayoutId id="2147483780" r:id="rId14"/>
    <p:sldLayoutId id="2147483781" r:id="rId15"/>
    <p:sldLayoutId id="2147483784" r:id="rId16"/>
    <p:sldLayoutId id="2147483785" r:id="rId17"/>
    <p:sldLayoutId id="2147483786"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487731"/>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60" r:id="rId3"/>
    <p:sldLayoutId id="2147483756" r:id="rId4"/>
    <p:sldLayoutId id="2147483757" r:id="rId5"/>
    <p:sldLayoutId id="2147483758" r:id="rId6"/>
    <p:sldLayoutId id="2147483755" r:id="rId7"/>
    <p:sldLayoutId id="2147483754"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39824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49" r:id="rId5"/>
    <p:sldLayoutId id="2147483672"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0097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38" r:id="rId3"/>
    <p:sldLayoutId id="2147483677" r:id="rId4"/>
    <p:sldLayoutId id="2147483678"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4838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39" r:id="rId3"/>
    <p:sldLayoutId id="2147483683" r:id="rId4"/>
    <p:sldLayoutId id="2147483684"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6749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40" r:id="rId3"/>
    <p:sldLayoutId id="2147483689" r:id="rId4"/>
    <p:sldLayoutId id="2147483690"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2474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41" r:id="rId3"/>
    <p:sldLayoutId id="2147483695" r:id="rId4"/>
    <p:sldLayoutId id="2147483696"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3326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44" r:id="rId3"/>
    <p:sldLayoutId id="2147483701" r:id="rId4"/>
    <p:sldLayoutId id="2147483702"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67.emf"/><Relationship Id="rId4" Type="http://schemas.openxmlformats.org/officeDocument/2006/relationships/image" Target="../media/image58.emf"/></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customXml" Target="../../customXml/item16.xml"/><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emf"/><Relationship Id="rId2" Type="http://schemas.openxmlformats.org/officeDocument/2006/relationships/slideLayout" Target="../slideLayouts/slideLayout20.xml"/><Relationship Id="rId1" Type="http://schemas.openxmlformats.org/officeDocument/2006/relationships/customXml" Target="../../customXml/item3.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pn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Matthis.Brinkhaus@montelgroup.com" TargetMode="External"/><Relationship Id="rId2" Type="http://schemas.openxmlformats.org/officeDocument/2006/relationships/image" Target="../media/image77.jpg"/><Relationship Id="rId1" Type="http://schemas.openxmlformats.org/officeDocument/2006/relationships/slideLayout" Target="../slideLayouts/slideLayout19.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customXml" Target="../../customXml/item1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5.xml"/><Relationship Id="rId1" Type="http://schemas.openxmlformats.org/officeDocument/2006/relationships/customXml" Target="../../customXml/item24.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5.xml"/><Relationship Id="rId1" Type="http://schemas.openxmlformats.org/officeDocument/2006/relationships/customXml" Target="../../customXml/item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59.png"/><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62.jpg"/><Relationship Id="rId4" Type="http://schemas.openxmlformats.org/officeDocument/2006/relationships/image" Target="../media/image6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C59F87-8C95-6D9F-FDD7-7FE7698DAC20}"/>
              </a:ext>
            </a:extLst>
          </p:cNvPr>
          <p:cNvSpPr>
            <a:spLocks noGrp="1"/>
          </p:cNvSpPr>
          <p:nvPr>
            <p:ph type="body" sz="quarter" idx="10"/>
          </p:nvPr>
        </p:nvSpPr>
        <p:spPr/>
        <p:txBody>
          <a:bodyPr/>
          <a:lstStyle/>
          <a:p>
            <a:r>
              <a:rPr lang="de-DE" dirty="0" err="1"/>
              <a:t>Reflections</a:t>
            </a:r>
            <a:r>
              <a:rPr lang="de-DE" dirty="0"/>
              <a:t> on </a:t>
            </a:r>
            <a:r>
              <a:rPr lang="de-DE" dirty="0" err="1"/>
              <a:t>flexibility</a:t>
            </a:r>
            <a:r>
              <a:rPr lang="de-DE" dirty="0"/>
              <a:t> in power </a:t>
            </a:r>
            <a:r>
              <a:rPr lang="de-DE" dirty="0" err="1"/>
              <a:t>price</a:t>
            </a:r>
            <a:r>
              <a:rPr lang="de-DE" dirty="0"/>
              <a:t> </a:t>
            </a:r>
            <a:r>
              <a:rPr lang="de-DE" dirty="0" err="1"/>
              <a:t>scenarios</a:t>
            </a:r>
            <a:endParaRPr lang="de-DE" dirty="0"/>
          </a:p>
        </p:txBody>
      </p:sp>
    </p:spTree>
    <p:extLst>
      <p:ext uri="{BB962C8B-B14F-4D97-AF65-F5344CB8AC3E}">
        <p14:creationId xmlns:p14="http://schemas.microsoft.com/office/powerpoint/2010/main" val="260493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01C569-980B-BC23-F49C-2F61C393D2FE}"/>
              </a:ext>
            </a:extLst>
          </p:cNvPr>
          <p:cNvSpPr>
            <a:spLocks noGrp="1"/>
          </p:cNvSpPr>
          <p:nvPr>
            <p:ph type="body" idx="1"/>
          </p:nvPr>
        </p:nvSpPr>
        <p:spPr/>
        <p:txBody>
          <a:bodyPr/>
          <a:lstStyle/>
          <a:p>
            <a:r>
              <a:rPr lang="en-US" sz="5400" b="1" i="0" dirty="0">
                <a:effectLst/>
                <a:latin typeface="Aptos" panose="020B0004020202020204" pitchFamily="34" charset="0"/>
              </a:rPr>
              <a:t>Existing Flexibility Options and What We Need Them For</a:t>
            </a:r>
            <a:r>
              <a:rPr lang="en-US" sz="5400" b="0" i="0" dirty="0">
                <a:effectLst/>
                <a:latin typeface="Aptos" panose="020B0004020202020204" pitchFamily="34" charset="0"/>
              </a:rPr>
              <a:t> </a:t>
            </a:r>
            <a:endParaRPr lang="de-DE" dirty="0"/>
          </a:p>
        </p:txBody>
      </p:sp>
    </p:spTree>
    <p:extLst>
      <p:ext uri="{BB962C8B-B14F-4D97-AF65-F5344CB8AC3E}">
        <p14:creationId xmlns:p14="http://schemas.microsoft.com/office/powerpoint/2010/main" val="18290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E26A348-9D96-383B-4C9A-173CABC1702A}"/>
              </a:ext>
            </a:extLst>
          </p:cNvPr>
          <p:cNvSpPr>
            <a:spLocks noGrp="1"/>
          </p:cNvSpPr>
          <p:nvPr>
            <p:ph type="body" sz="quarter" idx="10"/>
          </p:nvPr>
        </p:nvSpPr>
        <p:spPr/>
        <p:txBody>
          <a:bodyPr/>
          <a:lstStyle/>
          <a:p>
            <a:r>
              <a:rPr lang="de-DE" dirty="0" err="1"/>
              <a:t>Balancing</a:t>
            </a:r>
            <a:r>
              <a:rPr lang="de-DE" dirty="0"/>
              <a:t> Supply and Demand</a:t>
            </a:r>
          </a:p>
        </p:txBody>
      </p:sp>
      <p:sp>
        <p:nvSpPr>
          <p:cNvPr id="6" name="Textplatzhalter 5">
            <a:extLst>
              <a:ext uri="{FF2B5EF4-FFF2-40B4-BE49-F238E27FC236}">
                <a16:creationId xmlns:a16="http://schemas.microsoft.com/office/drawing/2014/main" id="{B40BF19D-20ED-860E-0D44-EF84EAA655F3}"/>
              </a:ext>
            </a:extLst>
          </p:cNvPr>
          <p:cNvSpPr>
            <a:spLocks noGrp="1"/>
          </p:cNvSpPr>
          <p:nvPr>
            <p:ph type="body" sz="quarter" idx="11"/>
          </p:nvPr>
        </p:nvSpPr>
        <p:spPr/>
        <p:txBody>
          <a:bodyPr/>
          <a:lstStyle/>
          <a:p>
            <a:endParaRPr lang="de-DE"/>
          </a:p>
        </p:txBody>
      </p:sp>
      <p:sp>
        <p:nvSpPr>
          <p:cNvPr id="7" name="Bildplatzhalter 6">
            <a:extLst>
              <a:ext uri="{FF2B5EF4-FFF2-40B4-BE49-F238E27FC236}">
                <a16:creationId xmlns:a16="http://schemas.microsoft.com/office/drawing/2014/main" id="{EA13C0D2-43FD-40F9-11CD-C2478C9A0759}"/>
              </a:ext>
            </a:extLst>
          </p:cNvPr>
          <p:cNvSpPr>
            <a:spLocks noGrp="1"/>
          </p:cNvSpPr>
          <p:nvPr>
            <p:ph type="pic" sz="quarter" idx="13"/>
          </p:nvPr>
        </p:nvSpPr>
        <p:spPr/>
        <p:txBody>
          <a:bodyPr/>
          <a:lstStyle/>
          <a:p>
            <a:endParaRPr lang="de-DE"/>
          </a:p>
        </p:txBody>
      </p:sp>
      <p:sp>
        <p:nvSpPr>
          <p:cNvPr id="8" name="Bildplatzhalter 7">
            <a:extLst>
              <a:ext uri="{FF2B5EF4-FFF2-40B4-BE49-F238E27FC236}">
                <a16:creationId xmlns:a16="http://schemas.microsoft.com/office/drawing/2014/main" id="{F0E7A952-C758-2D11-27CF-C7A112EB55DC}"/>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EE0B0422-0C70-80CA-2776-471D3982862F}"/>
              </a:ext>
            </a:extLst>
          </p:cNvPr>
          <p:cNvSpPr>
            <a:spLocks noGrp="1"/>
          </p:cNvSpPr>
          <p:nvPr>
            <p:ph type="pic" sz="quarter" idx="15"/>
          </p:nvPr>
        </p:nvSpPr>
        <p:spPr/>
        <p:txBody>
          <a:bodyPr/>
          <a:lstStyle/>
          <a:p>
            <a:endParaRPr lang="de-DE"/>
          </a:p>
        </p:txBody>
      </p:sp>
      <p:sp>
        <p:nvSpPr>
          <p:cNvPr id="10" name="Textplatzhalter 9">
            <a:extLst>
              <a:ext uri="{FF2B5EF4-FFF2-40B4-BE49-F238E27FC236}">
                <a16:creationId xmlns:a16="http://schemas.microsoft.com/office/drawing/2014/main" id="{814167E8-15CC-12F7-2015-C62D9565132F}"/>
              </a:ext>
            </a:extLst>
          </p:cNvPr>
          <p:cNvSpPr>
            <a:spLocks noGrp="1"/>
          </p:cNvSpPr>
          <p:nvPr>
            <p:ph type="body" sz="quarter" idx="16"/>
          </p:nvPr>
        </p:nvSpPr>
        <p:spPr/>
        <p:txBody>
          <a:bodyPr/>
          <a:lstStyle/>
          <a:p>
            <a:r>
              <a:rPr lang="de-DE" dirty="0"/>
              <a:t>The </a:t>
            </a:r>
            <a:r>
              <a:rPr lang="de-DE" dirty="0" err="1"/>
              <a:t>bath</a:t>
            </a:r>
            <a:r>
              <a:rPr lang="de-DE" dirty="0"/>
              <a:t> </a:t>
            </a:r>
            <a:r>
              <a:rPr lang="de-DE" dirty="0" err="1"/>
              <a:t>tub</a:t>
            </a:r>
            <a:r>
              <a:rPr lang="de-DE" dirty="0"/>
              <a:t> + </a:t>
            </a:r>
            <a:r>
              <a:rPr lang="de-DE" dirty="0" err="1"/>
              <a:t>reserves</a:t>
            </a:r>
            <a:endParaRPr lang="de-DE" dirty="0"/>
          </a:p>
        </p:txBody>
      </p:sp>
      <p:pic>
        <p:nvPicPr>
          <p:cNvPr id="2" name="Grafik 1">
            <a:extLst>
              <a:ext uri="{FF2B5EF4-FFF2-40B4-BE49-F238E27FC236}">
                <a16:creationId xmlns:a16="http://schemas.microsoft.com/office/drawing/2014/main" id="{241F0E1A-8402-AC97-E010-DE4CBD8832DA}"/>
              </a:ext>
            </a:extLst>
          </p:cNvPr>
          <p:cNvPicPr>
            <a:picLocks noChangeAspect="1"/>
          </p:cNvPicPr>
          <p:nvPr/>
        </p:nvPicPr>
        <p:blipFill>
          <a:blip r:embed="rId2"/>
          <a:stretch>
            <a:fillRect/>
          </a:stretch>
        </p:blipFill>
        <p:spPr>
          <a:xfrm>
            <a:off x="1275534" y="2481186"/>
            <a:ext cx="5754465" cy="4203934"/>
          </a:xfrm>
          <a:prstGeom prst="rect">
            <a:avLst/>
          </a:prstGeom>
        </p:spPr>
      </p:pic>
    </p:spTree>
    <p:extLst>
      <p:ext uri="{BB962C8B-B14F-4D97-AF65-F5344CB8AC3E}">
        <p14:creationId xmlns:p14="http://schemas.microsoft.com/office/powerpoint/2010/main" val="53660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hteck 63">
            <a:extLst>
              <a:ext uri="{FF2B5EF4-FFF2-40B4-BE49-F238E27FC236}">
                <a16:creationId xmlns:a16="http://schemas.microsoft.com/office/drawing/2014/main" id="{7729A7EC-9AFF-96EB-B54E-C944117FF997}"/>
              </a:ext>
            </a:extLst>
          </p:cNvPr>
          <p:cNvSpPr/>
          <p:nvPr/>
        </p:nvSpPr>
        <p:spPr>
          <a:xfrm>
            <a:off x="1968964" y="2169841"/>
            <a:ext cx="8489903" cy="421817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12" name="Textplatzhalter 11">
            <a:extLst>
              <a:ext uri="{FF2B5EF4-FFF2-40B4-BE49-F238E27FC236}">
                <a16:creationId xmlns:a16="http://schemas.microsoft.com/office/drawing/2014/main" id="{643C024E-B4F0-9A8B-B12D-E1E982A26C80}"/>
              </a:ext>
            </a:extLst>
          </p:cNvPr>
          <p:cNvSpPr>
            <a:spLocks noGrp="1"/>
          </p:cNvSpPr>
          <p:nvPr>
            <p:ph type="body" sz="quarter" idx="11"/>
          </p:nvPr>
        </p:nvSpPr>
        <p:spPr/>
        <p:txBody>
          <a:bodyPr/>
          <a:lstStyle/>
          <a:p>
            <a:r>
              <a:rPr lang="de-DE" dirty="0" err="1"/>
              <a:t>Flexibility</a:t>
            </a:r>
            <a:r>
              <a:rPr lang="de-DE" dirty="0"/>
              <a:t> </a:t>
            </a:r>
            <a:r>
              <a:rPr lang="de-DE" dirty="0" err="1"/>
              <a:t>options</a:t>
            </a:r>
            <a:endParaRPr lang="de-DE" dirty="0"/>
          </a:p>
        </p:txBody>
      </p:sp>
      <p:sp>
        <p:nvSpPr>
          <p:cNvPr id="13" name="Textplatzhalter 12">
            <a:extLst>
              <a:ext uri="{FF2B5EF4-FFF2-40B4-BE49-F238E27FC236}">
                <a16:creationId xmlns:a16="http://schemas.microsoft.com/office/drawing/2014/main" id="{DCEB4EA6-8AB5-2519-4D4C-5BE124B5FFC4}"/>
              </a:ext>
            </a:extLst>
          </p:cNvPr>
          <p:cNvSpPr>
            <a:spLocks noGrp="1"/>
          </p:cNvSpPr>
          <p:nvPr>
            <p:ph type="body" sz="quarter" idx="12"/>
          </p:nvPr>
        </p:nvSpPr>
        <p:spPr/>
        <p:txBody>
          <a:bodyPr/>
          <a:lstStyle/>
          <a:p>
            <a:endParaRPr lang="de-DE"/>
          </a:p>
        </p:txBody>
      </p:sp>
      <p:sp>
        <p:nvSpPr>
          <p:cNvPr id="21" name="Rechteck 20">
            <a:extLst>
              <a:ext uri="{FF2B5EF4-FFF2-40B4-BE49-F238E27FC236}">
                <a16:creationId xmlns:a16="http://schemas.microsoft.com/office/drawing/2014/main" id="{F46CF6F9-310B-3D86-1271-6D9F667B2DDC}"/>
              </a:ext>
            </a:extLst>
          </p:cNvPr>
          <p:cNvSpPr/>
          <p:nvPr/>
        </p:nvSpPr>
        <p:spPr>
          <a:xfrm>
            <a:off x="5097943" y="3817244"/>
            <a:ext cx="1499420" cy="819467"/>
          </a:xfrm>
          <a:prstGeom prst="rect">
            <a:avLst/>
          </a:pr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3023" tIns="73023" rIns="73023" bIns="73023" numCol="1" spcCol="1270" anchor="ctr" anchorCtr="0">
            <a:noAutofit/>
          </a:bodyPr>
          <a:lstStyle/>
          <a:p>
            <a:pPr marL="0" lvl="0" indent="0" algn="ctr" defTabSz="577850">
              <a:lnSpc>
                <a:spcPct val="90000"/>
              </a:lnSpc>
              <a:spcBef>
                <a:spcPct val="0"/>
              </a:spcBef>
              <a:spcAft>
                <a:spcPct val="35000"/>
              </a:spcAft>
              <a:buNone/>
            </a:pPr>
            <a:r>
              <a:rPr lang="de-DE" sz="1600" kern="1200" dirty="0" err="1"/>
              <a:t>Flexibility</a:t>
            </a:r>
            <a:r>
              <a:rPr lang="de-DE" sz="1600" kern="1200" dirty="0"/>
              <a:t> </a:t>
            </a:r>
            <a:r>
              <a:rPr lang="de-DE" sz="1600" kern="1200"/>
              <a:t>options</a:t>
            </a:r>
          </a:p>
        </p:txBody>
      </p:sp>
      <p:sp>
        <p:nvSpPr>
          <p:cNvPr id="22" name="Rechteck 21">
            <a:extLst>
              <a:ext uri="{FF2B5EF4-FFF2-40B4-BE49-F238E27FC236}">
                <a16:creationId xmlns:a16="http://schemas.microsoft.com/office/drawing/2014/main" id="{FC1B64F9-124D-4A68-E835-DCC1571F0434}"/>
              </a:ext>
            </a:extLst>
          </p:cNvPr>
          <p:cNvSpPr/>
          <p:nvPr/>
        </p:nvSpPr>
        <p:spPr>
          <a:xfrm>
            <a:off x="5285997" y="3046703"/>
            <a:ext cx="1123312" cy="549043"/>
          </a:xfrm>
          <a:prstGeom prst="rect">
            <a:avLst/>
          </a:prstGeom>
          <a:solidFill>
            <a:schemeClr val="accent3">
              <a:lumMod val="50000"/>
              <a:lumOff val="50000"/>
            </a:schemeClr>
          </a:solidFill>
          <a:ln>
            <a:noFill/>
          </a:ln>
        </p:spPr>
        <p:style>
          <a:lnRef idx="2">
            <a:schemeClr val="lt1">
              <a:hueOff val="0"/>
              <a:satOff val="0"/>
              <a:lumOff val="0"/>
              <a:alphaOff val="0"/>
            </a:schemeClr>
          </a:lnRef>
          <a:fillRef idx="1">
            <a:schemeClr val="accent4">
              <a:hueOff val="-70833"/>
              <a:satOff val="4369"/>
              <a:lumOff val="-4288"/>
              <a:alphaOff val="0"/>
            </a:schemeClr>
          </a:fillRef>
          <a:effectRef idx="0">
            <a:schemeClr val="accent4">
              <a:hueOff val="-70833"/>
              <a:satOff val="4369"/>
              <a:lumOff val="-4288"/>
              <a:alphaOff val="0"/>
            </a:schemeClr>
          </a:effectRef>
          <a:fontRef idx="minor">
            <a:schemeClr val="lt1"/>
          </a:fontRef>
        </p:style>
        <p:txBody>
          <a:bodyPr spcFirstLastPara="0" vert="horz" wrap="square" lIns="42042" tIns="42042" rIns="42042" bIns="42042" numCol="1" spcCol="1270" anchor="ctr" anchorCtr="0">
            <a:noAutofit/>
          </a:bodyPr>
          <a:lstStyle/>
          <a:p>
            <a:pPr marL="0" lvl="0" indent="0" algn="ctr" defTabSz="266700">
              <a:lnSpc>
                <a:spcPct val="90000"/>
              </a:lnSpc>
              <a:spcBef>
                <a:spcPct val="0"/>
              </a:spcBef>
              <a:spcAft>
                <a:spcPct val="35000"/>
              </a:spcAft>
              <a:buNone/>
            </a:pPr>
            <a:r>
              <a:rPr lang="de-DE" sz="1400" kern="1200" dirty="0" err="1"/>
              <a:t>Dispatchable</a:t>
            </a:r>
            <a:r>
              <a:rPr lang="de-DE" sz="1400" kern="1200" dirty="0"/>
              <a:t> </a:t>
            </a:r>
            <a:r>
              <a:rPr lang="de-DE" sz="1400" kern="1200" dirty="0" err="1"/>
              <a:t>generation</a:t>
            </a:r>
            <a:endParaRPr lang="de-DE" sz="1400" kern="1200" dirty="0"/>
          </a:p>
        </p:txBody>
      </p:sp>
      <p:sp>
        <p:nvSpPr>
          <p:cNvPr id="24" name="Rechteck 23">
            <a:extLst>
              <a:ext uri="{FF2B5EF4-FFF2-40B4-BE49-F238E27FC236}">
                <a16:creationId xmlns:a16="http://schemas.microsoft.com/office/drawing/2014/main" id="{2D896D9C-B5DE-C3CE-22AB-6EAE0EAAB24E}"/>
              </a:ext>
            </a:extLst>
          </p:cNvPr>
          <p:cNvSpPr/>
          <p:nvPr/>
        </p:nvSpPr>
        <p:spPr>
          <a:xfrm>
            <a:off x="4566820" y="2256764"/>
            <a:ext cx="1123312" cy="549043"/>
          </a:xfrm>
          <a:prstGeom prst="rect">
            <a:avLst/>
          </a:prstGeom>
          <a:solidFill>
            <a:schemeClr val="accent3">
              <a:lumMod val="25000"/>
              <a:lumOff val="75000"/>
            </a:schemeClr>
          </a:solidFill>
          <a:ln>
            <a:noFill/>
          </a:ln>
        </p:spPr>
        <p:style>
          <a:lnRef idx="2">
            <a:schemeClr val="lt1">
              <a:hueOff val="0"/>
              <a:satOff val="0"/>
              <a:lumOff val="0"/>
              <a:alphaOff val="0"/>
            </a:schemeClr>
          </a:lnRef>
          <a:fillRef idx="1">
            <a:schemeClr val="accent4">
              <a:hueOff val="-141666"/>
              <a:satOff val="8738"/>
              <a:lumOff val="-8575"/>
              <a:alphaOff val="0"/>
            </a:schemeClr>
          </a:fillRef>
          <a:effectRef idx="0">
            <a:schemeClr val="accent4">
              <a:hueOff val="-141666"/>
              <a:satOff val="8738"/>
              <a:lumOff val="-8575"/>
              <a:alphaOff val="0"/>
            </a:schemeClr>
          </a:effectRef>
          <a:fontRef idx="minor">
            <a:schemeClr val="lt1"/>
          </a:fontRef>
        </p:style>
        <p:txBody>
          <a:bodyPr spcFirstLastPara="0" vert="horz" wrap="square" lIns="39502" tIns="39502" rIns="39502" bIns="39502" numCol="1" spcCol="1270" anchor="ctr" anchorCtr="0">
            <a:noAutofit/>
          </a:bodyPr>
          <a:lstStyle/>
          <a:p>
            <a:pPr marL="0" lvl="0" indent="0" algn="ctr" defTabSz="222250">
              <a:lnSpc>
                <a:spcPct val="90000"/>
              </a:lnSpc>
              <a:spcBef>
                <a:spcPct val="0"/>
              </a:spcBef>
              <a:spcAft>
                <a:spcPct val="35000"/>
              </a:spcAft>
              <a:buNone/>
            </a:pPr>
            <a:r>
              <a:rPr lang="de-DE" sz="1400" kern="1200" dirty="0" err="1"/>
              <a:t>Hydro</a:t>
            </a:r>
            <a:r>
              <a:rPr lang="de-DE" sz="1400" kern="1200" dirty="0"/>
              <a:t> power &amp; </a:t>
            </a:r>
            <a:r>
              <a:rPr lang="de-DE" sz="1400" kern="1200" dirty="0" err="1"/>
              <a:t>biogas</a:t>
            </a:r>
            <a:endParaRPr lang="de-DE" sz="1400" kern="1200" dirty="0"/>
          </a:p>
        </p:txBody>
      </p:sp>
      <p:sp>
        <p:nvSpPr>
          <p:cNvPr id="26" name="Rechteck 25">
            <a:extLst>
              <a:ext uri="{FF2B5EF4-FFF2-40B4-BE49-F238E27FC236}">
                <a16:creationId xmlns:a16="http://schemas.microsoft.com/office/drawing/2014/main" id="{DE566894-FE32-5115-0815-CE062304FCDE}"/>
              </a:ext>
            </a:extLst>
          </p:cNvPr>
          <p:cNvSpPr/>
          <p:nvPr/>
        </p:nvSpPr>
        <p:spPr>
          <a:xfrm>
            <a:off x="5910074" y="2256604"/>
            <a:ext cx="1195110" cy="549043"/>
          </a:xfrm>
          <a:prstGeom prst="rect">
            <a:avLst/>
          </a:prstGeom>
          <a:solidFill>
            <a:schemeClr val="accent3">
              <a:lumMod val="25000"/>
              <a:lumOff val="75000"/>
            </a:schemeClr>
          </a:solidFill>
          <a:ln>
            <a:noFill/>
          </a:ln>
        </p:spPr>
        <p:style>
          <a:lnRef idx="2">
            <a:schemeClr val="lt1">
              <a:hueOff val="0"/>
              <a:satOff val="0"/>
              <a:lumOff val="0"/>
              <a:alphaOff val="0"/>
            </a:schemeClr>
          </a:lnRef>
          <a:fillRef idx="1">
            <a:schemeClr val="accent4">
              <a:hueOff val="-212499"/>
              <a:satOff val="13107"/>
              <a:lumOff val="-12863"/>
              <a:alphaOff val="0"/>
            </a:schemeClr>
          </a:fillRef>
          <a:effectRef idx="0">
            <a:schemeClr val="accent4">
              <a:hueOff val="-212499"/>
              <a:satOff val="13107"/>
              <a:lumOff val="-12863"/>
              <a:alphaOff val="0"/>
            </a:schemeClr>
          </a:effectRef>
          <a:fontRef idx="minor">
            <a:schemeClr val="lt1"/>
          </a:fontRef>
        </p:style>
        <p:txBody>
          <a:bodyPr spcFirstLastPara="0" vert="horz" wrap="square" lIns="39502" tIns="39502" rIns="39502" bIns="39502" numCol="1" spcCol="1270" anchor="ctr" anchorCtr="0">
            <a:noAutofit/>
          </a:bodyPr>
          <a:lstStyle/>
          <a:p>
            <a:pPr marL="0" lvl="0" indent="0" algn="ctr" defTabSz="222250">
              <a:lnSpc>
                <a:spcPct val="90000"/>
              </a:lnSpc>
              <a:spcBef>
                <a:spcPct val="0"/>
              </a:spcBef>
              <a:spcAft>
                <a:spcPct val="35000"/>
              </a:spcAft>
              <a:buNone/>
            </a:pPr>
            <a:r>
              <a:rPr lang="de-DE" sz="1400" kern="1200" dirty="0"/>
              <a:t>Hydrogen/gas </a:t>
            </a:r>
            <a:r>
              <a:rPr lang="de-DE" sz="1400" kern="1200" dirty="0" err="1"/>
              <a:t>turbines</a:t>
            </a:r>
            <a:endParaRPr lang="de-DE" sz="1400" kern="1200" dirty="0"/>
          </a:p>
        </p:txBody>
      </p:sp>
      <p:sp>
        <p:nvSpPr>
          <p:cNvPr id="27" name="Rechteck 26">
            <a:extLst>
              <a:ext uri="{FF2B5EF4-FFF2-40B4-BE49-F238E27FC236}">
                <a16:creationId xmlns:a16="http://schemas.microsoft.com/office/drawing/2014/main" id="{844B157F-5A30-D227-CBCA-B230818504E9}"/>
              </a:ext>
            </a:extLst>
          </p:cNvPr>
          <p:cNvSpPr/>
          <p:nvPr/>
        </p:nvSpPr>
        <p:spPr>
          <a:xfrm>
            <a:off x="7171520" y="3952456"/>
            <a:ext cx="1004612" cy="549043"/>
          </a:xfrm>
          <a:prstGeom prst="rect">
            <a:avLst/>
          </a:prstGeom>
          <a:ln>
            <a:noFill/>
          </a:ln>
        </p:spPr>
        <p:style>
          <a:lnRef idx="2">
            <a:schemeClr val="lt1">
              <a:hueOff val="0"/>
              <a:satOff val="0"/>
              <a:lumOff val="0"/>
              <a:alphaOff val="0"/>
            </a:schemeClr>
          </a:lnRef>
          <a:fillRef idx="1">
            <a:schemeClr val="accent4">
              <a:hueOff val="-283332"/>
              <a:satOff val="17476"/>
              <a:lumOff val="-17151"/>
              <a:alphaOff val="0"/>
            </a:schemeClr>
          </a:fillRef>
          <a:effectRef idx="0">
            <a:schemeClr val="accent4">
              <a:hueOff val="-283332"/>
              <a:satOff val="17476"/>
              <a:lumOff val="-17151"/>
              <a:alphaOff val="0"/>
            </a:schemeClr>
          </a:effectRef>
          <a:fontRef idx="minor">
            <a:schemeClr val="lt1"/>
          </a:fontRef>
        </p:style>
        <p:txBody>
          <a:bodyPr spcFirstLastPara="0" vert="horz" wrap="square" lIns="42042" tIns="42042" rIns="42042" bIns="42042" numCol="1" spcCol="1270" anchor="ctr" anchorCtr="0">
            <a:noAutofit/>
          </a:bodyPr>
          <a:lstStyle/>
          <a:p>
            <a:pPr marL="0" lvl="0" indent="0" algn="ctr" defTabSz="266700">
              <a:lnSpc>
                <a:spcPct val="90000"/>
              </a:lnSpc>
              <a:spcBef>
                <a:spcPct val="0"/>
              </a:spcBef>
              <a:spcAft>
                <a:spcPct val="35000"/>
              </a:spcAft>
              <a:buNone/>
            </a:pPr>
            <a:r>
              <a:rPr lang="de-DE" sz="1400" kern="1200" dirty="0"/>
              <a:t>Grids</a:t>
            </a:r>
          </a:p>
        </p:txBody>
      </p:sp>
      <p:sp>
        <p:nvSpPr>
          <p:cNvPr id="29" name="Rechteck 28">
            <a:extLst>
              <a:ext uri="{FF2B5EF4-FFF2-40B4-BE49-F238E27FC236}">
                <a16:creationId xmlns:a16="http://schemas.microsoft.com/office/drawing/2014/main" id="{06119599-C4DE-3E2A-F9A5-8946E4FD5397}"/>
              </a:ext>
            </a:extLst>
          </p:cNvPr>
          <p:cNvSpPr/>
          <p:nvPr/>
        </p:nvSpPr>
        <p:spPr>
          <a:xfrm>
            <a:off x="8542234" y="3549486"/>
            <a:ext cx="1287533" cy="613915"/>
          </a:xfrm>
          <a:prstGeom prst="rect">
            <a:avLst/>
          </a:prstGeom>
          <a:ln>
            <a:noFill/>
          </a:ln>
        </p:spPr>
        <p:style>
          <a:lnRef idx="2">
            <a:schemeClr val="lt1">
              <a:hueOff val="0"/>
              <a:satOff val="0"/>
              <a:lumOff val="0"/>
              <a:alphaOff val="0"/>
            </a:schemeClr>
          </a:lnRef>
          <a:fillRef idx="1">
            <a:schemeClr val="accent4">
              <a:hueOff val="-354164"/>
              <a:satOff val="21845"/>
              <a:lumOff val="-21438"/>
              <a:alphaOff val="0"/>
            </a:schemeClr>
          </a:fillRef>
          <a:effectRef idx="0">
            <a:schemeClr val="accent4">
              <a:hueOff val="-354164"/>
              <a:satOff val="21845"/>
              <a:lumOff val="-21438"/>
              <a:alphaOff val="0"/>
            </a:schemeClr>
          </a:effectRef>
          <a:fontRef idx="minor">
            <a:schemeClr val="lt1"/>
          </a:fontRef>
        </p:style>
        <p:txBody>
          <a:bodyPr spcFirstLastPara="0" vert="horz" wrap="square" lIns="39502" tIns="39502" rIns="39502" bIns="39502" numCol="1" spcCol="1270" anchor="ctr" anchorCtr="0">
            <a:noAutofit/>
          </a:bodyPr>
          <a:lstStyle/>
          <a:p>
            <a:pPr marL="0" lvl="0" indent="0" algn="ctr" defTabSz="222250">
              <a:lnSpc>
                <a:spcPct val="90000"/>
              </a:lnSpc>
              <a:spcBef>
                <a:spcPct val="0"/>
              </a:spcBef>
              <a:spcAft>
                <a:spcPct val="35000"/>
              </a:spcAft>
              <a:buNone/>
            </a:pPr>
            <a:r>
              <a:rPr lang="de-DE" sz="1400" kern="1200" dirty="0"/>
              <a:t>Transmission </a:t>
            </a:r>
            <a:r>
              <a:rPr lang="de-DE" sz="1400" kern="1200" dirty="0" err="1"/>
              <a:t>grids</a:t>
            </a:r>
            <a:r>
              <a:rPr lang="de-DE" sz="1400" kern="1200" dirty="0"/>
              <a:t> &amp; </a:t>
            </a:r>
            <a:r>
              <a:rPr lang="de-DE" sz="1400" kern="1200" dirty="0" err="1"/>
              <a:t>interconnectors</a:t>
            </a:r>
            <a:endParaRPr lang="de-DE" sz="1400" kern="1200" dirty="0"/>
          </a:p>
        </p:txBody>
      </p:sp>
      <p:sp>
        <p:nvSpPr>
          <p:cNvPr id="31" name="Rechteck 30">
            <a:extLst>
              <a:ext uri="{FF2B5EF4-FFF2-40B4-BE49-F238E27FC236}">
                <a16:creationId xmlns:a16="http://schemas.microsoft.com/office/drawing/2014/main" id="{BFE52CC1-EFE4-D633-052E-638223028860}"/>
              </a:ext>
            </a:extLst>
          </p:cNvPr>
          <p:cNvSpPr/>
          <p:nvPr/>
        </p:nvSpPr>
        <p:spPr>
          <a:xfrm>
            <a:off x="8542233" y="4266815"/>
            <a:ext cx="1287533" cy="549043"/>
          </a:xfrm>
          <a:prstGeom prst="rect">
            <a:avLst/>
          </a:prstGeom>
          <a:ln>
            <a:noFill/>
          </a:ln>
        </p:spPr>
        <p:style>
          <a:lnRef idx="2">
            <a:schemeClr val="lt1">
              <a:hueOff val="0"/>
              <a:satOff val="0"/>
              <a:lumOff val="0"/>
              <a:alphaOff val="0"/>
            </a:schemeClr>
          </a:lnRef>
          <a:fillRef idx="1">
            <a:schemeClr val="accent4">
              <a:hueOff val="-424997"/>
              <a:satOff val="26214"/>
              <a:lumOff val="-25726"/>
              <a:alphaOff val="0"/>
            </a:schemeClr>
          </a:fillRef>
          <a:effectRef idx="0">
            <a:schemeClr val="accent4">
              <a:hueOff val="-424997"/>
              <a:satOff val="26214"/>
              <a:lumOff val="-25726"/>
              <a:alphaOff val="0"/>
            </a:schemeClr>
          </a:effectRef>
          <a:fontRef idx="minor">
            <a:schemeClr val="lt1"/>
          </a:fontRef>
        </p:style>
        <p:txBody>
          <a:bodyPr spcFirstLastPara="0" vert="horz" wrap="square" lIns="39502" tIns="39502" rIns="39502" bIns="39502" numCol="1" spcCol="1270" anchor="ctr" anchorCtr="0">
            <a:noAutofit/>
          </a:bodyPr>
          <a:lstStyle/>
          <a:p>
            <a:pPr marL="0" lvl="0" indent="0" algn="ctr" defTabSz="222250">
              <a:lnSpc>
                <a:spcPct val="90000"/>
              </a:lnSpc>
              <a:spcBef>
                <a:spcPct val="0"/>
              </a:spcBef>
              <a:spcAft>
                <a:spcPct val="35000"/>
              </a:spcAft>
              <a:buNone/>
            </a:pPr>
            <a:r>
              <a:rPr lang="de-DE" sz="1400" kern="1200" dirty="0"/>
              <a:t>Distribution </a:t>
            </a:r>
            <a:r>
              <a:rPr lang="de-DE" sz="1400" kern="1200" dirty="0" err="1"/>
              <a:t>grids</a:t>
            </a:r>
            <a:endParaRPr lang="de-DE" sz="1400" kern="1200" dirty="0"/>
          </a:p>
        </p:txBody>
      </p:sp>
      <p:sp>
        <p:nvSpPr>
          <p:cNvPr id="32" name="Rechteck 31">
            <a:extLst>
              <a:ext uri="{FF2B5EF4-FFF2-40B4-BE49-F238E27FC236}">
                <a16:creationId xmlns:a16="http://schemas.microsoft.com/office/drawing/2014/main" id="{65127507-7E3E-523A-CFCF-EDFEA02519C3}"/>
              </a:ext>
            </a:extLst>
          </p:cNvPr>
          <p:cNvSpPr/>
          <p:nvPr/>
        </p:nvSpPr>
        <p:spPr>
          <a:xfrm>
            <a:off x="5345347" y="4924043"/>
            <a:ext cx="1004612" cy="549043"/>
          </a:xfrm>
          <a:prstGeom prst="rect">
            <a:avLst/>
          </a:prstGeom>
          <a:ln>
            <a:noFill/>
          </a:ln>
        </p:spPr>
        <p:style>
          <a:lnRef idx="2">
            <a:schemeClr val="lt1">
              <a:hueOff val="0"/>
              <a:satOff val="0"/>
              <a:lumOff val="0"/>
              <a:alphaOff val="0"/>
            </a:schemeClr>
          </a:lnRef>
          <a:fillRef idx="1">
            <a:schemeClr val="accent4">
              <a:hueOff val="-495830"/>
              <a:satOff val="30583"/>
              <a:lumOff val="-30014"/>
              <a:alphaOff val="0"/>
            </a:schemeClr>
          </a:fillRef>
          <a:effectRef idx="0">
            <a:schemeClr val="accent4">
              <a:hueOff val="-495830"/>
              <a:satOff val="30583"/>
              <a:lumOff val="-30014"/>
              <a:alphaOff val="0"/>
            </a:schemeClr>
          </a:effectRef>
          <a:fontRef idx="minor">
            <a:schemeClr val="lt1"/>
          </a:fontRef>
        </p:style>
        <p:txBody>
          <a:bodyPr spcFirstLastPara="0" vert="horz" wrap="square" lIns="42042" tIns="42042" rIns="42042" bIns="42042" numCol="1" spcCol="1270" anchor="ctr" anchorCtr="0">
            <a:noAutofit/>
          </a:bodyPr>
          <a:lstStyle/>
          <a:p>
            <a:pPr marL="0" lvl="0" indent="0" algn="ctr" defTabSz="266700">
              <a:lnSpc>
                <a:spcPct val="90000"/>
              </a:lnSpc>
              <a:spcBef>
                <a:spcPct val="0"/>
              </a:spcBef>
              <a:spcAft>
                <a:spcPct val="35000"/>
              </a:spcAft>
              <a:buNone/>
            </a:pPr>
            <a:r>
              <a:rPr lang="de-DE" sz="1400" kern="1200" dirty="0"/>
              <a:t>Storage </a:t>
            </a:r>
            <a:r>
              <a:rPr lang="de-DE" sz="1400" kern="1200" dirty="0" err="1"/>
              <a:t>systems</a:t>
            </a:r>
            <a:endParaRPr lang="de-DE" sz="1400" kern="1200" dirty="0"/>
          </a:p>
        </p:txBody>
      </p:sp>
      <p:sp>
        <p:nvSpPr>
          <p:cNvPr id="34" name="Rechteck 33">
            <a:extLst>
              <a:ext uri="{FF2B5EF4-FFF2-40B4-BE49-F238E27FC236}">
                <a16:creationId xmlns:a16="http://schemas.microsoft.com/office/drawing/2014/main" id="{8832436A-E9A6-5F27-B865-9323240A33CD}"/>
              </a:ext>
            </a:extLst>
          </p:cNvPr>
          <p:cNvSpPr/>
          <p:nvPr/>
        </p:nvSpPr>
        <p:spPr>
          <a:xfrm>
            <a:off x="6525566" y="5733816"/>
            <a:ext cx="1004612" cy="549043"/>
          </a:xfrm>
          <a:prstGeom prst="rect">
            <a:avLst/>
          </a:prstGeom>
          <a:ln>
            <a:noFill/>
          </a:ln>
        </p:spPr>
        <p:style>
          <a:lnRef idx="2">
            <a:schemeClr val="lt1">
              <a:hueOff val="0"/>
              <a:satOff val="0"/>
              <a:lumOff val="0"/>
              <a:alphaOff val="0"/>
            </a:schemeClr>
          </a:lnRef>
          <a:fillRef idx="1">
            <a:schemeClr val="accent4">
              <a:hueOff val="-566663"/>
              <a:satOff val="34953"/>
              <a:lumOff val="-34301"/>
              <a:alphaOff val="0"/>
            </a:schemeClr>
          </a:fillRef>
          <a:effectRef idx="0">
            <a:schemeClr val="accent4">
              <a:hueOff val="-566663"/>
              <a:satOff val="34953"/>
              <a:lumOff val="-34301"/>
              <a:alphaOff val="0"/>
            </a:schemeClr>
          </a:effectRef>
          <a:fontRef idx="minor">
            <a:schemeClr val="lt1"/>
          </a:fontRef>
        </p:style>
        <p:txBody>
          <a:bodyPr spcFirstLastPara="0" vert="horz" wrap="square" lIns="39502" tIns="39502" rIns="39502" bIns="39502" numCol="1" spcCol="1270" anchor="ctr" anchorCtr="0">
            <a:noAutofit/>
          </a:bodyPr>
          <a:lstStyle/>
          <a:p>
            <a:pPr marL="0" lvl="0" indent="0" algn="ctr" defTabSz="222250">
              <a:lnSpc>
                <a:spcPct val="90000"/>
              </a:lnSpc>
              <a:spcBef>
                <a:spcPct val="0"/>
              </a:spcBef>
              <a:spcAft>
                <a:spcPct val="35000"/>
              </a:spcAft>
              <a:buNone/>
            </a:pPr>
            <a:r>
              <a:rPr lang="de-DE" sz="1400" kern="1200" dirty="0"/>
              <a:t>Large-</a:t>
            </a:r>
            <a:r>
              <a:rPr lang="de-DE" sz="1400" kern="1200" dirty="0" err="1"/>
              <a:t>scale</a:t>
            </a:r>
            <a:r>
              <a:rPr lang="de-DE" sz="1400" kern="1200" dirty="0"/>
              <a:t> BESS</a:t>
            </a:r>
          </a:p>
        </p:txBody>
      </p:sp>
      <p:sp>
        <p:nvSpPr>
          <p:cNvPr id="36" name="Rechteck 35">
            <a:extLst>
              <a:ext uri="{FF2B5EF4-FFF2-40B4-BE49-F238E27FC236}">
                <a16:creationId xmlns:a16="http://schemas.microsoft.com/office/drawing/2014/main" id="{50997312-6554-59B2-063B-202F8F899278}"/>
              </a:ext>
            </a:extLst>
          </p:cNvPr>
          <p:cNvSpPr/>
          <p:nvPr/>
        </p:nvSpPr>
        <p:spPr>
          <a:xfrm>
            <a:off x="5345347" y="5726085"/>
            <a:ext cx="1004612" cy="549043"/>
          </a:xfrm>
          <a:prstGeom prst="rect">
            <a:avLst/>
          </a:prstGeom>
          <a:ln>
            <a:noFill/>
          </a:ln>
        </p:spPr>
        <p:style>
          <a:lnRef idx="2">
            <a:schemeClr val="lt1">
              <a:hueOff val="0"/>
              <a:satOff val="0"/>
              <a:lumOff val="0"/>
              <a:alphaOff val="0"/>
            </a:schemeClr>
          </a:lnRef>
          <a:fillRef idx="1">
            <a:schemeClr val="accent4">
              <a:hueOff val="-637496"/>
              <a:satOff val="39322"/>
              <a:lumOff val="-38589"/>
              <a:alphaOff val="0"/>
            </a:schemeClr>
          </a:fillRef>
          <a:effectRef idx="0">
            <a:schemeClr val="accent4">
              <a:hueOff val="-637496"/>
              <a:satOff val="39322"/>
              <a:lumOff val="-38589"/>
              <a:alphaOff val="0"/>
            </a:schemeClr>
          </a:effectRef>
          <a:fontRef idx="minor">
            <a:schemeClr val="lt1"/>
          </a:fontRef>
        </p:style>
        <p:txBody>
          <a:bodyPr spcFirstLastPara="0" vert="horz" wrap="square" lIns="39502" tIns="39502" rIns="39502" bIns="39502" numCol="1" spcCol="1270" anchor="ctr" anchorCtr="0">
            <a:noAutofit/>
          </a:bodyPr>
          <a:lstStyle/>
          <a:p>
            <a:pPr marL="0" lvl="0" indent="0" algn="ctr" defTabSz="222250">
              <a:lnSpc>
                <a:spcPct val="90000"/>
              </a:lnSpc>
              <a:spcBef>
                <a:spcPct val="0"/>
              </a:spcBef>
              <a:spcAft>
                <a:spcPct val="35000"/>
              </a:spcAft>
              <a:buNone/>
            </a:pPr>
            <a:r>
              <a:rPr lang="de-DE" sz="1400" kern="1200" dirty="0"/>
              <a:t>Home BESS</a:t>
            </a:r>
          </a:p>
        </p:txBody>
      </p:sp>
      <p:sp>
        <p:nvSpPr>
          <p:cNvPr id="38" name="Rechteck 37">
            <a:extLst>
              <a:ext uri="{FF2B5EF4-FFF2-40B4-BE49-F238E27FC236}">
                <a16:creationId xmlns:a16="http://schemas.microsoft.com/office/drawing/2014/main" id="{619A2268-6938-DD4E-AAA6-BB2D98121155}"/>
              </a:ext>
            </a:extLst>
          </p:cNvPr>
          <p:cNvSpPr/>
          <p:nvPr/>
        </p:nvSpPr>
        <p:spPr>
          <a:xfrm>
            <a:off x="4061317" y="5725731"/>
            <a:ext cx="1108423" cy="549043"/>
          </a:xfrm>
          <a:prstGeom prst="rect">
            <a:avLst/>
          </a:prstGeom>
          <a:ln>
            <a:noFill/>
          </a:ln>
        </p:spPr>
        <p:style>
          <a:lnRef idx="2">
            <a:schemeClr val="lt1">
              <a:hueOff val="0"/>
              <a:satOff val="0"/>
              <a:lumOff val="0"/>
              <a:alphaOff val="0"/>
            </a:schemeClr>
          </a:lnRef>
          <a:fillRef idx="1">
            <a:schemeClr val="accent4">
              <a:hueOff val="-708329"/>
              <a:satOff val="43691"/>
              <a:lumOff val="-42877"/>
              <a:alphaOff val="0"/>
            </a:schemeClr>
          </a:fillRef>
          <a:effectRef idx="0">
            <a:schemeClr val="accent4">
              <a:hueOff val="-708329"/>
              <a:satOff val="43691"/>
              <a:lumOff val="-42877"/>
              <a:alphaOff val="0"/>
            </a:schemeClr>
          </a:effectRef>
          <a:fontRef idx="minor">
            <a:schemeClr val="lt1"/>
          </a:fontRef>
        </p:style>
        <p:txBody>
          <a:bodyPr spcFirstLastPara="0" vert="horz" wrap="square" lIns="39502" tIns="39502" rIns="39502" bIns="39502" numCol="1" spcCol="1270" anchor="ctr" anchorCtr="0">
            <a:noAutofit/>
          </a:bodyPr>
          <a:lstStyle/>
          <a:p>
            <a:pPr marL="0" lvl="0" indent="0" algn="ctr" defTabSz="222250">
              <a:lnSpc>
                <a:spcPct val="90000"/>
              </a:lnSpc>
              <a:spcBef>
                <a:spcPct val="0"/>
              </a:spcBef>
              <a:spcAft>
                <a:spcPct val="35000"/>
              </a:spcAft>
              <a:buNone/>
            </a:pPr>
            <a:r>
              <a:rPr lang="de-DE" sz="1400" kern="1200" dirty="0"/>
              <a:t>E-</a:t>
            </a:r>
            <a:r>
              <a:rPr lang="de-DE" sz="1400" kern="1200" dirty="0" err="1"/>
              <a:t>mobility</a:t>
            </a:r>
            <a:r>
              <a:rPr lang="de-DE" sz="1400" kern="1200" dirty="0"/>
              <a:t> (vehicle2grid)</a:t>
            </a:r>
          </a:p>
        </p:txBody>
      </p:sp>
      <p:sp>
        <p:nvSpPr>
          <p:cNvPr id="39" name="Rechteck 38">
            <a:extLst>
              <a:ext uri="{FF2B5EF4-FFF2-40B4-BE49-F238E27FC236}">
                <a16:creationId xmlns:a16="http://schemas.microsoft.com/office/drawing/2014/main" id="{42FDD9A9-AD55-EF29-77FF-ADB7A2997D59}"/>
              </a:ext>
            </a:extLst>
          </p:cNvPr>
          <p:cNvSpPr/>
          <p:nvPr/>
        </p:nvSpPr>
        <p:spPr>
          <a:xfrm>
            <a:off x="3943239" y="3952455"/>
            <a:ext cx="747572" cy="549044"/>
          </a:xfrm>
          <a:prstGeom prst="rect">
            <a:avLst/>
          </a:prstGeom>
          <a:ln>
            <a:noFill/>
          </a:ln>
        </p:spPr>
        <p:style>
          <a:lnRef idx="2">
            <a:schemeClr val="lt1">
              <a:hueOff val="0"/>
              <a:satOff val="0"/>
              <a:lumOff val="0"/>
              <a:alphaOff val="0"/>
            </a:schemeClr>
          </a:lnRef>
          <a:fillRef idx="1">
            <a:schemeClr val="accent4">
              <a:hueOff val="-779162"/>
              <a:satOff val="48060"/>
              <a:lumOff val="-47164"/>
              <a:alphaOff val="0"/>
            </a:schemeClr>
          </a:fillRef>
          <a:effectRef idx="0">
            <a:schemeClr val="accent4">
              <a:hueOff val="-779162"/>
              <a:satOff val="48060"/>
              <a:lumOff val="-47164"/>
              <a:alphaOff val="0"/>
            </a:schemeClr>
          </a:effectRef>
          <a:fontRef idx="minor">
            <a:schemeClr val="lt1"/>
          </a:fontRef>
        </p:style>
        <p:txBody>
          <a:bodyPr spcFirstLastPara="0" vert="horz" wrap="square" lIns="35184" tIns="35184" rIns="35184" bIns="35184" numCol="1" spcCol="1270" anchor="ctr" anchorCtr="0">
            <a:noAutofit/>
          </a:bodyPr>
          <a:lstStyle/>
          <a:p>
            <a:pPr marL="0" lvl="0" indent="0" algn="ctr" defTabSz="266700">
              <a:lnSpc>
                <a:spcPct val="90000"/>
              </a:lnSpc>
              <a:spcBef>
                <a:spcPct val="0"/>
              </a:spcBef>
              <a:spcAft>
                <a:spcPct val="35000"/>
              </a:spcAft>
              <a:buNone/>
            </a:pPr>
            <a:r>
              <a:rPr lang="de-DE" sz="1400" kern="1200" dirty="0"/>
              <a:t>Flexible </a:t>
            </a:r>
            <a:r>
              <a:rPr lang="de-DE" sz="1400" kern="1200" dirty="0" err="1"/>
              <a:t>demand</a:t>
            </a:r>
            <a:endParaRPr lang="de-DE" sz="1400" kern="1200" dirty="0"/>
          </a:p>
        </p:txBody>
      </p:sp>
      <p:sp>
        <p:nvSpPr>
          <p:cNvPr id="41" name="Rechteck 40">
            <a:extLst>
              <a:ext uri="{FF2B5EF4-FFF2-40B4-BE49-F238E27FC236}">
                <a16:creationId xmlns:a16="http://schemas.microsoft.com/office/drawing/2014/main" id="{FAD8218C-62AA-E985-F141-62D4BCF46D69}"/>
              </a:ext>
            </a:extLst>
          </p:cNvPr>
          <p:cNvSpPr/>
          <p:nvPr/>
        </p:nvSpPr>
        <p:spPr>
          <a:xfrm>
            <a:off x="2589985" y="3261103"/>
            <a:ext cx="986906" cy="408565"/>
          </a:xfrm>
          <a:prstGeom prst="rect">
            <a:avLst/>
          </a:prstGeom>
          <a:ln>
            <a:noFill/>
          </a:ln>
        </p:spPr>
        <p:style>
          <a:lnRef idx="2">
            <a:schemeClr val="lt1">
              <a:hueOff val="0"/>
              <a:satOff val="0"/>
              <a:lumOff val="0"/>
              <a:alphaOff val="0"/>
            </a:schemeClr>
          </a:lnRef>
          <a:fillRef idx="1">
            <a:schemeClr val="accent4">
              <a:hueOff val="-849995"/>
              <a:satOff val="52429"/>
              <a:lumOff val="-51452"/>
              <a:alphaOff val="0"/>
            </a:schemeClr>
          </a:fillRef>
          <a:effectRef idx="0">
            <a:schemeClr val="accent4">
              <a:hueOff val="-849995"/>
              <a:satOff val="52429"/>
              <a:lumOff val="-51452"/>
              <a:alphaOff val="0"/>
            </a:schemeClr>
          </a:effectRef>
          <a:fontRef idx="minor">
            <a:schemeClr val="lt1"/>
          </a:fontRef>
        </p:style>
        <p:txBody>
          <a:bodyPr spcFirstLastPara="0" vert="horz" wrap="square" lIns="32644" tIns="32644" rIns="32644" bIns="32644" numCol="1" spcCol="1270" anchor="ctr" anchorCtr="0">
            <a:noAutofit/>
          </a:bodyPr>
          <a:lstStyle/>
          <a:p>
            <a:pPr marL="0" lvl="0" indent="0" algn="ctr" defTabSz="222250">
              <a:lnSpc>
                <a:spcPct val="90000"/>
              </a:lnSpc>
              <a:spcBef>
                <a:spcPct val="0"/>
              </a:spcBef>
              <a:spcAft>
                <a:spcPct val="35000"/>
              </a:spcAft>
              <a:buNone/>
            </a:pPr>
            <a:r>
              <a:rPr lang="de-DE" sz="1400" kern="1200" dirty="0" err="1"/>
              <a:t>Electrolyzer</a:t>
            </a:r>
            <a:endParaRPr lang="de-DE" sz="1400" kern="1200" dirty="0"/>
          </a:p>
        </p:txBody>
      </p:sp>
      <p:sp>
        <p:nvSpPr>
          <p:cNvPr id="43" name="Rechteck 42">
            <a:extLst>
              <a:ext uri="{FF2B5EF4-FFF2-40B4-BE49-F238E27FC236}">
                <a16:creationId xmlns:a16="http://schemas.microsoft.com/office/drawing/2014/main" id="{3C8D0D9C-CF64-529E-711B-4E03C23A9CB6}"/>
              </a:ext>
            </a:extLst>
          </p:cNvPr>
          <p:cNvSpPr/>
          <p:nvPr/>
        </p:nvSpPr>
        <p:spPr>
          <a:xfrm>
            <a:off x="2589985" y="4248946"/>
            <a:ext cx="986906" cy="408565"/>
          </a:xfrm>
          <a:prstGeom prst="rect">
            <a:avLst/>
          </a:prstGeom>
          <a:ln>
            <a:noFill/>
          </a:ln>
        </p:spPr>
        <p:style>
          <a:lnRef idx="2">
            <a:schemeClr val="lt1">
              <a:hueOff val="0"/>
              <a:satOff val="0"/>
              <a:lumOff val="0"/>
              <a:alphaOff val="0"/>
            </a:schemeClr>
          </a:lnRef>
          <a:fillRef idx="1">
            <a:schemeClr val="accent4">
              <a:hueOff val="-920828"/>
              <a:satOff val="56798"/>
              <a:lumOff val="-55740"/>
              <a:alphaOff val="0"/>
            </a:schemeClr>
          </a:fillRef>
          <a:effectRef idx="0">
            <a:schemeClr val="accent4">
              <a:hueOff val="-920828"/>
              <a:satOff val="56798"/>
              <a:lumOff val="-55740"/>
              <a:alphaOff val="0"/>
            </a:schemeClr>
          </a:effectRef>
          <a:fontRef idx="minor">
            <a:schemeClr val="lt1"/>
          </a:fontRef>
        </p:style>
        <p:txBody>
          <a:bodyPr spcFirstLastPara="0" vert="horz" wrap="square" lIns="32644" tIns="32644" rIns="32644" bIns="32644" numCol="1" spcCol="1270" anchor="ctr" anchorCtr="0">
            <a:noAutofit/>
          </a:bodyPr>
          <a:lstStyle/>
          <a:p>
            <a:pPr marL="0" lvl="0" indent="0" algn="ctr" defTabSz="222250">
              <a:lnSpc>
                <a:spcPct val="90000"/>
              </a:lnSpc>
              <a:spcBef>
                <a:spcPct val="0"/>
              </a:spcBef>
              <a:spcAft>
                <a:spcPct val="35000"/>
              </a:spcAft>
              <a:buNone/>
            </a:pPr>
            <a:r>
              <a:rPr lang="de-DE" sz="1400" kern="1200" dirty="0"/>
              <a:t>Heat </a:t>
            </a:r>
            <a:r>
              <a:rPr lang="de-DE" sz="1400" kern="1200" dirty="0" err="1"/>
              <a:t>pumps</a:t>
            </a:r>
            <a:endParaRPr lang="de-DE" sz="1400" kern="1200" dirty="0"/>
          </a:p>
        </p:txBody>
      </p:sp>
      <p:sp>
        <p:nvSpPr>
          <p:cNvPr id="45" name="Rechteck 44">
            <a:extLst>
              <a:ext uri="{FF2B5EF4-FFF2-40B4-BE49-F238E27FC236}">
                <a16:creationId xmlns:a16="http://schemas.microsoft.com/office/drawing/2014/main" id="{652CE657-4652-3D87-A40D-79F248D0F65F}"/>
              </a:ext>
            </a:extLst>
          </p:cNvPr>
          <p:cNvSpPr/>
          <p:nvPr/>
        </p:nvSpPr>
        <p:spPr>
          <a:xfrm>
            <a:off x="2588649" y="3754836"/>
            <a:ext cx="986906" cy="408565"/>
          </a:xfrm>
          <a:prstGeom prst="rect">
            <a:avLst/>
          </a:prstGeom>
          <a:ln>
            <a:noFill/>
          </a:ln>
        </p:spPr>
        <p:style>
          <a:lnRef idx="2">
            <a:schemeClr val="lt1">
              <a:hueOff val="0"/>
              <a:satOff val="0"/>
              <a:lumOff val="0"/>
              <a:alphaOff val="0"/>
            </a:schemeClr>
          </a:lnRef>
          <a:fillRef idx="1">
            <a:schemeClr val="accent4">
              <a:hueOff val="-991660"/>
              <a:satOff val="61167"/>
              <a:lumOff val="-60027"/>
              <a:alphaOff val="0"/>
            </a:schemeClr>
          </a:fillRef>
          <a:effectRef idx="0">
            <a:schemeClr val="accent4">
              <a:hueOff val="-991660"/>
              <a:satOff val="61167"/>
              <a:lumOff val="-60027"/>
              <a:alphaOff val="0"/>
            </a:schemeClr>
          </a:effectRef>
          <a:fontRef idx="minor">
            <a:schemeClr val="lt1"/>
          </a:fontRef>
        </p:style>
        <p:txBody>
          <a:bodyPr spcFirstLastPara="0" vert="horz" wrap="square" lIns="32644" tIns="32644" rIns="32644" bIns="32644" numCol="1" spcCol="1270" anchor="ctr" anchorCtr="0">
            <a:noAutofit/>
          </a:bodyPr>
          <a:lstStyle/>
          <a:p>
            <a:pPr marL="0" lvl="0" indent="0" algn="ctr" defTabSz="222250">
              <a:lnSpc>
                <a:spcPct val="90000"/>
              </a:lnSpc>
              <a:spcBef>
                <a:spcPct val="0"/>
              </a:spcBef>
              <a:spcAft>
                <a:spcPct val="35000"/>
              </a:spcAft>
              <a:buNone/>
            </a:pPr>
            <a:r>
              <a:rPr lang="de-DE" sz="1400" kern="1200" dirty="0"/>
              <a:t>E-</a:t>
            </a:r>
            <a:r>
              <a:rPr lang="de-DE" sz="1400" kern="1200" dirty="0" err="1"/>
              <a:t>mobility</a:t>
            </a:r>
            <a:endParaRPr lang="de-DE" sz="1400" kern="1200" dirty="0"/>
          </a:p>
        </p:txBody>
      </p:sp>
      <p:sp>
        <p:nvSpPr>
          <p:cNvPr id="47" name="Rechteck 46">
            <a:extLst>
              <a:ext uri="{FF2B5EF4-FFF2-40B4-BE49-F238E27FC236}">
                <a16:creationId xmlns:a16="http://schemas.microsoft.com/office/drawing/2014/main" id="{DDE0BAC3-4147-26AA-7ABC-1C30D7346EE2}"/>
              </a:ext>
            </a:extLst>
          </p:cNvPr>
          <p:cNvSpPr/>
          <p:nvPr/>
        </p:nvSpPr>
        <p:spPr>
          <a:xfrm>
            <a:off x="2588649" y="4743056"/>
            <a:ext cx="986906" cy="408565"/>
          </a:xfrm>
          <a:prstGeom prst="rect">
            <a:avLst/>
          </a:prstGeom>
          <a:ln>
            <a:noFill/>
          </a:ln>
        </p:spPr>
        <p:style>
          <a:lnRef idx="2">
            <a:schemeClr val="lt1">
              <a:hueOff val="0"/>
              <a:satOff val="0"/>
              <a:lumOff val="0"/>
              <a:alphaOff val="0"/>
            </a:schemeClr>
          </a:lnRef>
          <a:fillRef idx="1">
            <a:schemeClr val="accent4">
              <a:hueOff val="-1062493"/>
              <a:satOff val="65536"/>
              <a:lumOff val="-64315"/>
              <a:alphaOff val="0"/>
            </a:schemeClr>
          </a:fillRef>
          <a:effectRef idx="0">
            <a:schemeClr val="accent4">
              <a:hueOff val="-1062493"/>
              <a:satOff val="65536"/>
              <a:lumOff val="-64315"/>
              <a:alphaOff val="0"/>
            </a:schemeClr>
          </a:effectRef>
          <a:fontRef idx="minor">
            <a:schemeClr val="lt1"/>
          </a:fontRef>
        </p:style>
        <p:txBody>
          <a:bodyPr spcFirstLastPara="0" vert="horz" wrap="square" lIns="32644" tIns="32644" rIns="32644" bIns="32644" numCol="1" spcCol="1270" anchor="ctr" anchorCtr="0">
            <a:noAutofit/>
          </a:bodyPr>
          <a:lstStyle/>
          <a:p>
            <a:pPr marL="0" lvl="0" indent="0" algn="ctr" defTabSz="222250">
              <a:lnSpc>
                <a:spcPct val="90000"/>
              </a:lnSpc>
              <a:spcBef>
                <a:spcPct val="0"/>
              </a:spcBef>
              <a:spcAft>
                <a:spcPct val="35000"/>
              </a:spcAft>
              <a:buNone/>
            </a:pPr>
            <a:r>
              <a:rPr lang="de-DE" sz="1400" kern="1200" dirty="0" err="1"/>
              <a:t>other</a:t>
            </a:r>
            <a:endParaRPr lang="de-DE" sz="1400" kern="1200" dirty="0"/>
          </a:p>
        </p:txBody>
      </p:sp>
      <p:cxnSp>
        <p:nvCxnSpPr>
          <p:cNvPr id="49" name="Gerader Verbinder 48">
            <a:extLst>
              <a:ext uri="{FF2B5EF4-FFF2-40B4-BE49-F238E27FC236}">
                <a16:creationId xmlns:a16="http://schemas.microsoft.com/office/drawing/2014/main" id="{96AF8E8B-B8C0-4053-F555-C7A171E7142B}"/>
              </a:ext>
            </a:extLst>
          </p:cNvPr>
          <p:cNvCxnSpPr>
            <a:cxnSpLocks/>
            <a:stCxn id="21" idx="1"/>
            <a:endCxn id="39" idx="3"/>
          </p:cNvCxnSpPr>
          <p:nvPr/>
        </p:nvCxnSpPr>
        <p:spPr>
          <a:xfrm flipH="1" flipV="1">
            <a:off x="4690811" y="4226977"/>
            <a:ext cx="407132"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15034C63-2D29-70E1-C348-C130F6493FE0}"/>
              </a:ext>
            </a:extLst>
          </p:cNvPr>
          <p:cNvCxnSpPr>
            <a:cxnSpLocks/>
            <a:stCxn id="21" idx="2"/>
            <a:endCxn id="32" idx="0"/>
          </p:cNvCxnSpPr>
          <p:nvPr/>
        </p:nvCxnSpPr>
        <p:spPr>
          <a:xfrm>
            <a:off x="5847653" y="4636711"/>
            <a:ext cx="0" cy="2873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C3B39DBB-8AFA-08B8-A633-43EDE56405F4}"/>
              </a:ext>
            </a:extLst>
          </p:cNvPr>
          <p:cNvCxnSpPr>
            <a:cxnSpLocks/>
            <a:stCxn id="21" idx="0"/>
            <a:endCxn id="22" idx="2"/>
          </p:cNvCxnSpPr>
          <p:nvPr/>
        </p:nvCxnSpPr>
        <p:spPr>
          <a:xfrm flipV="1">
            <a:off x="5847653" y="3595746"/>
            <a:ext cx="0" cy="2214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8233C7B4-E2F4-2DAC-53ED-504405B4D346}"/>
              </a:ext>
            </a:extLst>
          </p:cNvPr>
          <p:cNvCxnSpPr>
            <a:cxnSpLocks/>
            <a:stCxn id="21" idx="3"/>
            <a:endCxn id="27" idx="1"/>
          </p:cNvCxnSpPr>
          <p:nvPr/>
        </p:nvCxnSpPr>
        <p:spPr>
          <a:xfrm>
            <a:off x="6597363" y="4226978"/>
            <a:ext cx="57415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96EE0CD9-3D0F-DB84-A0DD-10C543C492B2}"/>
              </a:ext>
            </a:extLst>
          </p:cNvPr>
          <p:cNvSpPr/>
          <p:nvPr/>
        </p:nvSpPr>
        <p:spPr>
          <a:xfrm>
            <a:off x="10772566" y="2169841"/>
            <a:ext cx="707303" cy="42181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a:t>Inflexible </a:t>
            </a:r>
            <a:r>
              <a:rPr lang="de-DE" dirty="0" err="1"/>
              <a:t>demand</a:t>
            </a:r>
            <a:endParaRPr lang="de-DE" dirty="0"/>
          </a:p>
        </p:txBody>
      </p:sp>
      <p:sp>
        <p:nvSpPr>
          <p:cNvPr id="63" name="Rechteck 62">
            <a:extLst>
              <a:ext uri="{FF2B5EF4-FFF2-40B4-BE49-F238E27FC236}">
                <a16:creationId xmlns:a16="http://schemas.microsoft.com/office/drawing/2014/main" id="{18D747DB-6832-CAFD-E60A-FF20E7EAEE70}"/>
              </a:ext>
            </a:extLst>
          </p:cNvPr>
          <p:cNvSpPr/>
          <p:nvPr/>
        </p:nvSpPr>
        <p:spPr>
          <a:xfrm>
            <a:off x="1003726" y="2169841"/>
            <a:ext cx="707303" cy="42181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dirty="0" err="1"/>
              <a:t>Fluctuating</a:t>
            </a:r>
            <a:r>
              <a:rPr lang="de-DE" dirty="0"/>
              <a:t> </a:t>
            </a:r>
            <a:r>
              <a:rPr lang="de-DE" dirty="0" err="1"/>
              <a:t>renewable</a:t>
            </a:r>
            <a:r>
              <a:rPr lang="de-DE" dirty="0"/>
              <a:t> </a:t>
            </a:r>
            <a:r>
              <a:rPr lang="de-DE" dirty="0" err="1"/>
              <a:t>generation</a:t>
            </a:r>
            <a:endParaRPr lang="de-DE" dirty="0"/>
          </a:p>
        </p:txBody>
      </p:sp>
      <p:cxnSp>
        <p:nvCxnSpPr>
          <p:cNvPr id="66" name="Verbinder: gewinkelt 65">
            <a:extLst>
              <a:ext uri="{FF2B5EF4-FFF2-40B4-BE49-F238E27FC236}">
                <a16:creationId xmlns:a16="http://schemas.microsoft.com/office/drawing/2014/main" id="{2B24B569-5E5E-CC33-960A-C5BD8DC3E0DB}"/>
              </a:ext>
            </a:extLst>
          </p:cNvPr>
          <p:cNvCxnSpPr>
            <a:stCxn id="22" idx="0"/>
            <a:endCxn id="26" idx="2"/>
          </p:cNvCxnSpPr>
          <p:nvPr/>
        </p:nvCxnSpPr>
        <p:spPr>
          <a:xfrm rot="5400000" flipH="1" flipV="1">
            <a:off x="6057113" y="2596187"/>
            <a:ext cx="241056" cy="659976"/>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9" name="Verbinder: gewinkelt 68">
            <a:extLst>
              <a:ext uri="{FF2B5EF4-FFF2-40B4-BE49-F238E27FC236}">
                <a16:creationId xmlns:a16="http://schemas.microsoft.com/office/drawing/2014/main" id="{87B97609-D0DA-C51F-33A4-583125C121BA}"/>
              </a:ext>
            </a:extLst>
          </p:cNvPr>
          <p:cNvCxnSpPr>
            <a:cxnSpLocks/>
            <a:stCxn id="22" idx="0"/>
            <a:endCxn id="24" idx="2"/>
          </p:cNvCxnSpPr>
          <p:nvPr/>
        </p:nvCxnSpPr>
        <p:spPr>
          <a:xfrm rot="16200000" flipV="1">
            <a:off x="5367617" y="2566666"/>
            <a:ext cx="240896" cy="719177"/>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72" name="Verbinder: gewinkelt 71">
            <a:extLst>
              <a:ext uri="{FF2B5EF4-FFF2-40B4-BE49-F238E27FC236}">
                <a16:creationId xmlns:a16="http://schemas.microsoft.com/office/drawing/2014/main" id="{2E24ADF6-75C9-50A1-84BC-70AAC9D0E14D}"/>
              </a:ext>
            </a:extLst>
          </p:cNvPr>
          <p:cNvCxnSpPr>
            <a:cxnSpLocks/>
            <a:stCxn id="39" idx="1"/>
            <a:endCxn id="41" idx="3"/>
          </p:cNvCxnSpPr>
          <p:nvPr/>
        </p:nvCxnSpPr>
        <p:spPr>
          <a:xfrm rot="10800000">
            <a:off x="3576891" y="3465387"/>
            <a:ext cx="366348" cy="761591"/>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75" name="Verbinder: gewinkelt 74">
            <a:extLst>
              <a:ext uri="{FF2B5EF4-FFF2-40B4-BE49-F238E27FC236}">
                <a16:creationId xmlns:a16="http://schemas.microsoft.com/office/drawing/2014/main" id="{5938DC89-3E27-91DE-6854-94B7C4F9FA9B}"/>
              </a:ext>
            </a:extLst>
          </p:cNvPr>
          <p:cNvCxnSpPr>
            <a:cxnSpLocks/>
            <a:stCxn id="39" idx="1"/>
            <a:endCxn id="45" idx="3"/>
          </p:cNvCxnSpPr>
          <p:nvPr/>
        </p:nvCxnSpPr>
        <p:spPr>
          <a:xfrm rot="10800000">
            <a:off x="3575555" y="3959119"/>
            <a:ext cx="367684" cy="267858"/>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78" name="Verbinder: gewinkelt 77">
            <a:extLst>
              <a:ext uri="{FF2B5EF4-FFF2-40B4-BE49-F238E27FC236}">
                <a16:creationId xmlns:a16="http://schemas.microsoft.com/office/drawing/2014/main" id="{075FCF03-33FD-7D8D-5883-21C36B487921}"/>
              </a:ext>
            </a:extLst>
          </p:cNvPr>
          <p:cNvCxnSpPr>
            <a:cxnSpLocks/>
            <a:stCxn id="39" idx="1"/>
            <a:endCxn id="43" idx="3"/>
          </p:cNvCxnSpPr>
          <p:nvPr/>
        </p:nvCxnSpPr>
        <p:spPr>
          <a:xfrm rot="10800000" flipV="1">
            <a:off x="3576891" y="4226977"/>
            <a:ext cx="366348" cy="226252"/>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81" name="Verbinder: gewinkelt 80">
            <a:extLst>
              <a:ext uri="{FF2B5EF4-FFF2-40B4-BE49-F238E27FC236}">
                <a16:creationId xmlns:a16="http://schemas.microsoft.com/office/drawing/2014/main" id="{7D747D4F-9C88-EDF2-4852-434AB11314EE}"/>
              </a:ext>
            </a:extLst>
          </p:cNvPr>
          <p:cNvCxnSpPr>
            <a:cxnSpLocks/>
            <a:stCxn id="39" idx="1"/>
            <a:endCxn id="47" idx="3"/>
          </p:cNvCxnSpPr>
          <p:nvPr/>
        </p:nvCxnSpPr>
        <p:spPr>
          <a:xfrm rot="10800000" flipV="1">
            <a:off x="3575555" y="4226977"/>
            <a:ext cx="367684" cy="720362"/>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84" name="Verbinder: gewinkelt 83">
            <a:extLst>
              <a:ext uri="{FF2B5EF4-FFF2-40B4-BE49-F238E27FC236}">
                <a16:creationId xmlns:a16="http://schemas.microsoft.com/office/drawing/2014/main" id="{6726A69E-8928-749A-866C-C899774B68AE}"/>
              </a:ext>
            </a:extLst>
          </p:cNvPr>
          <p:cNvCxnSpPr>
            <a:cxnSpLocks/>
            <a:stCxn id="32" idx="2"/>
            <a:endCxn id="38" idx="0"/>
          </p:cNvCxnSpPr>
          <p:nvPr/>
        </p:nvCxnSpPr>
        <p:spPr>
          <a:xfrm rot="5400000">
            <a:off x="5105269" y="4983346"/>
            <a:ext cx="252645" cy="1232124"/>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87" name="Verbinder: gewinkelt 86">
            <a:extLst>
              <a:ext uri="{FF2B5EF4-FFF2-40B4-BE49-F238E27FC236}">
                <a16:creationId xmlns:a16="http://schemas.microsoft.com/office/drawing/2014/main" id="{2D531108-9296-02DE-E52E-A120903516B9}"/>
              </a:ext>
            </a:extLst>
          </p:cNvPr>
          <p:cNvCxnSpPr>
            <a:cxnSpLocks/>
            <a:stCxn id="32" idx="2"/>
            <a:endCxn id="34" idx="0"/>
          </p:cNvCxnSpPr>
          <p:nvPr/>
        </p:nvCxnSpPr>
        <p:spPr>
          <a:xfrm rot="16200000" flipH="1">
            <a:off x="6307397" y="5013341"/>
            <a:ext cx="260730" cy="1180219"/>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90" name="Verbinder: gewinkelt 89">
            <a:extLst>
              <a:ext uri="{FF2B5EF4-FFF2-40B4-BE49-F238E27FC236}">
                <a16:creationId xmlns:a16="http://schemas.microsoft.com/office/drawing/2014/main" id="{A96A45C9-7F7D-D342-BC57-08EC4A099027}"/>
              </a:ext>
            </a:extLst>
          </p:cNvPr>
          <p:cNvCxnSpPr>
            <a:cxnSpLocks/>
            <a:stCxn id="32" idx="2"/>
            <a:endCxn id="36" idx="0"/>
          </p:cNvCxnSpPr>
          <p:nvPr/>
        </p:nvCxnSpPr>
        <p:spPr>
          <a:xfrm rot="5400000">
            <a:off x="5721154" y="5599585"/>
            <a:ext cx="252999" cy="12700"/>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93" name="Verbinder: gewinkelt 92">
            <a:extLst>
              <a:ext uri="{FF2B5EF4-FFF2-40B4-BE49-F238E27FC236}">
                <a16:creationId xmlns:a16="http://schemas.microsoft.com/office/drawing/2014/main" id="{CFEB79AB-06A9-9587-C888-6791FC23225A}"/>
              </a:ext>
            </a:extLst>
          </p:cNvPr>
          <p:cNvCxnSpPr>
            <a:cxnSpLocks/>
            <a:stCxn id="31" idx="1"/>
            <a:endCxn id="27" idx="3"/>
          </p:cNvCxnSpPr>
          <p:nvPr/>
        </p:nvCxnSpPr>
        <p:spPr>
          <a:xfrm rot="10800000">
            <a:off x="8176133" y="4226979"/>
            <a:ext cx="366101" cy="314359"/>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96" name="Verbinder: gewinkelt 95">
            <a:extLst>
              <a:ext uri="{FF2B5EF4-FFF2-40B4-BE49-F238E27FC236}">
                <a16:creationId xmlns:a16="http://schemas.microsoft.com/office/drawing/2014/main" id="{D124FA42-2A05-E7DF-6457-EAC49AB38075}"/>
              </a:ext>
            </a:extLst>
          </p:cNvPr>
          <p:cNvCxnSpPr>
            <a:cxnSpLocks/>
            <a:stCxn id="29" idx="1"/>
            <a:endCxn id="27" idx="3"/>
          </p:cNvCxnSpPr>
          <p:nvPr/>
        </p:nvCxnSpPr>
        <p:spPr>
          <a:xfrm rot="10800000" flipV="1">
            <a:off x="8176132" y="3856444"/>
            <a:ext cx="366102" cy="370534"/>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33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500"/>
                                        <p:tgtEl>
                                          <p:spTgt spid="93"/>
                                        </p:tgtEl>
                                      </p:cBhvr>
                                    </p:animEffect>
                                  </p:childTnLst>
                                </p:cTn>
                              </p:par>
                              <p:par>
                                <p:cTn id="40" presetID="10" presetClass="entr" presetSubtype="0" fill="hold" nodeType="with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par>
                                <p:cTn id="63" presetID="10" presetClass="entr" presetSubtype="0" fill="hold"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childTnLst>
                                </p:cTn>
                              </p:par>
                              <p:par>
                                <p:cTn id="66" presetID="10" presetClass="entr" presetSubtype="0" fill="hold"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500"/>
                                        <p:tgtEl>
                                          <p:spTgt spid="9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par>
                                <p:cTn id="89" presetID="10"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par>
                                <p:cTn id="92" presetID="10" presetClass="entr" presetSubtype="0" fill="hold"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par>
                                <p:cTn id="95" presetID="10"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par>
                                <p:cTn id="98" presetID="10" presetClass="entr" presetSubtype="0"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9" grpId="0" animBg="1"/>
      <p:bldP spid="31" grpId="0" animBg="1"/>
      <p:bldP spid="32" grpId="0" animBg="1"/>
      <p:bldP spid="34" grpId="0" animBg="1"/>
      <p:bldP spid="36" grpId="0" animBg="1"/>
      <p:bldP spid="38" grpId="0" animBg="1"/>
      <p:bldP spid="39" grpId="0" animBg="1"/>
      <p:bldP spid="41" grpId="0" animBg="1"/>
      <p:bldP spid="43" grpId="0" animBg="1"/>
      <p:bldP spid="45"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01C569-980B-BC23-F49C-2F61C393D2FE}"/>
              </a:ext>
            </a:extLst>
          </p:cNvPr>
          <p:cNvSpPr>
            <a:spLocks noGrp="1"/>
          </p:cNvSpPr>
          <p:nvPr>
            <p:ph type="body" idx="1"/>
          </p:nvPr>
        </p:nvSpPr>
        <p:spPr/>
        <p:txBody>
          <a:bodyPr/>
          <a:lstStyle/>
          <a:p>
            <a:r>
              <a:rPr lang="en-US" sz="4000" b="1" i="0" dirty="0">
                <a:effectLst/>
                <a:latin typeface="Aptos" panose="020B0004020202020204" pitchFamily="34" charset="0"/>
              </a:rPr>
              <a:t>Expected Development of Battery Storage, Heat Pumps, Electric Mobility, and </a:t>
            </a:r>
            <a:r>
              <a:rPr lang="en-US" sz="4000" b="1" i="0" dirty="0" err="1">
                <a:effectLst/>
                <a:latin typeface="Aptos" panose="020B0004020202020204" pitchFamily="34" charset="0"/>
              </a:rPr>
              <a:t>Electrolyzer</a:t>
            </a:r>
            <a:r>
              <a:rPr lang="en-US" sz="4000" b="1" i="0" dirty="0">
                <a:effectLst/>
                <a:latin typeface="Aptos" panose="020B0004020202020204" pitchFamily="34" charset="0"/>
              </a:rPr>
              <a:t> Capacity in Germany</a:t>
            </a:r>
            <a:r>
              <a:rPr lang="en-US" sz="5400" b="1" i="0" dirty="0">
                <a:effectLst/>
                <a:latin typeface="Aptos" panose="020B0004020202020204" pitchFamily="34" charset="0"/>
              </a:rPr>
              <a:t> </a:t>
            </a:r>
            <a:endParaRPr lang="de-DE" dirty="0"/>
          </a:p>
        </p:txBody>
      </p:sp>
    </p:spTree>
    <p:extLst>
      <p:ext uri="{BB962C8B-B14F-4D97-AF65-F5344CB8AC3E}">
        <p14:creationId xmlns:p14="http://schemas.microsoft.com/office/powerpoint/2010/main" val="90619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13077F1-D135-1873-BDC6-2718D5EDC4AA}"/>
              </a:ext>
            </a:extLst>
          </p:cNvPr>
          <p:cNvSpPr>
            <a:spLocks noGrp="1"/>
          </p:cNvSpPr>
          <p:nvPr>
            <p:ph type="body" sz="quarter" idx="10"/>
          </p:nvPr>
        </p:nvSpPr>
        <p:spPr/>
        <p:txBody>
          <a:bodyPr/>
          <a:lstStyle/>
          <a:p>
            <a:r>
              <a:rPr lang="de-DE" dirty="0" err="1"/>
              <a:t>Expected</a:t>
            </a:r>
            <a:r>
              <a:rPr lang="de-DE" dirty="0"/>
              <a:t> Development:</a:t>
            </a:r>
          </a:p>
          <a:p>
            <a:r>
              <a:rPr lang="de-DE" dirty="0" err="1"/>
              <a:t>Battery</a:t>
            </a:r>
            <a:r>
              <a:rPr lang="de-DE" dirty="0"/>
              <a:t> </a:t>
            </a:r>
            <a:r>
              <a:rPr lang="de-DE" dirty="0" err="1"/>
              <a:t>storage</a:t>
            </a:r>
            <a:endParaRPr lang="de-DE" dirty="0"/>
          </a:p>
        </p:txBody>
      </p:sp>
      <p:sp>
        <p:nvSpPr>
          <p:cNvPr id="3" name="Textplatzhalter 2">
            <a:extLst>
              <a:ext uri="{FF2B5EF4-FFF2-40B4-BE49-F238E27FC236}">
                <a16:creationId xmlns:a16="http://schemas.microsoft.com/office/drawing/2014/main" id="{0713EA42-927E-7D71-B2CC-530BA339387B}"/>
              </a:ext>
            </a:extLst>
          </p:cNvPr>
          <p:cNvSpPr>
            <a:spLocks noGrp="1"/>
          </p:cNvSpPr>
          <p:nvPr>
            <p:ph type="body" sz="quarter" idx="11"/>
          </p:nvPr>
        </p:nvSpPr>
        <p:spPr/>
        <p:txBody>
          <a:bodyPr/>
          <a:lstStyle/>
          <a:p>
            <a:endParaRPr lang="de-DE"/>
          </a:p>
        </p:txBody>
      </p:sp>
      <p:graphicFrame>
        <p:nvGraphicFramePr>
          <p:cNvPr id="5" name="Diagramm 4">
            <a:extLst>
              <a:ext uri="{FF2B5EF4-FFF2-40B4-BE49-F238E27FC236}">
                <a16:creationId xmlns:a16="http://schemas.microsoft.com/office/drawing/2014/main" id="{AA2E9A7B-1846-698B-0486-7F3A5504A21B}"/>
              </a:ext>
            </a:extLst>
          </p:cNvPr>
          <p:cNvGraphicFramePr>
            <a:graphicFrameLocks/>
          </p:cNvGraphicFramePr>
          <p:nvPr>
            <p:extLst>
              <p:ext uri="{D42A27DB-BD31-4B8C-83A1-F6EECF244321}">
                <p14:modId xmlns:p14="http://schemas.microsoft.com/office/powerpoint/2010/main" val="2951414087"/>
              </p:ext>
            </p:extLst>
          </p:nvPr>
        </p:nvGraphicFramePr>
        <p:xfrm>
          <a:off x="959977" y="2072789"/>
          <a:ext cx="9965689" cy="4011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204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13077F1-D135-1873-BDC6-2718D5EDC4AA}"/>
              </a:ext>
            </a:extLst>
          </p:cNvPr>
          <p:cNvSpPr>
            <a:spLocks noGrp="1"/>
          </p:cNvSpPr>
          <p:nvPr>
            <p:ph type="body" sz="quarter" idx="10"/>
          </p:nvPr>
        </p:nvSpPr>
        <p:spPr/>
        <p:txBody>
          <a:bodyPr/>
          <a:lstStyle/>
          <a:p>
            <a:r>
              <a:rPr lang="de-DE" dirty="0" err="1"/>
              <a:t>Expected</a:t>
            </a:r>
            <a:r>
              <a:rPr lang="de-DE" dirty="0"/>
              <a:t> Development:</a:t>
            </a:r>
          </a:p>
          <a:p>
            <a:r>
              <a:rPr lang="de-DE" dirty="0" err="1"/>
              <a:t>Electrolyzer</a:t>
            </a:r>
            <a:endParaRPr lang="de-DE" dirty="0"/>
          </a:p>
        </p:txBody>
      </p:sp>
      <p:sp>
        <p:nvSpPr>
          <p:cNvPr id="3" name="Textplatzhalter 2">
            <a:extLst>
              <a:ext uri="{FF2B5EF4-FFF2-40B4-BE49-F238E27FC236}">
                <a16:creationId xmlns:a16="http://schemas.microsoft.com/office/drawing/2014/main" id="{0713EA42-927E-7D71-B2CC-530BA339387B}"/>
              </a:ext>
            </a:extLst>
          </p:cNvPr>
          <p:cNvSpPr>
            <a:spLocks noGrp="1"/>
          </p:cNvSpPr>
          <p:nvPr>
            <p:ph type="body" sz="quarter" idx="11"/>
          </p:nvPr>
        </p:nvSpPr>
        <p:spPr/>
        <p:txBody>
          <a:bodyPr/>
          <a:lstStyle/>
          <a:p>
            <a:endParaRPr lang="de-DE"/>
          </a:p>
        </p:txBody>
      </p:sp>
      <p:sp>
        <p:nvSpPr>
          <p:cNvPr id="4" name="Textplatzhalter 3">
            <a:extLst>
              <a:ext uri="{FF2B5EF4-FFF2-40B4-BE49-F238E27FC236}">
                <a16:creationId xmlns:a16="http://schemas.microsoft.com/office/drawing/2014/main" id="{6695178D-422D-59E0-C896-127A17273A52}"/>
              </a:ext>
            </a:extLst>
          </p:cNvPr>
          <p:cNvSpPr>
            <a:spLocks noGrp="1"/>
          </p:cNvSpPr>
          <p:nvPr>
            <p:ph type="body" sz="quarter" idx="16"/>
          </p:nvPr>
        </p:nvSpPr>
        <p:spPr>
          <a:xfrm>
            <a:off x="8201320" y="2072789"/>
            <a:ext cx="2883732" cy="4011613"/>
          </a:xfrm>
        </p:spPr>
        <p:txBody>
          <a:bodyPr/>
          <a:lstStyle/>
          <a:p>
            <a:r>
              <a:rPr lang="de-DE" dirty="0" err="1"/>
              <a:t>Bureaucracy</a:t>
            </a:r>
            <a:r>
              <a:rPr lang="de-DE" dirty="0"/>
              <a:t> </a:t>
            </a:r>
            <a:r>
              <a:rPr lang="de-DE" dirty="0" err="1"/>
              <a:t>too</a:t>
            </a:r>
            <a:r>
              <a:rPr lang="de-DE" dirty="0"/>
              <a:t> </a:t>
            </a:r>
            <a:r>
              <a:rPr lang="de-DE" dirty="0" err="1"/>
              <a:t>difficult</a:t>
            </a:r>
            <a:endParaRPr lang="de-DE" dirty="0"/>
          </a:p>
          <a:p>
            <a:r>
              <a:rPr lang="de-DE" dirty="0"/>
              <a:t>PPAs </a:t>
            </a:r>
            <a:r>
              <a:rPr lang="de-DE" dirty="0" err="1"/>
              <a:t>difficult</a:t>
            </a:r>
            <a:r>
              <a:rPr lang="de-DE" dirty="0"/>
              <a:t> </a:t>
            </a:r>
            <a:r>
              <a:rPr lang="de-DE" dirty="0" err="1"/>
              <a:t>to</a:t>
            </a:r>
            <a:r>
              <a:rPr lang="de-DE" dirty="0"/>
              <a:t> find</a:t>
            </a:r>
          </a:p>
          <a:p>
            <a:r>
              <a:rPr lang="de-DE" dirty="0" err="1"/>
              <a:t>Additionality</a:t>
            </a:r>
            <a:r>
              <a:rPr lang="de-DE" dirty="0"/>
              <a:t> and </a:t>
            </a:r>
            <a:r>
              <a:rPr lang="de-DE" dirty="0" err="1"/>
              <a:t>simultaneous</a:t>
            </a:r>
            <a:r>
              <a:rPr lang="de-DE" dirty="0"/>
              <a:t> </a:t>
            </a:r>
            <a:r>
              <a:rPr lang="de-DE" dirty="0" err="1"/>
              <a:t>production</a:t>
            </a:r>
            <a:r>
              <a:rPr lang="de-DE" dirty="0"/>
              <a:t> &amp; </a:t>
            </a:r>
            <a:r>
              <a:rPr lang="de-DE" dirty="0" err="1"/>
              <a:t>consumption</a:t>
            </a:r>
            <a:r>
              <a:rPr lang="de-DE" dirty="0"/>
              <a:t> in </a:t>
            </a:r>
            <a:r>
              <a:rPr lang="de-DE" dirty="0" err="1"/>
              <a:t>question</a:t>
            </a:r>
            <a:endParaRPr lang="de-DE" dirty="0"/>
          </a:p>
        </p:txBody>
      </p:sp>
      <p:graphicFrame>
        <p:nvGraphicFramePr>
          <p:cNvPr id="5" name="Diagramm 4">
            <a:extLst>
              <a:ext uri="{FF2B5EF4-FFF2-40B4-BE49-F238E27FC236}">
                <a16:creationId xmlns:a16="http://schemas.microsoft.com/office/drawing/2014/main" id="{58662B8E-01CC-D2F4-E078-B46C6D8A3FD7}"/>
              </a:ext>
            </a:extLst>
          </p:cNvPr>
          <p:cNvGraphicFramePr>
            <a:graphicFrameLocks/>
          </p:cNvGraphicFramePr>
          <p:nvPr>
            <p:extLst>
              <p:ext uri="{D42A27DB-BD31-4B8C-83A1-F6EECF244321}">
                <p14:modId xmlns:p14="http://schemas.microsoft.com/office/powerpoint/2010/main" val="229421400"/>
              </p:ext>
            </p:extLst>
          </p:nvPr>
        </p:nvGraphicFramePr>
        <p:xfrm>
          <a:off x="959977" y="2072790"/>
          <a:ext cx="7241343" cy="43991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986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13077F1-D135-1873-BDC6-2718D5EDC4AA}"/>
              </a:ext>
            </a:extLst>
          </p:cNvPr>
          <p:cNvSpPr>
            <a:spLocks noGrp="1"/>
          </p:cNvSpPr>
          <p:nvPr>
            <p:ph type="body" sz="quarter" idx="10"/>
          </p:nvPr>
        </p:nvSpPr>
        <p:spPr/>
        <p:txBody>
          <a:bodyPr/>
          <a:lstStyle/>
          <a:p>
            <a:r>
              <a:rPr lang="de-DE" dirty="0" err="1"/>
              <a:t>Expected</a:t>
            </a:r>
            <a:r>
              <a:rPr lang="de-DE" dirty="0"/>
              <a:t> Development:</a:t>
            </a:r>
          </a:p>
          <a:p>
            <a:r>
              <a:rPr lang="de-DE" dirty="0"/>
              <a:t>Electric </a:t>
            </a:r>
            <a:r>
              <a:rPr lang="de-DE" dirty="0" err="1"/>
              <a:t>mobility</a:t>
            </a:r>
            <a:endParaRPr lang="de-DE" dirty="0"/>
          </a:p>
        </p:txBody>
      </p:sp>
      <p:sp>
        <p:nvSpPr>
          <p:cNvPr id="3" name="Textplatzhalter 2">
            <a:extLst>
              <a:ext uri="{FF2B5EF4-FFF2-40B4-BE49-F238E27FC236}">
                <a16:creationId xmlns:a16="http://schemas.microsoft.com/office/drawing/2014/main" id="{0713EA42-927E-7D71-B2CC-530BA339387B}"/>
              </a:ext>
            </a:extLst>
          </p:cNvPr>
          <p:cNvSpPr>
            <a:spLocks noGrp="1"/>
          </p:cNvSpPr>
          <p:nvPr>
            <p:ph type="body" sz="quarter" idx="11"/>
          </p:nvPr>
        </p:nvSpPr>
        <p:spPr/>
        <p:txBody>
          <a:bodyPr/>
          <a:lstStyle/>
          <a:p>
            <a:endParaRPr lang="de-DE"/>
          </a:p>
        </p:txBody>
      </p:sp>
      <p:sp>
        <p:nvSpPr>
          <p:cNvPr id="4" name="Textplatzhalter 3">
            <a:extLst>
              <a:ext uri="{FF2B5EF4-FFF2-40B4-BE49-F238E27FC236}">
                <a16:creationId xmlns:a16="http://schemas.microsoft.com/office/drawing/2014/main" id="{6695178D-422D-59E0-C896-127A17273A52}"/>
              </a:ext>
            </a:extLst>
          </p:cNvPr>
          <p:cNvSpPr>
            <a:spLocks noGrp="1"/>
          </p:cNvSpPr>
          <p:nvPr>
            <p:ph type="body" sz="quarter" idx="16"/>
          </p:nvPr>
        </p:nvSpPr>
        <p:spPr>
          <a:xfrm>
            <a:off x="5800507" y="2072789"/>
            <a:ext cx="5284545" cy="4011613"/>
          </a:xfrm>
        </p:spPr>
        <p:txBody>
          <a:bodyPr/>
          <a:lstStyle/>
          <a:p>
            <a:pPr marL="0" indent="0">
              <a:buNone/>
            </a:pPr>
            <a:r>
              <a:rPr lang="de-DE" dirty="0"/>
              <a:t>So </a:t>
            </a:r>
            <a:r>
              <a:rPr lang="de-DE" dirty="0" err="1"/>
              <a:t>far</a:t>
            </a:r>
            <a:r>
              <a:rPr lang="de-DE" dirty="0"/>
              <a:t>:</a:t>
            </a:r>
          </a:p>
          <a:p>
            <a:r>
              <a:rPr lang="de-DE" dirty="0"/>
              <a:t>Germany </a:t>
            </a:r>
            <a:r>
              <a:rPr lang="de-DE" dirty="0" err="1"/>
              <a:t>as</a:t>
            </a:r>
            <a:r>
              <a:rPr lang="de-DE" dirty="0"/>
              <a:t> a </a:t>
            </a:r>
            <a:r>
              <a:rPr lang="de-DE" dirty="0" err="1"/>
              <a:t>late</a:t>
            </a:r>
            <a:r>
              <a:rPr lang="de-DE" dirty="0"/>
              <a:t> </a:t>
            </a:r>
            <a:r>
              <a:rPr lang="de-DE" dirty="0" err="1"/>
              <a:t>mover</a:t>
            </a:r>
            <a:endParaRPr lang="de-DE" dirty="0"/>
          </a:p>
          <a:p>
            <a:r>
              <a:rPr lang="de-DE" dirty="0" err="1"/>
              <a:t>No</a:t>
            </a:r>
            <a:r>
              <a:rPr lang="de-DE" dirty="0"/>
              <a:t> </a:t>
            </a:r>
            <a:r>
              <a:rPr lang="de-DE" dirty="0" err="1"/>
              <a:t>clear</a:t>
            </a:r>
            <a:r>
              <a:rPr lang="de-DE" dirty="0"/>
              <a:t> </a:t>
            </a:r>
            <a:r>
              <a:rPr lang="de-DE" dirty="0" err="1"/>
              <a:t>incentives</a:t>
            </a:r>
            <a:r>
              <a:rPr lang="de-DE" dirty="0"/>
              <a:t>, </a:t>
            </a:r>
            <a:r>
              <a:rPr lang="de-DE" dirty="0" err="1"/>
              <a:t>no</a:t>
            </a:r>
            <a:r>
              <a:rPr lang="de-DE" dirty="0"/>
              <a:t> </a:t>
            </a:r>
            <a:r>
              <a:rPr lang="de-DE" dirty="0" err="1"/>
              <a:t>passionate</a:t>
            </a:r>
            <a:r>
              <a:rPr lang="de-DE" dirty="0"/>
              <a:t> </a:t>
            </a:r>
            <a:r>
              <a:rPr lang="de-DE" dirty="0" err="1"/>
              <a:t>strategy</a:t>
            </a:r>
            <a:r>
              <a:rPr lang="de-DE" dirty="0"/>
              <a:t>, </a:t>
            </a:r>
            <a:r>
              <a:rPr lang="de-DE" dirty="0" err="1"/>
              <a:t>no</a:t>
            </a:r>
            <a:r>
              <a:rPr lang="de-DE" dirty="0"/>
              <a:t> </a:t>
            </a:r>
            <a:r>
              <a:rPr lang="de-DE" dirty="0" err="1"/>
              <a:t>effective</a:t>
            </a:r>
            <a:r>
              <a:rPr lang="de-DE" dirty="0"/>
              <a:t> support</a:t>
            </a:r>
          </a:p>
          <a:p>
            <a:r>
              <a:rPr lang="de-DE" dirty="0" err="1"/>
              <a:t>Attempt</a:t>
            </a:r>
            <a:r>
              <a:rPr lang="de-DE" dirty="0"/>
              <a:t> </a:t>
            </a:r>
            <a:r>
              <a:rPr lang="de-DE" dirty="0" err="1"/>
              <a:t>to</a:t>
            </a:r>
            <a:r>
              <a:rPr lang="de-DE" dirty="0"/>
              <a:t> </a:t>
            </a:r>
            <a:r>
              <a:rPr lang="de-DE" dirty="0" err="1"/>
              <a:t>protect</a:t>
            </a:r>
            <a:r>
              <a:rPr lang="de-DE" dirty="0"/>
              <a:t> </a:t>
            </a:r>
            <a:r>
              <a:rPr lang="de-DE" dirty="0" err="1"/>
              <a:t>combustion</a:t>
            </a:r>
            <a:r>
              <a:rPr lang="de-DE" dirty="0"/>
              <a:t> </a:t>
            </a:r>
            <a:r>
              <a:rPr lang="de-DE" dirty="0" err="1"/>
              <a:t>engines</a:t>
            </a:r>
            <a:endParaRPr lang="de-DE" dirty="0"/>
          </a:p>
          <a:p>
            <a:r>
              <a:rPr lang="de-DE" dirty="0" err="1"/>
              <a:t>cars</a:t>
            </a:r>
            <a:r>
              <a:rPr lang="de-DE" dirty="0"/>
              <a:t> and </a:t>
            </a:r>
            <a:r>
              <a:rPr lang="de-DE" dirty="0" err="1"/>
              <a:t>charging</a:t>
            </a:r>
            <a:r>
              <a:rPr lang="de-DE" dirty="0"/>
              <a:t> </a:t>
            </a:r>
            <a:r>
              <a:rPr lang="de-DE" dirty="0" err="1"/>
              <a:t>stations</a:t>
            </a:r>
            <a:r>
              <a:rPr lang="de-DE" dirty="0"/>
              <a:t>: </a:t>
            </a:r>
            <a:r>
              <a:rPr lang="de-DE" dirty="0" err="1"/>
              <a:t>chicken</a:t>
            </a:r>
            <a:r>
              <a:rPr lang="de-DE" dirty="0"/>
              <a:t> and egg</a:t>
            </a:r>
          </a:p>
          <a:p>
            <a:pPr marL="0" indent="0">
              <a:buNone/>
            </a:pPr>
            <a:r>
              <a:rPr lang="de-DE" dirty="0"/>
              <a:t>Outlook:</a:t>
            </a:r>
          </a:p>
          <a:p>
            <a:r>
              <a:rPr lang="de-DE" dirty="0"/>
              <a:t>Massive </a:t>
            </a:r>
            <a:r>
              <a:rPr lang="de-DE" dirty="0" err="1"/>
              <a:t>charging</a:t>
            </a:r>
            <a:r>
              <a:rPr lang="de-DE" dirty="0"/>
              <a:t>/</a:t>
            </a:r>
            <a:r>
              <a:rPr lang="de-DE" dirty="0" err="1"/>
              <a:t>discharging</a:t>
            </a:r>
            <a:r>
              <a:rPr lang="de-DE" dirty="0"/>
              <a:t> </a:t>
            </a:r>
            <a:r>
              <a:rPr lang="de-DE" dirty="0" err="1"/>
              <a:t>capacity</a:t>
            </a:r>
            <a:r>
              <a:rPr lang="de-DE" dirty="0"/>
              <a:t> </a:t>
            </a:r>
          </a:p>
          <a:p>
            <a:r>
              <a:rPr lang="de-DE" dirty="0" err="1"/>
              <a:t>Temporary</a:t>
            </a:r>
            <a:r>
              <a:rPr lang="de-DE" dirty="0"/>
              <a:t> </a:t>
            </a:r>
            <a:r>
              <a:rPr lang="de-DE" dirty="0" err="1"/>
              <a:t>available</a:t>
            </a:r>
            <a:r>
              <a:rPr lang="de-DE" dirty="0"/>
              <a:t>, mobile</a:t>
            </a:r>
          </a:p>
          <a:p>
            <a:endParaRPr lang="de-DE" dirty="0"/>
          </a:p>
        </p:txBody>
      </p:sp>
      <p:graphicFrame>
        <p:nvGraphicFramePr>
          <p:cNvPr id="5" name="Diagramm 4">
            <a:extLst>
              <a:ext uri="{FF2B5EF4-FFF2-40B4-BE49-F238E27FC236}">
                <a16:creationId xmlns:a16="http://schemas.microsoft.com/office/drawing/2014/main" id="{4AF54A85-39BD-3ECD-F5F0-6D17A01911C7}"/>
              </a:ext>
            </a:extLst>
          </p:cNvPr>
          <p:cNvGraphicFramePr>
            <a:graphicFrameLocks/>
          </p:cNvGraphicFramePr>
          <p:nvPr>
            <p:extLst>
              <p:ext uri="{D42A27DB-BD31-4B8C-83A1-F6EECF244321}">
                <p14:modId xmlns:p14="http://schemas.microsoft.com/office/powerpoint/2010/main" val="3044293553"/>
              </p:ext>
            </p:extLst>
          </p:nvPr>
        </p:nvGraphicFramePr>
        <p:xfrm>
          <a:off x="959977" y="2072789"/>
          <a:ext cx="4840530" cy="4011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432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13077F1-D135-1873-BDC6-2718D5EDC4AA}"/>
              </a:ext>
            </a:extLst>
          </p:cNvPr>
          <p:cNvSpPr>
            <a:spLocks noGrp="1"/>
          </p:cNvSpPr>
          <p:nvPr>
            <p:ph type="body" sz="quarter" idx="10"/>
          </p:nvPr>
        </p:nvSpPr>
        <p:spPr/>
        <p:txBody>
          <a:bodyPr/>
          <a:lstStyle/>
          <a:p>
            <a:r>
              <a:rPr lang="de-DE" dirty="0"/>
              <a:t>Target Development:</a:t>
            </a:r>
          </a:p>
          <a:p>
            <a:r>
              <a:rPr lang="de-DE" dirty="0"/>
              <a:t>Heat </a:t>
            </a:r>
            <a:r>
              <a:rPr lang="de-DE" dirty="0" err="1"/>
              <a:t>pumps</a:t>
            </a:r>
            <a:endParaRPr lang="de-DE" dirty="0"/>
          </a:p>
        </p:txBody>
      </p:sp>
      <p:sp>
        <p:nvSpPr>
          <p:cNvPr id="3" name="Textplatzhalter 2">
            <a:extLst>
              <a:ext uri="{FF2B5EF4-FFF2-40B4-BE49-F238E27FC236}">
                <a16:creationId xmlns:a16="http://schemas.microsoft.com/office/drawing/2014/main" id="{0713EA42-927E-7D71-B2CC-530BA339387B}"/>
              </a:ext>
            </a:extLst>
          </p:cNvPr>
          <p:cNvSpPr>
            <a:spLocks noGrp="1"/>
          </p:cNvSpPr>
          <p:nvPr>
            <p:ph type="body" sz="quarter" idx="11"/>
          </p:nvPr>
        </p:nvSpPr>
        <p:spPr/>
        <p:txBody>
          <a:bodyPr/>
          <a:lstStyle/>
          <a:p>
            <a:endParaRPr lang="de-DE"/>
          </a:p>
        </p:txBody>
      </p:sp>
      <p:sp>
        <p:nvSpPr>
          <p:cNvPr id="4" name="Textplatzhalter 3">
            <a:extLst>
              <a:ext uri="{FF2B5EF4-FFF2-40B4-BE49-F238E27FC236}">
                <a16:creationId xmlns:a16="http://schemas.microsoft.com/office/drawing/2014/main" id="{6695178D-422D-59E0-C896-127A17273A52}"/>
              </a:ext>
            </a:extLst>
          </p:cNvPr>
          <p:cNvSpPr>
            <a:spLocks noGrp="1"/>
          </p:cNvSpPr>
          <p:nvPr>
            <p:ph type="body" sz="quarter" idx="16"/>
          </p:nvPr>
        </p:nvSpPr>
        <p:spPr>
          <a:xfrm>
            <a:off x="6873073" y="2072789"/>
            <a:ext cx="4211979" cy="4011613"/>
          </a:xfrm>
        </p:spPr>
        <p:txBody>
          <a:bodyPr/>
          <a:lstStyle/>
          <a:p>
            <a:pPr marL="0" indent="0">
              <a:buNone/>
            </a:pPr>
            <a:r>
              <a:rPr lang="de-DE" dirty="0" err="1"/>
              <a:t>Current</a:t>
            </a:r>
            <a:r>
              <a:rPr lang="de-DE" dirty="0"/>
              <a:t> </a:t>
            </a:r>
            <a:r>
              <a:rPr lang="de-DE" dirty="0" err="1"/>
              <a:t>status</a:t>
            </a:r>
            <a:endParaRPr lang="de-DE" dirty="0"/>
          </a:p>
          <a:p>
            <a:r>
              <a:rPr lang="de-DE" dirty="0"/>
              <a:t>2019: 19 GW </a:t>
            </a:r>
            <a:r>
              <a:rPr lang="de-DE" dirty="0" err="1"/>
              <a:t>installed</a:t>
            </a:r>
            <a:r>
              <a:rPr lang="de-DE" dirty="0"/>
              <a:t> </a:t>
            </a:r>
            <a:r>
              <a:rPr lang="de-DE" dirty="0" err="1"/>
              <a:t>capacity</a:t>
            </a:r>
            <a:endParaRPr lang="de-DE" dirty="0"/>
          </a:p>
          <a:p>
            <a:pPr marL="0" indent="0">
              <a:buNone/>
            </a:pPr>
            <a:r>
              <a:rPr lang="de-DE" dirty="0" err="1"/>
              <a:t>Governmental</a:t>
            </a:r>
            <a:r>
              <a:rPr lang="de-DE" dirty="0"/>
              <a:t> </a:t>
            </a:r>
            <a:r>
              <a:rPr lang="de-DE" dirty="0" err="1"/>
              <a:t>goal</a:t>
            </a:r>
            <a:r>
              <a:rPr lang="de-DE" dirty="0"/>
              <a:t>:</a:t>
            </a:r>
          </a:p>
          <a:p>
            <a:r>
              <a:rPr lang="de-DE" dirty="0"/>
              <a:t>500,000 </a:t>
            </a:r>
            <a:r>
              <a:rPr lang="de-DE" dirty="0" err="1"/>
              <a:t>installations</a:t>
            </a:r>
            <a:r>
              <a:rPr lang="de-DE" dirty="0"/>
              <a:t> </a:t>
            </a:r>
            <a:r>
              <a:rPr lang="de-DE" dirty="0" err="1"/>
              <a:t>each</a:t>
            </a:r>
            <a:r>
              <a:rPr lang="de-DE" dirty="0"/>
              <a:t> </a:t>
            </a:r>
            <a:r>
              <a:rPr lang="de-DE" dirty="0" err="1"/>
              <a:t>year</a:t>
            </a:r>
            <a:r>
              <a:rPr lang="de-DE" dirty="0"/>
              <a:t> </a:t>
            </a:r>
            <a:r>
              <a:rPr lang="de-DE" dirty="0" err="1"/>
              <a:t>from</a:t>
            </a:r>
            <a:r>
              <a:rPr lang="de-DE" dirty="0"/>
              <a:t> 2024 </a:t>
            </a:r>
            <a:r>
              <a:rPr lang="de-DE" dirty="0" err="1"/>
              <a:t>onwards</a:t>
            </a:r>
            <a:endParaRPr lang="de-DE" dirty="0"/>
          </a:p>
          <a:p>
            <a:r>
              <a:rPr lang="de-DE" dirty="0" err="1"/>
              <a:t>Assumption</a:t>
            </a:r>
            <a:r>
              <a:rPr lang="de-DE" dirty="0"/>
              <a:t>: 10 kW on </a:t>
            </a:r>
            <a:r>
              <a:rPr lang="de-DE" dirty="0" err="1"/>
              <a:t>average</a:t>
            </a:r>
            <a:endParaRPr lang="de-DE" dirty="0"/>
          </a:p>
          <a:p>
            <a:pPr marL="0" indent="0">
              <a:buNone/>
            </a:pPr>
            <a:r>
              <a:rPr lang="de-DE" dirty="0"/>
              <a:t>New </a:t>
            </a:r>
            <a:r>
              <a:rPr lang="de-DE" dirty="0" err="1"/>
              <a:t>installations</a:t>
            </a:r>
            <a:r>
              <a:rPr lang="de-DE" dirty="0"/>
              <a:t> </a:t>
            </a:r>
            <a:r>
              <a:rPr lang="de-DE" dirty="0" err="1"/>
              <a:t>achieved</a:t>
            </a:r>
            <a:endParaRPr lang="de-DE" dirty="0"/>
          </a:p>
          <a:p>
            <a:r>
              <a:rPr lang="de-DE" dirty="0"/>
              <a:t>2023: 356,000</a:t>
            </a:r>
          </a:p>
          <a:p>
            <a:r>
              <a:rPr lang="de-DE" dirty="0"/>
              <a:t>H1-2024: 90,000 </a:t>
            </a:r>
          </a:p>
          <a:p>
            <a:r>
              <a:rPr lang="de-DE" dirty="0"/>
              <a:t>2024 (</a:t>
            </a:r>
            <a:r>
              <a:rPr lang="de-DE" dirty="0" err="1"/>
              <a:t>expected</a:t>
            </a:r>
            <a:r>
              <a:rPr lang="de-DE" dirty="0"/>
              <a:t>): 200,000</a:t>
            </a:r>
          </a:p>
        </p:txBody>
      </p:sp>
      <p:graphicFrame>
        <p:nvGraphicFramePr>
          <p:cNvPr id="5" name="Diagramm 4">
            <a:extLst>
              <a:ext uri="{FF2B5EF4-FFF2-40B4-BE49-F238E27FC236}">
                <a16:creationId xmlns:a16="http://schemas.microsoft.com/office/drawing/2014/main" id="{F18469DC-85BF-A1CF-1CB9-F47DE92A0B18}"/>
              </a:ext>
            </a:extLst>
          </p:cNvPr>
          <p:cNvGraphicFramePr>
            <a:graphicFrameLocks/>
          </p:cNvGraphicFramePr>
          <p:nvPr>
            <p:extLst>
              <p:ext uri="{D42A27DB-BD31-4B8C-83A1-F6EECF244321}">
                <p14:modId xmlns:p14="http://schemas.microsoft.com/office/powerpoint/2010/main" val="705986720"/>
              </p:ext>
            </p:extLst>
          </p:nvPr>
        </p:nvGraphicFramePr>
        <p:xfrm>
          <a:off x="855783" y="1946868"/>
          <a:ext cx="5866563" cy="41375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2EDEAD7D-D251-2BA0-604F-859EF6010F65}"/>
              </a:ext>
            </a:extLst>
          </p:cNvPr>
          <p:cNvSpPr txBox="1"/>
          <p:nvPr/>
        </p:nvSpPr>
        <p:spPr>
          <a:xfrm>
            <a:off x="8245970" y="6356350"/>
            <a:ext cx="3241963" cy="246221"/>
          </a:xfrm>
          <a:prstGeom prst="rect">
            <a:avLst/>
          </a:prstGeom>
          <a:noFill/>
        </p:spPr>
        <p:txBody>
          <a:bodyPr wrap="square">
            <a:spAutoFit/>
          </a:bodyPr>
          <a:lstStyle/>
          <a:p>
            <a:r>
              <a:rPr lang="de-DE" sz="1000" dirty="0">
                <a:latin typeface="Haffer Light" panose="020B0604020202020204" charset="0"/>
                <a:cs typeface="Haffer Light" panose="020B0604020202020204" charset="0"/>
              </a:rPr>
              <a:t>Sources: Bundesregierung /BMWK, ZDF, Statista</a:t>
            </a:r>
          </a:p>
        </p:txBody>
      </p:sp>
    </p:spTree>
    <p:extLst>
      <p:ext uri="{BB962C8B-B14F-4D97-AF65-F5344CB8AC3E}">
        <p14:creationId xmlns:p14="http://schemas.microsoft.com/office/powerpoint/2010/main" val="205773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05459053-1074-5DD1-CE00-390B7B02FF14}"/>
              </a:ext>
            </a:extLst>
          </p:cNvPr>
          <p:cNvGraphicFramePr>
            <a:graphicFrameLocks/>
          </p:cNvGraphicFramePr>
          <p:nvPr>
            <p:extLst>
              <p:ext uri="{D42A27DB-BD31-4B8C-83A1-F6EECF244321}">
                <p14:modId xmlns:p14="http://schemas.microsoft.com/office/powerpoint/2010/main" val="1184169124"/>
              </p:ext>
            </p:extLst>
          </p:nvPr>
        </p:nvGraphicFramePr>
        <p:xfrm>
          <a:off x="959978" y="2072789"/>
          <a:ext cx="10272046" cy="434653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platzhalter 12">
            <a:extLst>
              <a:ext uri="{FF2B5EF4-FFF2-40B4-BE49-F238E27FC236}">
                <a16:creationId xmlns:a16="http://schemas.microsoft.com/office/drawing/2014/main" id="{B9C223D5-88E8-C7F7-30A5-510FDA6106CA}"/>
              </a:ext>
            </a:extLst>
          </p:cNvPr>
          <p:cNvSpPr>
            <a:spLocks noGrp="1"/>
          </p:cNvSpPr>
          <p:nvPr>
            <p:ph type="body" sz="quarter" idx="10"/>
          </p:nvPr>
        </p:nvSpPr>
        <p:spPr/>
        <p:txBody>
          <a:bodyPr/>
          <a:lstStyle/>
          <a:p>
            <a:r>
              <a:rPr lang="de-DE" dirty="0"/>
              <a:t>Total </a:t>
            </a:r>
            <a:r>
              <a:rPr lang="de-DE" dirty="0" err="1"/>
              <a:t>demand</a:t>
            </a:r>
            <a:r>
              <a:rPr lang="de-DE" dirty="0"/>
              <a:t> in </a:t>
            </a:r>
            <a:r>
              <a:rPr lang="de-DE" dirty="0" err="1"/>
              <a:t>our</a:t>
            </a:r>
            <a:r>
              <a:rPr lang="de-DE" dirty="0"/>
              <a:t> power </a:t>
            </a:r>
            <a:r>
              <a:rPr lang="de-DE" dirty="0" err="1"/>
              <a:t>price</a:t>
            </a:r>
            <a:r>
              <a:rPr lang="de-DE" dirty="0"/>
              <a:t> </a:t>
            </a:r>
            <a:r>
              <a:rPr lang="de-DE" dirty="0" err="1"/>
              <a:t>scenarios</a:t>
            </a:r>
            <a:r>
              <a:rPr lang="de-DE" dirty="0"/>
              <a:t> </a:t>
            </a:r>
          </a:p>
        </p:txBody>
      </p:sp>
      <p:sp>
        <p:nvSpPr>
          <p:cNvPr id="3" name="Textplatzhalter 2">
            <a:extLst>
              <a:ext uri="{FF2B5EF4-FFF2-40B4-BE49-F238E27FC236}">
                <a16:creationId xmlns:a16="http://schemas.microsoft.com/office/drawing/2014/main" id="{3A0EFD80-5879-346C-9A67-CBB9A29F671D}"/>
              </a:ext>
            </a:extLst>
          </p:cNvPr>
          <p:cNvSpPr>
            <a:spLocks noGrp="1"/>
          </p:cNvSpPr>
          <p:nvPr>
            <p:ph type="body" sz="quarter" idx="11"/>
          </p:nvPr>
        </p:nvSpPr>
        <p:spPr/>
        <p:txBody>
          <a:bodyPr/>
          <a:lstStyle/>
          <a:p>
            <a:endParaRPr lang="de-DE"/>
          </a:p>
        </p:txBody>
      </p:sp>
      <p:sp>
        <p:nvSpPr>
          <p:cNvPr id="16" name="Textplatzhalter 15">
            <a:extLst>
              <a:ext uri="{FF2B5EF4-FFF2-40B4-BE49-F238E27FC236}">
                <a16:creationId xmlns:a16="http://schemas.microsoft.com/office/drawing/2014/main" id="{8BAED8F0-5519-0B67-CDD3-597B7F9D835D}"/>
              </a:ext>
            </a:extLst>
          </p:cNvPr>
          <p:cNvSpPr>
            <a:spLocks noGrp="1"/>
          </p:cNvSpPr>
          <p:nvPr>
            <p:ph type="body" sz="quarter" idx="16"/>
          </p:nvPr>
        </p:nvSpPr>
        <p:spPr>
          <a:xfrm>
            <a:off x="7084088" y="2072789"/>
            <a:ext cx="4000964" cy="4011613"/>
          </a:xfrm>
        </p:spPr>
        <p:txBody>
          <a:bodyPr/>
          <a:lstStyle/>
          <a:p>
            <a:pPr marL="0" indent="0">
              <a:buNone/>
            </a:pPr>
            <a:r>
              <a:rPr lang="de-DE" dirty="0"/>
              <a:t>Policy </a:t>
            </a:r>
            <a:r>
              <a:rPr lang="de-DE" dirty="0" err="1"/>
              <a:t>developments</a:t>
            </a:r>
            <a:r>
              <a:rPr lang="de-DE" dirty="0"/>
              <a:t> </a:t>
            </a:r>
            <a:r>
              <a:rPr lang="de-DE" dirty="0" err="1"/>
              <a:t>driving</a:t>
            </a:r>
            <a:r>
              <a:rPr lang="de-DE" dirty="0"/>
              <a:t> </a:t>
            </a:r>
            <a:r>
              <a:rPr lang="de-DE" dirty="0" err="1"/>
              <a:t>these</a:t>
            </a:r>
            <a:r>
              <a:rPr lang="de-DE" dirty="0"/>
              <a:t> </a:t>
            </a:r>
            <a:r>
              <a:rPr lang="de-DE" dirty="0" err="1"/>
              <a:t>changes</a:t>
            </a:r>
            <a:r>
              <a:rPr lang="de-DE" dirty="0"/>
              <a:t>?</a:t>
            </a:r>
          </a:p>
          <a:p>
            <a:r>
              <a:rPr lang="de-DE" dirty="0"/>
              <a:t>EU Level</a:t>
            </a:r>
          </a:p>
          <a:p>
            <a:pPr lvl="1"/>
            <a:r>
              <a:rPr lang="de-DE" dirty="0"/>
              <a:t>National Level</a:t>
            </a:r>
          </a:p>
          <a:p>
            <a:pPr lvl="2"/>
            <a:r>
              <a:rPr lang="de-DE" sz="2100" dirty="0" err="1"/>
              <a:t>Local</a:t>
            </a:r>
            <a:r>
              <a:rPr lang="de-DE" sz="2100" dirty="0"/>
              <a:t> Level </a:t>
            </a:r>
          </a:p>
        </p:txBody>
      </p:sp>
      <p:sp>
        <p:nvSpPr>
          <p:cNvPr id="2" name="Rechteck 1">
            <a:extLst>
              <a:ext uri="{FF2B5EF4-FFF2-40B4-BE49-F238E27FC236}">
                <a16:creationId xmlns:a16="http://schemas.microsoft.com/office/drawing/2014/main" id="{A4DA6B73-7D47-ED94-E273-B659632F1542}"/>
              </a:ext>
            </a:extLst>
          </p:cNvPr>
          <p:cNvSpPr/>
          <p:nvPr/>
        </p:nvSpPr>
        <p:spPr>
          <a:xfrm>
            <a:off x="11572240" y="812800"/>
            <a:ext cx="365760" cy="3657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Tree>
    <p:extLst>
      <p:ext uri="{BB962C8B-B14F-4D97-AF65-F5344CB8AC3E}">
        <p14:creationId xmlns:p14="http://schemas.microsoft.com/office/powerpoint/2010/main" val="16910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01C569-980B-BC23-F49C-2F61C393D2FE}"/>
              </a:ext>
            </a:extLst>
          </p:cNvPr>
          <p:cNvSpPr>
            <a:spLocks noGrp="1"/>
          </p:cNvSpPr>
          <p:nvPr>
            <p:ph type="body" idx="1"/>
          </p:nvPr>
        </p:nvSpPr>
        <p:spPr/>
        <p:txBody>
          <a:bodyPr/>
          <a:lstStyle/>
          <a:p>
            <a:r>
              <a:rPr lang="en-US" sz="4000" b="1" i="0" dirty="0">
                <a:effectLst/>
                <a:latin typeface="Aptos" panose="020B0004020202020204" pitchFamily="34" charset="0"/>
              </a:rPr>
              <a:t>Improved Modelling of Flexible Demand in Power Price Scenarios</a:t>
            </a:r>
            <a:endParaRPr lang="de-DE" dirty="0"/>
          </a:p>
        </p:txBody>
      </p:sp>
    </p:spTree>
    <p:extLst>
      <p:ext uri="{BB962C8B-B14F-4D97-AF65-F5344CB8AC3E}">
        <p14:creationId xmlns:p14="http://schemas.microsoft.com/office/powerpoint/2010/main" val="290529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8E63508-1037-9C55-8F7B-2AA4DB641549}"/>
              </a:ext>
            </a:extLst>
          </p:cNvPr>
          <p:cNvSpPr>
            <a:spLocks noGrp="1"/>
          </p:cNvSpPr>
          <p:nvPr>
            <p:ph type="body" sz="quarter" idx="10"/>
          </p:nvPr>
        </p:nvSpPr>
        <p:spPr/>
        <p:txBody>
          <a:bodyPr/>
          <a:lstStyle/>
          <a:p>
            <a:r>
              <a:rPr lang="de-DE" dirty="0"/>
              <a:t>Internal Agenda</a:t>
            </a:r>
          </a:p>
        </p:txBody>
      </p:sp>
      <p:sp>
        <p:nvSpPr>
          <p:cNvPr id="3" name="Textplatzhalter 2">
            <a:extLst>
              <a:ext uri="{FF2B5EF4-FFF2-40B4-BE49-F238E27FC236}">
                <a16:creationId xmlns:a16="http://schemas.microsoft.com/office/drawing/2014/main" id="{7E61E0DB-3E6E-852B-3C5D-847045876618}"/>
              </a:ext>
            </a:extLst>
          </p:cNvPr>
          <p:cNvSpPr>
            <a:spLocks noGrp="1"/>
          </p:cNvSpPr>
          <p:nvPr>
            <p:ph type="body" sz="quarter" idx="11"/>
          </p:nvPr>
        </p:nvSpPr>
        <p:spPr/>
        <p:txBody>
          <a:bodyPr/>
          <a:lstStyle/>
          <a:p>
            <a:r>
              <a:rPr lang="de-DE" dirty="0"/>
              <a:t>Webinar </a:t>
            </a:r>
            <a:r>
              <a:rPr lang="de-DE"/>
              <a:t>on September 18th, 2024</a:t>
            </a:r>
          </a:p>
        </p:txBody>
      </p:sp>
      <p:sp>
        <p:nvSpPr>
          <p:cNvPr id="4" name="Textplatzhalter 3">
            <a:extLst>
              <a:ext uri="{FF2B5EF4-FFF2-40B4-BE49-F238E27FC236}">
                <a16:creationId xmlns:a16="http://schemas.microsoft.com/office/drawing/2014/main" id="{B8D982C8-0D80-F1FB-0789-56A529B0981A}"/>
              </a:ext>
            </a:extLst>
          </p:cNvPr>
          <p:cNvSpPr>
            <a:spLocks noGrp="1"/>
          </p:cNvSpPr>
          <p:nvPr>
            <p:ph type="body" sz="quarter" idx="16"/>
          </p:nvPr>
        </p:nvSpPr>
        <p:spPr/>
        <p:txBody>
          <a:bodyPr/>
          <a:lstStyle/>
          <a:p>
            <a:pPr algn="l" rtl="0" fontAlgn="base">
              <a:lnSpc>
                <a:spcPct val="150000"/>
              </a:lnSpc>
              <a:buFont typeface="Arial" panose="020B0604020202020204" pitchFamily="34" charset="0"/>
              <a:buChar char="•"/>
            </a:pPr>
            <a:r>
              <a:rPr lang="en-US" sz="1800" b="1" i="0" dirty="0">
                <a:effectLst/>
                <a:latin typeface="Aptos" panose="020B0004020202020204" pitchFamily="34" charset="0"/>
              </a:rPr>
              <a:t>Review: Trend of Increasing Volatility in the Spot Market in Germany</a:t>
            </a:r>
            <a:r>
              <a:rPr lang="en-US" sz="1800" b="0" i="0" dirty="0">
                <a:effectLst/>
                <a:latin typeface="Aptos" panose="020B0004020202020204" pitchFamily="34" charset="0"/>
              </a:rPr>
              <a:t> </a:t>
            </a:r>
          </a:p>
          <a:p>
            <a:pPr algn="l" rtl="0" fontAlgn="base">
              <a:lnSpc>
                <a:spcPct val="150000"/>
              </a:lnSpc>
              <a:buFont typeface="Arial" panose="020B0604020202020204" pitchFamily="34" charset="0"/>
              <a:buChar char="•"/>
            </a:pPr>
            <a:r>
              <a:rPr lang="en-US" sz="1800" b="1" i="0" dirty="0">
                <a:effectLst/>
                <a:latin typeface="Aptos" panose="020B0004020202020204" pitchFamily="34" charset="0"/>
              </a:rPr>
              <a:t>Recap: Existing Flexibility Options and What We Need Them For</a:t>
            </a:r>
            <a:r>
              <a:rPr lang="en-US" sz="1800" b="0" i="0" dirty="0">
                <a:effectLst/>
                <a:latin typeface="Aptos" panose="020B0004020202020204" pitchFamily="34" charset="0"/>
              </a:rPr>
              <a:t> </a:t>
            </a:r>
          </a:p>
          <a:p>
            <a:pPr algn="l" rtl="0" fontAlgn="base">
              <a:lnSpc>
                <a:spcPct val="150000"/>
              </a:lnSpc>
              <a:buFont typeface="Arial" panose="020B0604020202020204" pitchFamily="34" charset="0"/>
              <a:buChar char="•"/>
            </a:pPr>
            <a:r>
              <a:rPr lang="en-US" sz="1800" b="1" i="0" dirty="0">
                <a:effectLst/>
                <a:latin typeface="Aptos" panose="020B0004020202020204" pitchFamily="34" charset="0"/>
              </a:rPr>
              <a:t>Outlook: Expected Development of Battery Storage, Heat Pumps, Electric Mobility, and </a:t>
            </a:r>
            <a:r>
              <a:rPr lang="en-US" sz="1800" b="1" i="0" dirty="0" err="1">
                <a:effectLst/>
                <a:latin typeface="Aptos" panose="020B0004020202020204" pitchFamily="34" charset="0"/>
              </a:rPr>
              <a:t>Electrolyzer</a:t>
            </a:r>
            <a:r>
              <a:rPr lang="en-US" sz="1800" b="1" i="0" dirty="0">
                <a:effectLst/>
                <a:latin typeface="Aptos" panose="020B0004020202020204" pitchFamily="34" charset="0"/>
              </a:rPr>
              <a:t> Capacity in Germany</a:t>
            </a:r>
            <a:r>
              <a:rPr lang="en-US" sz="1800" b="0" i="0" dirty="0">
                <a:effectLst/>
                <a:latin typeface="Aptos" panose="020B0004020202020204" pitchFamily="34" charset="0"/>
              </a:rPr>
              <a:t> </a:t>
            </a:r>
          </a:p>
          <a:p>
            <a:pPr algn="l" rtl="0" fontAlgn="base">
              <a:lnSpc>
                <a:spcPct val="150000"/>
              </a:lnSpc>
              <a:buFont typeface="Arial" panose="020B0604020202020204" pitchFamily="34" charset="0"/>
              <a:buChar char="•"/>
            </a:pPr>
            <a:r>
              <a:rPr lang="en-US" sz="1800" b="1" i="0" dirty="0">
                <a:effectLst/>
                <a:latin typeface="Aptos" panose="020B0004020202020204" pitchFamily="34" charset="0"/>
              </a:rPr>
              <a:t>Model Results: Improved Modelling of Flexible Demand and Results of Sample Years</a:t>
            </a:r>
            <a:r>
              <a:rPr lang="en-US" sz="1800" b="0" i="0" dirty="0">
                <a:effectLst/>
                <a:latin typeface="Aptos" panose="020B0004020202020204" pitchFamily="34" charset="0"/>
              </a:rPr>
              <a:t> </a:t>
            </a:r>
          </a:p>
          <a:p>
            <a:pPr algn="l" rtl="0" fontAlgn="base">
              <a:lnSpc>
                <a:spcPct val="150000"/>
              </a:lnSpc>
              <a:buFont typeface="Arial" panose="020B0604020202020204" pitchFamily="34" charset="0"/>
              <a:buChar char="•"/>
            </a:pPr>
            <a:r>
              <a:rPr lang="en-US" sz="1800" b="1" i="0" dirty="0">
                <a:effectLst/>
                <a:latin typeface="Aptos" panose="020B0004020202020204" pitchFamily="34" charset="0"/>
              </a:rPr>
              <a:t>Q&amp;A</a:t>
            </a:r>
            <a:endParaRPr lang="de-DE" sz="1800" dirty="0"/>
          </a:p>
        </p:txBody>
      </p:sp>
    </p:spTree>
    <p:extLst>
      <p:ext uri="{BB962C8B-B14F-4D97-AF65-F5344CB8AC3E}">
        <p14:creationId xmlns:p14="http://schemas.microsoft.com/office/powerpoint/2010/main" val="2636265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3DD823AE-8BBF-C6F1-520C-4461C55DF42D}"/>
              </a:ext>
            </a:extLst>
          </p:cNvPr>
          <p:cNvSpPr>
            <a:spLocks noGrp="1"/>
          </p:cNvSpPr>
          <p:nvPr>
            <p:ph type="body" sz="quarter" idx="10"/>
          </p:nvPr>
        </p:nvSpPr>
        <p:spPr/>
        <p:txBody>
          <a:bodyPr/>
          <a:lstStyle/>
          <a:p>
            <a:r>
              <a:rPr lang="en-GB" sz="4000" dirty="0"/>
              <a:t>Model Structure &amp; Functionality</a:t>
            </a:r>
            <a:endParaRPr lang="de-DE" dirty="0"/>
          </a:p>
        </p:txBody>
      </p:sp>
      <p:sp>
        <p:nvSpPr>
          <p:cNvPr id="8" name="Textplatzhalter 7">
            <a:extLst>
              <a:ext uri="{FF2B5EF4-FFF2-40B4-BE49-F238E27FC236}">
                <a16:creationId xmlns:a16="http://schemas.microsoft.com/office/drawing/2014/main" id="{877496F5-F40F-3F63-419E-1F45F25AC04A}"/>
              </a:ext>
            </a:extLst>
          </p:cNvPr>
          <p:cNvSpPr>
            <a:spLocks noGrp="1"/>
          </p:cNvSpPr>
          <p:nvPr>
            <p:ph type="body" sz="quarter" idx="11"/>
          </p:nvPr>
        </p:nvSpPr>
        <p:spPr/>
        <p:txBody>
          <a:bodyPr/>
          <a:lstStyle/>
          <a:p>
            <a:endParaRPr lang="de-DE"/>
          </a:p>
        </p:txBody>
      </p:sp>
      <p:pic>
        <p:nvPicPr>
          <p:cNvPr id="49" name="Inhaltsplatzhalter 48"/>
          <p:cNvPicPr>
            <a:picLocks noGrp="1" noChangeAspect="1"/>
          </p:cNvPicPr>
          <p:nvPr>
            <p:ph sz="quarter" idx="4294967295"/>
          </p:nvPr>
        </p:nvPicPr>
        <p:blipFill>
          <a:blip r:embed="rId3"/>
          <a:stretch>
            <a:fillRect/>
          </a:stretch>
        </p:blipFill>
        <p:spPr>
          <a:xfrm>
            <a:off x="1037496" y="2114795"/>
            <a:ext cx="7060764" cy="3994598"/>
          </a:xfrm>
          <a:prstGeom prst="rect">
            <a:avLst/>
          </a:prstGeom>
        </p:spPr>
      </p:pic>
      <p:sp>
        <p:nvSpPr>
          <p:cNvPr id="5" name="Textfeld 4"/>
          <p:cNvSpPr txBox="1"/>
          <p:nvPr/>
        </p:nvSpPr>
        <p:spPr>
          <a:xfrm>
            <a:off x="1992314" y="5732464"/>
            <a:ext cx="3095625" cy="217487"/>
          </a:xfrm>
          <a:prstGeom prst="rect">
            <a:avLst/>
          </a:prstGeom>
          <a:noFill/>
          <a:ln w="9525">
            <a:noFill/>
            <a:miter lim="800000"/>
            <a:headEnd/>
            <a:tailEnd/>
          </a:ln>
        </p:spPr>
        <p:txBody>
          <a:bodyPr anchor="ctr">
            <a:noAutofit/>
          </a:bodyPr>
          <a:lstStyle/>
          <a:p>
            <a:pPr eaLnBrk="0" hangingPunct="0">
              <a:defRPr/>
            </a:pPr>
            <a:endParaRPr lang="en-GB" sz="1400" dirty="0">
              <a:latin typeface="Franklin Gothic Book" pitchFamily="34" charset="0"/>
            </a:endParaRPr>
          </a:p>
        </p:txBody>
      </p:sp>
      <p:grpSp>
        <p:nvGrpSpPr>
          <p:cNvPr id="12" name="Gruppieren 11">
            <a:extLst>
              <a:ext uri="{FF2B5EF4-FFF2-40B4-BE49-F238E27FC236}">
                <a16:creationId xmlns:a16="http://schemas.microsoft.com/office/drawing/2014/main" id="{52A25DE0-54CE-EED3-58A8-83DD89664F96}"/>
              </a:ext>
            </a:extLst>
          </p:cNvPr>
          <p:cNvGrpSpPr/>
          <p:nvPr/>
        </p:nvGrpSpPr>
        <p:grpSpPr>
          <a:xfrm>
            <a:off x="8466931" y="2114796"/>
            <a:ext cx="2941886" cy="3994598"/>
            <a:chOff x="8466931" y="2114796"/>
            <a:chExt cx="2941886" cy="3994598"/>
          </a:xfrm>
        </p:grpSpPr>
        <p:pic>
          <p:nvPicPr>
            <p:cNvPr id="10" name="Grafik 9" descr="Ein Bild, das Karte, Atlas, Text enthält.&#10;&#10;Automatisch generierte Beschreibung">
              <a:extLst>
                <a:ext uri="{FF2B5EF4-FFF2-40B4-BE49-F238E27FC236}">
                  <a16:creationId xmlns:a16="http://schemas.microsoft.com/office/drawing/2014/main" id="{99D4925A-09DE-802E-EC20-E14DDF1F2E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08" r="10045"/>
            <a:stretch/>
          </p:blipFill>
          <p:spPr>
            <a:xfrm>
              <a:off x="8466931" y="2114796"/>
              <a:ext cx="2941886" cy="3994598"/>
            </a:xfrm>
            <a:prstGeom prst="rect">
              <a:avLst/>
            </a:prstGeom>
          </p:spPr>
        </p:pic>
        <p:sp>
          <p:nvSpPr>
            <p:cNvPr id="11" name="Textfeld 10">
              <a:extLst>
                <a:ext uri="{FF2B5EF4-FFF2-40B4-BE49-F238E27FC236}">
                  <a16:creationId xmlns:a16="http://schemas.microsoft.com/office/drawing/2014/main" id="{264270FB-9AF8-BDDA-17ED-8C8D6A77BACD}"/>
                </a:ext>
              </a:extLst>
            </p:cNvPr>
            <p:cNvSpPr txBox="1"/>
            <p:nvPr/>
          </p:nvSpPr>
          <p:spPr>
            <a:xfrm>
              <a:off x="8571627" y="2149889"/>
              <a:ext cx="1354150" cy="646331"/>
            </a:xfrm>
            <a:prstGeom prst="rect">
              <a:avLst/>
            </a:prstGeom>
            <a:solidFill>
              <a:schemeClr val="bg1"/>
            </a:solidFill>
          </p:spPr>
          <p:txBody>
            <a:bodyPr wrap="square" rtlCol="0">
              <a:spAutoFit/>
            </a:bodyPr>
            <a:lstStyle/>
            <a:p>
              <a:r>
                <a:rPr lang="de-DE" dirty="0"/>
                <a:t>EU-27 + </a:t>
              </a:r>
            </a:p>
            <a:p>
              <a:r>
                <a:rPr lang="de-DE" dirty="0"/>
                <a:t>CH, NO, GB</a:t>
              </a:r>
            </a:p>
          </p:txBody>
        </p:sp>
      </p:grpSp>
    </p:spTree>
    <p:extLst>
      <p:ext uri="{BB962C8B-B14F-4D97-AF65-F5344CB8AC3E}">
        <p14:creationId xmlns:p14="http://schemas.microsoft.com/office/powerpoint/2010/main" val="128398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F867205-EE71-D7FE-2D7B-8A86948F091D}"/>
              </a:ext>
            </a:extLst>
          </p:cNvPr>
          <p:cNvSpPr>
            <a:spLocks noGrp="1"/>
          </p:cNvSpPr>
          <p:nvPr>
            <p:ph type="body" sz="quarter" idx="10"/>
          </p:nvPr>
        </p:nvSpPr>
        <p:spPr/>
        <p:txBody>
          <a:bodyPr/>
          <a:lstStyle/>
          <a:p>
            <a:r>
              <a:rPr lang="en-GB" sz="4000" dirty="0"/>
              <a:t>Scenario Overview: </a:t>
            </a:r>
          </a:p>
          <a:p>
            <a:r>
              <a:rPr lang="en-GB" sz="4000" dirty="0"/>
              <a:t>Developments in Europe</a:t>
            </a:r>
            <a:endParaRPr lang="de-DE" dirty="0"/>
          </a:p>
        </p:txBody>
      </p:sp>
      <p:sp>
        <p:nvSpPr>
          <p:cNvPr id="7" name="Textplatzhalter 6">
            <a:extLst>
              <a:ext uri="{FF2B5EF4-FFF2-40B4-BE49-F238E27FC236}">
                <a16:creationId xmlns:a16="http://schemas.microsoft.com/office/drawing/2014/main" id="{600F24F8-DABF-646A-B249-B64CC6DB8BF9}"/>
              </a:ext>
            </a:extLst>
          </p:cNvPr>
          <p:cNvSpPr>
            <a:spLocks noGrp="1"/>
          </p:cNvSpPr>
          <p:nvPr>
            <p:ph type="body" sz="quarter" idx="11"/>
          </p:nvPr>
        </p:nvSpPr>
        <p:spPr/>
        <p:txBody>
          <a:bodyPr/>
          <a:lstStyle/>
          <a:p>
            <a:endParaRPr lang="de-DE"/>
          </a:p>
        </p:txBody>
      </p:sp>
      <p:graphicFrame>
        <p:nvGraphicFramePr>
          <p:cNvPr id="8" name="Inhaltsplatzhalter 6"/>
          <p:cNvGraphicFramePr>
            <a:graphicFrameLocks/>
          </p:cNvGraphicFramePr>
          <p:nvPr>
            <p:extLst>
              <p:ext uri="{D42A27DB-BD31-4B8C-83A1-F6EECF244321}">
                <p14:modId xmlns:p14="http://schemas.microsoft.com/office/powerpoint/2010/main" val="3973739868"/>
              </p:ext>
            </p:extLst>
          </p:nvPr>
        </p:nvGraphicFramePr>
        <p:xfrm>
          <a:off x="959977" y="2074019"/>
          <a:ext cx="10125075" cy="3097546"/>
        </p:xfrm>
        <a:graphic>
          <a:graphicData uri="http://schemas.openxmlformats.org/drawingml/2006/table">
            <a:tbl>
              <a:tblPr firstRow="1" lastCol="1" bandRow="1">
                <a:tableStyleId>{00A15C55-8517-42AA-B614-E9B94910E393}</a:tableStyleId>
              </a:tblPr>
              <a:tblGrid>
                <a:gridCol w="1573818">
                  <a:extLst>
                    <a:ext uri="{9D8B030D-6E8A-4147-A177-3AD203B41FA5}">
                      <a16:colId xmlns:a16="http://schemas.microsoft.com/office/drawing/2014/main" val="20000"/>
                    </a:ext>
                  </a:extLst>
                </a:gridCol>
                <a:gridCol w="1078434">
                  <a:extLst>
                    <a:ext uri="{9D8B030D-6E8A-4147-A177-3AD203B41FA5}">
                      <a16:colId xmlns:a16="http://schemas.microsoft.com/office/drawing/2014/main" val="20001"/>
                    </a:ext>
                  </a:extLst>
                </a:gridCol>
                <a:gridCol w="1078434">
                  <a:extLst>
                    <a:ext uri="{9D8B030D-6E8A-4147-A177-3AD203B41FA5}">
                      <a16:colId xmlns:a16="http://schemas.microsoft.com/office/drawing/2014/main" val="20002"/>
                    </a:ext>
                  </a:extLst>
                </a:gridCol>
                <a:gridCol w="1078434">
                  <a:extLst>
                    <a:ext uri="{9D8B030D-6E8A-4147-A177-3AD203B41FA5}">
                      <a16:colId xmlns:a16="http://schemas.microsoft.com/office/drawing/2014/main" val="20003"/>
                    </a:ext>
                  </a:extLst>
                </a:gridCol>
                <a:gridCol w="1078434">
                  <a:extLst>
                    <a:ext uri="{9D8B030D-6E8A-4147-A177-3AD203B41FA5}">
                      <a16:colId xmlns:a16="http://schemas.microsoft.com/office/drawing/2014/main" val="20004"/>
                    </a:ext>
                  </a:extLst>
                </a:gridCol>
                <a:gridCol w="1078434">
                  <a:extLst>
                    <a:ext uri="{9D8B030D-6E8A-4147-A177-3AD203B41FA5}">
                      <a16:colId xmlns:a16="http://schemas.microsoft.com/office/drawing/2014/main" val="20005"/>
                    </a:ext>
                  </a:extLst>
                </a:gridCol>
                <a:gridCol w="1078434">
                  <a:extLst>
                    <a:ext uri="{9D8B030D-6E8A-4147-A177-3AD203B41FA5}">
                      <a16:colId xmlns:a16="http://schemas.microsoft.com/office/drawing/2014/main" val="20006"/>
                    </a:ext>
                  </a:extLst>
                </a:gridCol>
                <a:gridCol w="2080653">
                  <a:extLst>
                    <a:ext uri="{9D8B030D-6E8A-4147-A177-3AD203B41FA5}">
                      <a16:colId xmlns:a16="http://schemas.microsoft.com/office/drawing/2014/main" val="376555734"/>
                    </a:ext>
                  </a:extLst>
                </a:gridCol>
              </a:tblGrid>
              <a:tr h="736589">
                <a:tc>
                  <a:txBody>
                    <a:bodyPr/>
                    <a:lstStyle/>
                    <a:p>
                      <a:pPr algn="ctr"/>
                      <a:r>
                        <a:rPr lang="en-GB" sz="1400" dirty="0"/>
                        <a:t>Scenario</a:t>
                      </a:r>
                    </a:p>
                  </a:txBody>
                  <a:tcPr anchor="ctr"/>
                </a:tc>
                <a:tc>
                  <a:txBody>
                    <a:bodyPr/>
                    <a:lstStyle/>
                    <a:p>
                      <a:pPr algn="ctr"/>
                      <a:r>
                        <a:rPr lang="en-GB" sz="1400" noProof="0" dirty="0"/>
                        <a:t>Renewable</a:t>
                      </a:r>
                      <a:r>
                        <a:rPr lang="en-GB" sz="1400" baseline="0" noProof="0" dirty="0"/>
                        <a:t> </a:t>
                      </a:r>
                      <a:r>
                        <a:rPr lang="en-GB" sz="1400" baseline="0" noProof="0" dirty="0">
                          <a:solidFill>
                            <a:schemeClr val="bg1"/>
                          </a:solidFill>
                        </a:rPr>
                        <a:t>en</a:t>
                      </a:r>
                      <a:r>
                        <a:rPr lang="en-GB" sz="1400" baseline="0" noProof="0" dirty="0"/>
                        <a:t>ergies</a:t>
                      </a:r>
                      <a:endParaRPr lang="en-GB" sz="1400" noProof="0" dirty="0"/>
                    </a:p>
                  </a:txBody>
                  <a:tcPr anchor="ctr"/>
                </a:tc>
                <a:tc>
                  <a:txBody>
                    <a:bodyPr/>
                    <a:lstStyle/>
                    <a:p>
                      <a:pPr algn="ctr"/>
                      <a:r>
                        <a:rPr lang="en-GB" sz="1400" noProof="0" dirty="0"/>
                        <a:t>Commodity prices</a:t>
                      </a:r>
                    </a:p>
                  </a:txBody>
                  <a:tcPr anchor="ctr"/>
                </a:tc>
                <a:tc>
                  <a:txBody>
                    <a:bodyPr/>
                    <a:lstStyle/>
                    <a:p>
                      <a:pPr algn="ctr"/>
                      <a:r>
                        <a:rPr lang="en-GB" sz="1400" noProof="0" dirty="0"/>
                        <a:t>CO</a:t>
                      </a:r>
                      <a:r>
                        <a:rPr lang="en-GB" sz="1400" baseline="-25000" noProof="0" dirty="0"/>
                        <a:t>2</a:t>
                      </a:r>
                      <a:r>
                        <a:rPr lang="en-GB" sz="1400" noProof="0" dirty="0"/>
                        <a:t> prices</a:t>
                      </a:r>
                    </a:p>
                  </a:txBody>
                  <a:tcPr anchor="ctr"/>
                </a:tc>
                <a:tc>
                  <a:txBody>
                    <a:bodyPr/>
                    <a:lstStyle/>
                    <a:p>
                      <a:pPr algn="ctr"/>
                      <a:r>
                        <a:rPr lang="en-GB" sz="1400" noProof="0" dirty="0"/>
                        <a:t>Nuclear</a:t>
                      </a:r>
                      <a:r>
                        <a:rPr lang="en-GB" sz="1400" baseline="0" noProof="0" dirty="0"/>
                        <a:t> power stations</a:t>
                      </a:r>
                      <a:endParaRPr lang="en-GB" sz="1400" noProof="0" dirty="0"/>
                    </a:p>
                  </a:txBody>
                  <a:tcPr anchor="ctr"/>
                </a:tc>
                <a:tc>
                  <a:txBody>
                    <a:bodyPr/>
                    <a:lstStyle/>
                    <a:p>
                      <a:pPr algn="ctr"/>
                      <a:r>
                        <a:rPr lang="en-GB" sz="1400" noProof="0" dirty="0"/>
                        <a:t>Coal fired power stations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noProof="0" dirty="0"/>
                        <a:t>E-mobility </a:t>
                      </a:r>
                      <a:br>
                        <a:rPr lang="en-GB" sz="1400" noProof="0" dirty="0"/>
                      </a:br>
                      <a:r>
                        <a:rPr lang="en-GB" sz="1400" noProof="0" dirty="0"/>
                        <a:t>and PV-storage</a:t>
                      </a:r>
                      <a:r>
                        <a:rPr lang="en-GB" sz="1400" baseline="0" noProof="0" dirty="0"/>
                        <a:t> systems</a:t>
                      </a:r>
                      <a:endParaRPr lang="en-GB" sz="1400" noProof="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bg1"/>
                          </a:solidFill>
                        </a:rPr>
                        <a:t>Share of power generation in 2050 (2060)</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GB" sz="1400" noProof="0" dirty="0">
                          <a:solidFill>
                            <a:schemeClr val="bg1"/>
                          </a:solidFill>
                        </a:rPr>
                        <a:t>Emission free</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en-GB" sz="1400" noProof="0" dirty="0">
                          <a:solidFill>
                            <a:schemeClr val="bg1"/>
                          </a:solidFill>
                        </a:rPr>
                        <a:t>Renewables</a:t>
                      </a:r>
                    </a:p>
                  </a:txBody>
                  <a:tcPr anchor="ctr"/>
                </a:tc>
                <a:extLst>
                  <a:ext uri="{0D108BD9-81ED-4DB2-BD59-A6C34878D82A}">
                    <a16:rowId xmlns:a16="http://schemas.microsoft.com/office/drawing/2014/main" val="10000"/>
                  </a:ext>
                </a:extLst>
              </a:tr>
              <a:tr h="710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„Central“</a:t>
                      </a:r>
                    </a:p>
                  </a:txBody>
                  <a:tcPr anchor="ctr"/>
                </a:tc>
                <a:tc>
                  <a:txBody>
                    <a:bodyPr/>
                    <a:lstStyle/>
                    <a:p>
                      <a:pPr algn="ctr"/>
                      <a:r>
                        <a:rPr lang="en-GB" sz="1400" dirty="0"/>
                        <a:t>    </a:t>
                      </a:r>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2"/>
                        </a:solidFill>
                      </a:endParaRPr>
                    </a:p>
                  </a:txBody>
                  <a:tcPr/>
                </a:tc>
                <a:tc>
                  <a:txBody>
                    <a:bodyPr/>
                    <a:lstStyle/>
                    <a:p>
                      <a:pPr marL="342900" indent="-342900" algn="l">
                        <a:buAutoNum type="alphaLcParenR"/>
                      </a:pPr>
                      <a:r>
                        <a:rPr lang="en-GB" sz="1400" b="0" dirty="0">
                          <a:solidFill>
                            <a:schemeClr val="bg1"/>
                          </a:solidFill>
                        </a:rPr>
                        <a:t>94 % (100 %)</a:t>
                      </a:r>
                    </a:p>
                    <a:p>
                      <a:pPr marL="342900" indent="-342900" algn="l">
                        <a:buAutoNum type="alphaLcParenR"/>
                      </a:pPr>
                      <a:r>
                        <a:rPr lang="en-GB" sz="1400" b="0" dirty="0">
                          <a:solidFill>
                            <a:schemeClr val="bg1"/>
                          </a:solidFill>
                        </a:rPr>
                        <a:t>76 % (77 %)</a:t>
                      </a:r>
                      <a:endParaRPr lang="en-GB" sz="1400" b="0" dirty="0">
                        <a:solidFill>
                          <a:schemeClr val="bg1"/>
                        </a:solidFill>
                        <a:latin typeface="PT Sans"/>
                      </a:endParaRPr>
                    </a:p>
                  </a:txBody>
                  <a:tcPr anchor="ctr"/>
                </a:tc>
                <a:extLst>
                  <a:ext uri="{0D108BD9-81ED-4DB2-BD59-A6C34878D82A}">
                    <a16:rowId xmlns:a16="http://schemas.microsoft.com/office/drawing/2014/main" val="10001"/>
                  </a:ext>
                </a:extLst>
              </a:tr>
              <a:tr h="710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„Tensions“</a:t>
                      </a:r>
                    </a:p>
                  </a:txBody>
                  <a:tcPr anchor="ct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2"/>
                        </a:solidFill>
                      </a:endParaRPr>
                    </a:p>
                  </a:txBody>
                  <a:tcPr anchor="ctr"/>
                </a:tc>
                <a:tc>
                  <a:txBody>
                    <a:bodyPr/>
                    <a:lstStyle/>
                    <a:p>
                      <a:pPr algn="ctr"/>
                      <a:endParaRPr lang="en-GB" sz="1400" dirty="0">
                        <a:solidFill>
                          <a:schemeClr val="accent2"/>
                        </a:solidFill>
                      </a:endParaRPr>
                    </a:p>
                  </a:txBody>
                  <a:tcPr anchor="ctr"/>
                </a:tc>
                <a:tc>
                  <a:txBody>
                    <a:bodyPr/>
                    <a:lstStyle/>
                    <a:p>
                      <a:pPr marL="342900" indent="-342900" algn="l" defTabSz="914400" rtl="0" eaLnBrk="1" latinLnBrk="0" hangingPunct="1">
                        <a:buAutoNum type="alphaLcParenR"/>
                      </a:pPr>
                      <a:r>
                        <a:rPr lang="en-GB" sz="1400" b="0" kern="1200" dirty="0">
                          <a:solidFill>
                            <a:schemeClr val="bg1"/>
                          </a:solidFill>
                        </a:rPr>
                        <a:t>90 % (94 %)</a:t>
                      </a:r>
                    </a:p>
                    <a:p>
                      <a:pPr marL="342900" indent="-342900" algn="l" defTabSz="914400" rtl="0" eaLnBrk="1" latinLnBrk="0" hangingPunct="1">
                        <a:buAutoNum type="alphaLcParenR"/>
                      </a:pPr>
                      <a:r>
                        <a:rPr lang="en-GB" sz="1400" b="0" kern="1200" dirty="0">
                          <a:solidFill>
                            <a:schemeClr val="bg1"/>
                          </a:solidFill>
                        </a:rPr>
                        <a:t>74 % (75 %)</a:t>
                      </a:r>
                    </a:p>
                    <a:p>
                      <a:pPr marL="342900" indent="-342900" algn="l" defTabSz="914400" rtl="0" eaLnBrk="1" latinLnBrk="0" hangingPunct="1">
                        <a:buAutoNum type="alphaLcParenR"/>
                      </a:pPr>
                      <a:endParaRPr lang="en-GB" sz="1400" b="0" kern="1200" dirty="0">
                        <a:solidFill>
                          <a:schemeClr val="bg1"/>
                        </a:solidFill>
                        <a:latin typeface="PT Sans"/>
                        <a:ea typeface="+mn-ea"/>
                        <a:cs typeface="+mn-cs"/>
                      </a:endParaRPr>
                    </a:p>
                  </a:txBody>
                  <a:tcPr anchor="ctr"/>
                </a:tc>
                <a:extLst>
                  <a:ext uri="{0D108BD9-81ED-4DB2-BD59-A6C34878D82A}">
                    <a16:rowId xmlns:a16="http://schemas.microsoft.com/office/drawing/2014/main" val="10002"/>
                  </a:ext>
                </a:extLst>
              </a:tr>
              <a:tr h="7105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t>„</a:t>
                      </a:r>
                      <a:r>
                        <a:rPr lang="de-DE" sz="1400" b="1" dirty="0" err="1"/>
                        <a:t>GoHydrogen</a:t>
                      </a:r>
                      <a:r>
                        <a:rPr lang="de-DE" sz="1400" b="1" dirty="0"/>
                        <a:t>“</a:t>
                      </a:r>
                    </a:p>
                  </a:txBody>
                  <a:tcPr anchor="ct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2"/>
                        </a:solidFill>
                      </a:endParaRPr>
                    </a:p>
                  </a:txBody>
                  <a:tcPr/>
                </a:tc>
                <a:tc>
                  <a:txBody>
                    <a:bodyPr/>
                    <a:lstStyle/>
                    <a:p>
                      <a:pPr marL="342900" indent="-342900" algn="l" defTabSz="914400" rtl="0" eaLnBrk="1" latinLnBrk="0" hangingPunct="1">
                        <a:buAutoNum type="alphaLcParenR"/>
                      </a:pPr>
                      <a:r>
                        <a:rPr lang="en-GB" sz="1400" b="0" kern="1200" dirty="0">
                          <a:solidFill>
                            <a:schemeClr val="bg1"/>
                          </a:solidFill>
                        </a:rPr>
                        <a:t>100 % (100 %)</a:t>
                      </a:r>
                    </a:p>
                    <a:p>
                      <a:pPr marL="342900" indent="-342900" algn="l" defTabSz="914400" rtl="0" eaLnBrk="1" latinLnBrk="0" hangingPunct="1">
                        <a:buAutoNum type="alphaLcParenR"/>
                      </a:pPr>
                      <a:r>
                        <a:rPr lang="en-GB" sz="1400" b="0" kern="1200" dirty="0">
                          <a:solidFill>
                            <a:schemeClr val="bg1"/>
                          </a:solidFill>
                        </a:rPr>
                        <a:t>82 % (82 %)</a:t>
                      </a:r>
                      <a:endParaRPr lang="en-GB" sz="1400" b="0" kern="1200" dirty="0">
                        <a:solidFill>
                          <a:schemeClr val="bg1"/>
                        </a:solidFill>
                        <a:latin typeface="PT Sans"/>
                        <a:ea typeface="+mn-ea"/>
                        <a:cs typeface="+mn-cs"/>
                      </a:endParaRPr>
                    </a:p>
                  </a:txBody>
                  <a:tcPr anchor="ctr"/>
                </a:tc>
                <a:extLst>
                  <a:ext uri="{0D108BD9-81ED-4DB2-BD59-A6C34878D82A}">
                    <a16:rowId xmlns:a16="http://schemas.microsoft.com/office/drawing/2014/main" val="2198296489"/>
                  </a:ext>
                </a:extLst>
              </a:tr>
            </a:tbl>
          </a:graphicData>
        </a:graphic>
      </p:graphicFrame>
      <p:grpSp>
        <p:nvGrpSpPr>
          <p:cNvPr id="9" name="Gruppieren 8"/>
          <p:cNvGrpSpPr/>
          <p:nvPr/>
        </p:nvGrpSpPr>
        <p:grpSpPr>
          <a:xfrm>
            <a:off x="2606763" y="5552332"/>
            <a:ext cx="5104411" cy="774120"/>
            <a:chOff x="1973089" y="5319289"/>
            <a:chExt cx="5228063" cy="918023"/>
          </a:xfrm>
        </p:grpSpPr>
        <p:grpSp>
          <p:nvGrpSpPr>
            <p:cNvPr id="10" name="Gruppieren 9"/>
            <p:cNvGrpSpPr/>
            <p:nvPr/>
          </p:nvGrpSpPr>
          <p:grpSpPr>
            <a:xfrm>
              <a:off x="1973089" y="5319289"/>
              <a:ext cx="5148000" cy="918023"/>
              <a:chOff x="467544" y="5319289"/>
              <a:chExt cx="5148000" cy="918023"/>
            </a:xfrm>
          </p:grpSpPr>
          <p:sp>
            <p:nvSpPr>
              <p:cNvPr id="13" name="Pfeil nach rechts 12"/>
              <p:cNvSpPr/>
              <p:nvPr/>
            </p:nvSpPr>
            <p:spPr>
              <a:xfrm rot="16200000">
                <a:off x="562358" y="5409289"/>
                <a:ext cx="396000" cy="216000"/>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err="1"/>
              </a:p>
            </p:txBody>
          </p:sp>
          <p:sp>
            <p:nvSpPr>
              <p:cNvPr id="14" name="Pfeil nach rechts 13"/>
              <p:cNvSpPr/>
              <p:nvPr/>
            </p:nvSpPr>
            <p:spPr>
              <a:xfrm rot="19177714">
                <a:off x="562357" y="5943802"/>
                <a:ext cx="396000" cy="216000"/>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err="1"/>
              </a:p>
            </p:txBody>
          </p:sp>
          <p:sp>
            <p:nvSpPr>
              <p:cNvPr id="15" name="Pfeil nach rechts 14"/>
              <p:cNvSpPr/>
              <p:nvPr/>
            </p:nvSpPr>
            <p:spPr>
              <a:xfrm>
                <a:off x="4861468" y="5409289"/>
                <a:ext cx="396000" cy="216000"/>
              </a:xfrm>
              <a:prstGeom prst="rightArrow">
                <a:avLst/>
              </a:prstGeom>
              <a:solidFill>
                <a:schemeClr val="accent1">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err="1">
                  <a:solidFill>
                    <a:schemeClr val="tx2">
                      <a:lumMod val="75000"/>
                    </a:schemeClr>
                  </a:solidFill>
                </a:endParaRPr>
              </a:p>
            </p:txBody>
          </p:sp>
          <p:sp>
            <p:nvSpPr>
              <p:cNvPr id="16" name="Pfeil nach rechts 15"/>
              <p:cNvSpPr/>
              <p:nvPr/>
            </p:nvSpPr>
            <p:spPr>
              <a:xfrm rot="2319206">
                <a:off x="4866964" y="5943802"/>
                <a:ext cx="396000" cy="216000"/>
              </a:xfrm>
              <a:prstGeom prst="rightArrow">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err="1"/>
              </a:p>
            </p:txBody>
          </p:sp>
          <p:sp>
            <p:nvSpPr>
              <p:cNvPr id="17" name="Textfeld 16"/>
              <p:cNvSpPr txBox="1"/>
              <p:nvPr/>
            </p:nvSpPr>
            <p:spPr>
              <a:xfrm>
                <a:off x="2699792" y="5373216"/>
                <a:ext cx="469884" cy="305212"/>
              </a:xfrm>
              <a:prstGeom prst="rect">
                <a:avLst/>
              </a:prstGeom>
              <a:noFill/>
            </p:spPr>
            <p:txBody>
              <a:bodyPr wrap="none" lIns="36000" tIns="36000" rIns="36000" bIns="36000" rtlCol="0">
                <a:spAutoFit/>
              </a:bodyPr>
              <a:lstStyle/>
              <a:p>
                <a:r>
                  <a:rPr lang="en-GB" sz="1200" dirty="0"/>
                  <a:t>Stable</a:t>
                </a:r>
              </a:p>
            </p:txBody>
          </p:sp>
          <p:sp>
            <p:nvSpPr>
              <p:cNvPr id="18" name="Textfeld 17"/>
              <p:cNvSpPr txBox="1"/>
              <p:nvPr/>
            </p:nvSpPr>
            <p:spPr>
              <a:xfrm>
                <a:off x="2699792" y="5907729"/>
                <a:ext cx="1820458" cy="305212"/>
              </a:xfrm>
              <a:prstGeom prst="rect">
                <a:avLst/>
              </a:prstGeom>
              <a:noFill/>
            </p:spPr>
            <p:txBody>
              <a:bodyPr wrap="none" lIns="36000" tIns="36000" rIns="36000" bIns="36000" rtlCol="0">
                <a:spAutoFit/>
              </a:bodyPr>
              <a:lstStyle/>
              <a:p>
                <a:r>
                  <a:rPr lang="en-GB" sz="1200" dirty="0"/>
                  <a:t>Decrease, strong decrease</a:t>
                </a:r>
              </a:p>
            </p:txBody>
          </p:sp>
          <p:sp>
            <p:nvSpPr>
              <p:cNvPr id="19" name="Textfeld 18"/>
              <p:cNvSpPr txBox="1"/>
              <p:nvPr/>
            </p:nvSpPr>
            <p:spPr>
              <a:xfrm>
                <a:off x="1115616" y="5373216"/>
                <a:ext cx="1059828" cy="305212"/>
              </a:xfrm>
              <a:prstGeom prst="rect">
                <a:avLst/>
              </a:prstGeom>
              <a:noFill/>
            </p:spPr>
            <p:txBody>
              <a:bodyPr wrap="none" lIns="36000" tIns="36000" rIns="36000" bIns="36000" rtlCol="0">
                <a:spAutoFit/>
              </a:bodyPr>
              <a:lstStyle/>
              <a:p>
                <a:r>
                  <a:rPr lang="en-GB" sz="1200" dirty="0"/>
                  <a:t>Strong increase</a:t>
                </a:r>
              </a:p>
            </p:txBody>
          </p:sp>
          <p:sp>
            <p:nvSpPr>
              <p:cNvPr id="20" name="Textfeld 19"/>
              <p:cNvSpPr txBox="1"/>
              <p:nvPr/>
            </p:nvSpPr>
            <p:spPr>
              <a:xfrm>
                <a:off x="1115616" y="5907729"/>
                <a:ext cx="610884" cy="305212"/>
              </a:xfrm>
              <a:prstGeom prst="rect">
                <a:avLst/>
              </a:prstGeom>
              <a:noFill/>
            </p:spPr>
            <p:txBody>
              <a:bodyPr wrap="none" lIns="36000" tIns="36000" rIns="36000" bIns="36000" rtlCol="0">
                <a:spAutoFit/>
              </a:bodyPr>
              <a:lstStyle/>
              <a:p>
                <a:r>
                  <a:rPr lang="en-GB" sz="1200" dirty="0"/>
                  <a:t>Increase</a:t>
                </a:r>
              </a:p>
            </p:txBody>
          </p:sp>
          <p:cxnSp>
            <p:nvCxnSpPr>
              <p:cNvPr id="21" name="Gerade Verbindung 65"/>
              <p:cNvCxnSpPr/>
              <p:nvPr/>
            </p:nvCxnSpPr>
            <p:spPr>
              <a:xfrm>
                <a:off x="467544" y="5805264"/>
                <a:ext cx="5148000" cy="0"/>
              </a:xfrm>
              <a:prstGeom prst="line">
                <a:avLst/>
              </a:prstGeom>
              <a:ln w="19050">
                <a:solidFill>
                  <a:srgbClr val="898989"/>
                </a:solidFill>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66"/>
              <p:cNvCxnSpPr/>
              <p:nvPr/>
            </p:nvCxnSpPr>
            <p:spPr>
              <a:xfrm>
                <a:off x="2555776" y="5337312"/>
                <a:ext cx="0" cy="900000"/>
              </a:xfrm>
              <a:prstGeom prst="line">
                <a:avLst/>
              </a:prstGeom>
              <a:ln w="19050">
                <a:solidFill>
                  <a:srgbClr val="898989"/>
                </a:solidFill>
                <a:prstDash val="dash"/>
              </a:ln>
            </p:spPr>
            <p:style>
              <a:lnRef idx="1">
                <a:schemeClr val="accent1"/>
              </a:lnRef>
              <a:fillRef idx="0">
                <a:schemeClr val="accent1"/>
              </a:fillRef>
              <a:effectRef idx="0">
                <a:schemeClr val="accent1"/>
              </a:effectRef>
              <a:fontRef idx="minor">
                <a:schemeClr val="tx1"/>
              </a:fontRef>
            </p:style>
          </p:cxnSp>
        </p:grpSp>
        <p:sp>
          <p:nvSpPr>
            <p:cNvPr id="11" name="Pfeil nach rechts 10"/>
            <p:cNvSpPr/>
            <p:nvPr/>
          </p:nvSpPr>
          <p:spPr>
            <a:xfrm rot="5400000">
              <a:off x="6895152" y="5931312"/>
              <a:ext cx="396000" cy="216000"/>
            </a:xfrm>
            <a:prstGeom prst="right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600" dirty="0" err="1"/>
            </a:p>
          </p:txBody>
        </p:sp>
      </p:grpSp>
      <p:sp>
        <p:nvSpPr>
          <p:cNvPr id="23" name="Pfeil nach rechts 22"/>
          <p:cNvSpPr/>
          <p:nvPr/>
        </p:nvSpPr>
        <p:spPr>
          <a:xfrm rot="2319206">
            <a:off x="5967828" y="3236231"/>
            <a:ext cx="488679" cy="290027"/>
          </a:xfrm>
          <a:prstGeom prst="rightArrow">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25" name="Pfeil nach rechts 24"/>
          <p:cNvSpPr/>
          <p:nvPr/>
        </p:nvSpPr>
        <p:spPr>
          <a:xfrm rot="19177714">
            <a:off x="2867659" y="3905730"/>
            <a:ext cx="488679" cy="290027"/>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26" name="Pfeil nach rechts 25"/>
          <p:cNvSpPr/>
          <p:nvPr/>
        </p:nvSpPr>
        <p:spPr>
          <a:xfrm rot="19177714">
            <a:off x="4034725" y="3218102"/>
            <a:ext cx="488679" cy="290027"/>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27" name="Pfeil nach rechts 26"/>
          <p:cNvSpPr/>
          <p:nvPr/>
        </p:nvSpPr>
        <p:spPr>
          <a:xfrm rot="2319206">
            <a:off x="5963941" y="3992929"/>
            <a:ext cx="488679" cy="290027"/>
          </a:xfrm>
          <a:prstGeom prst="rightArrow">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29" name="Pfeil nach rechts 28"/>
          <p:cNvSpPr/>
          <p:nvPr/>
        </p:nvSpPr>
        <p:spPr>
          <a:xfrm rot="16200000">
            <a:off x="8178842" y="4647588"/>
            <a:ext cx="507549" cy="279245"/>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30" name="Pfeil nach rechts 29"/>
          <p:cNvSpPr/>
          <p:nvPr/>
        </p:nvSpPr>
        <p:spPr>
          <a:xfrm rot="5400000">
            <a:off x="6980387" y="3242513"/>
            <a:ext cx="507549" cy="279245"/>
          </a:xfrm>
          <a:prstGeom prst="right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31" name="Pfeil nach rechts 30"/>
          <p:cNvSpPr/>
          <p:nvPr/>
        </p:nvSpPr>
        <p:spPr>
          <a:xfrm rot="5400000">
            <a:off x="6981291" y="4011367"/>
            <a:ext cx="507549" cy="279245"/>
          </a:xfrm>
          <a:prstGeom prst="right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33" name="Pfeil nach rechts 32"/>
          <p:cNvSpPr/>
          <p:nvPr/>
        </p:nvSpPr>
        <p:spPr>
          <a:xfrm rot="16200000">
            <a:off x="5044817" y="3943421"/>
            <a:ext cx="507549" cy="279245"/>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34" name="Pfeil nach rechts 33"/>
          <p:cNvSpPr/>
          <p:nvPr/>
        </p:nvSpPr>
        <p:spPr>
          <a:xfrm rot="16200000">
            <a:off x="2832269" y="4647588"/>
            <a:ext cx="507549" cy="279245"/>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36" name="Pfeil nach rechts 35"/>
          <p:cNvSpPr/>
          <p:nvPr/>
        </p:nvSpPr>
        <p:spPr>
          <a:xfrm rot="19177714">
            <a:off x="8188274" y="3921674"/>
            <a:ext cx="488679" cy="290027"/>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38" name="Pfeil nach rechts 37"/>
          <p:cNvSpPr/>
          <p:nvPr/>
        </p:nvSpPr>
        <p:spPr>
          <a:xfrm rot="19177714">
            <a:off x="5047311" y="3218102"/>
            <a:ext cx="488679" cy="290027"/>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40" name="Pfeil nach rechts 39"/>
          <p:cNvSpPr/>
          <p:nvPr/>
        </p:nvSpPr>
        <p:spPr>
          <a:xfrm rot="16200000">
            <a:off x="4032953" y="3936815"/>
            <a:ext cx="507549" cy="279245"/>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41" name="Pfeil nach rechts 40"/>
          <p:cNvSpPr/>
          <p:nvPr/>
        </p:nvSpPr>
        <p:spPr>
          <a:xfrm rot="17820203">
            <a:off x="2878940" y="3207207"/>
            <a:ext cx="507549" cy="279245"/>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dirty="0" err="1"/>
          </a:p>
        </p:txBody>
      </p:sp>
      <p:sp>
        <p:nvSpPr>
          <p:cNvPr id="43" name="Pfeil nach rechts 42"/>
          <p:cNvSpPr/>
          <p:nvPr/>
        </p:nvSpPr>
        <p:spPr>
          <a:xfrm rot="17820203">
            <a:off x="8178838" y="3217558"/>
            <a:ext cx="507549" cy="279245"/>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dirty="0" err="1"/>
          </a:p>
        </p:txBody>
      </p:sp>
      <p:sp>
        <p:nvSpPr>
          <p:cNvPr id="45" name="Pfeil nach rechts 44"/>
          <p:cNvSpPr/>
          <p:nvPr/>
        </p:nvSpPr>
        <p:spPr>
          <a:xfrm rot="16200000">
            <a:off x="5037875" y="4626914"/>
            <a:ext cx="507549" cy="279245"/>
          </a:xfrm>
          <a:prstGeom prs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46" name="Pfeil nach rechts 45"/>
          <p:cNvSpPr/>
          <p:nvPr/>
        </p:nvSpPr>
        <p:spPr>
          <a:xfrm rot="2319206">
            <a:off x="6002375" y="4650263"/>
            <a:ext cx="488679" cy="290027"/>
          </a:xfrm>
          <a:prstGeom prst="rightArrow">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47" name="Pfeil nach rechts 46"/>
          <p:cNvSpPr/>
          <p:nvPr/>
        </p:nvSpPr>
        <p:spPr>
          <a:xfrm rot="5400000">
            <a:off x="6981291" y="4658995"/>
            <a:ext cx="507549" cy="279245"/>
          </a:xfrm>
          <a:prstGeom prst="right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err="1"/>
          </a:p>
        </p:txBody>
      </p:sp>
      <p:sp>
        <p:nvSpPr>
          <p:cNvPr id="48" name="Pfeil nach rechts 47"/>
          <p:cNvSpPr/>
          <p:nvPr/>
        </p:nvSpPr>
        <p:spPr>
          <a:xfrm>
            <a:off x="4016666" y="4611570"/>
            <a:ext cx="542482" cy="297557"/>
          </a:xfrm>
          <a:prstGeom prst="rightArrow">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a:solidFill>
                <a:schemeClr val="tx2">
                  <a:lumMod val="75000"/>
                </a:schemeClr>
              </a:solidFill>
            </a:endParaRPr>
          </a:p>
        </p:txBody>
      </p:sp>
      <p:sp>
        <p:nvSpPr>
          <p:cNvPr id="2" name="Rechteck 1">
            <a:extLst>
              <a:ext uri="{FF2B5EF4-FFF2-40B4-BE49-F238E27FC236}">
                <a16:creationId xmlns:a16="http://schemas.microsoft.com/office/drawing/2014/main" id="{246CAC85-B368-B3A4-1F48-37E6385EE147}"/>
              </a:ext>
            </a:extLst>
          </p:cNvPr>
          <p:cNvSpPr/>
          <p:nvPr/>
        </p:nvSpPr>
        <p:spPr>
          <a:xfrm>
            <a:off x="11572240" y="812800"/>
            <a:ext cx="365760" cy="3657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Tree>
    <p:extLst>
      <p:ext uri="{BB962C8B-B14F-4D97-AF65-F5344CB8AC3E}">
        <p14:creationId xmlns:p14="http://schemas.microsoft.com/office/powerpoint/2010/main" val="245016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platzhalter 8"/>
          <p:cNvSpPr>
            <a:spLocks noGrp="1"/>
          </p:cNvSpPr>
          <p:nvPr>
            <p:ph type="body" sz="quarter" idx="10"/>
          </p:nvPr>
        </p:nvSpPr>
        <p:spPr/>
        <p:txBody>
          <a:bodyPr/>
          <a:lstStyle/>
          <a:p>
            <a:r>
              <a:rPr lang="en-US" sz="4000" dirty="0"/>
              <a:t>Recent changes</a:t>
            </a:r>
            <a:endParaRPr lang="de-DE" dirty="0">
              <a:solidFill>
                <a:schemeClr val="tx1"/>
              </a:solidFill>
            </a:endParaRPr>
          </a:p>
        </p:txBody>
      </p:sp>
      <p:sp>
        <p:nvSpPr>
          <p:cNvPr id="4" name="Textplatzhalter 3">
            <a:extLst>
              <a:ext uri="{FF2B5EF4-FFF2-40B4-BE49-F238E27FC236}">
                <a16:creationId xmlns:a16="http://schemas.microsoft.com/office/drawing/2014/main" id="{45E3B328-A102-3F42-1CE7-D12F65B6F708}"/>
              </a:ext>
            </a:extLst>
          </p:cNvPr>
          <p:cNvSpPr>
            <a:spLocks noGrp="1"/>
          </p:cNvSpPr>
          <p:nvPr>
            <p:ph type="body" sz="quarter" idx="11"/>
          </p:nvPr>
        </p:nvSpPr>
        <p:spPr/>
        <p:txBody>
          <a:bodyPr/>
          <a:lstStyle/>
          <a:p>
            <a:endParaRPr lang="de-DE"/>
          </a:p>
        </p:txBody>
      </p:sp>
      <p:sp>
        <p:nvSpPr>
          <p:cNvPr id="17" name="Inhaltsplatzhalter 6"/>
          <p:cNvSpPr>
            <a:spLocks noGrp="1"/>
          </p:cNvSpPr>
          <p:nvPr>
            <p:ph type="body" sz="quarter" idx="16"/>
          </p:nvPr>
        </p:nvSpPr>
        <p:spPr/>
        <p:txBody>
          <a:bodyPr lIns="108000"/>
          <a:lstStyle/>
          <a:p>
            <a:r>
              <a:rPr lang="en-US" sz="1600" b="1" dirty="0"/>
              <a:t>Revised modelling approach for Nordic price zones:</a:t>
            </a:r>
            <a:r>
              <a:rPr lang="de-DE" sz="1600" b="1" dirty="0"/>
              <a:t> </a:t>
            </a:r>
            <a:r>
              <a:rPr lang="en-US" sz="1600" dirty="0"/>
              <a:t>Denmark, Norway and Sweden include zone-specific modelling. The individual bidding zones of Denmark (DK1 and DK2), Norway (NO1 to NO5) and Sweden (SE1 to SE4) are modelled as separate markets in our electricity price scenarios.</a:t>
            </a:r>
            <a:r>
              <a:rPr lang="de-DE" sz="1600" dirty="0"/>
              <a:t> </a:t>
            </a:r>
          </a:p>
          <a:p>
            <a:r>
              <a:rPr lang="en-US" sz="1600" b="1" dirty="0"/>
              <a:t>Country-specific updates to the assumptions for the Nordics and Eastern Europe:</a:t>
            </a:r>
            <a:r>
              <a:rPr lang="de-DE" sz="1600" dirty="0"/>
              <a:t> </a:t>
            </a:r>
            <a:r>
              <a:rPr lang="en-US" altLang="zh-CN" sz="1600" dirty="0"/>
              <a:t>In Northern and Eastern Europe, the assumptions for emission-free generation technologies (nuclear, renewables and H2-ready gas turbines) and flexible demand have been adjusted in line with new government statements on energy policy. </a:t>
            </a:r>
          </a:p>
          <a:p>
            <a:r>
              <a:rPr lang="en-US" sz="1600" b="1" dirty="0"/>
              <a:t>Revised flexible demand modelling:</a:t>
            </a:r>
            <a:r>
              <a:rPr lang="de-DE" sz="1600" dirty="0"/>
              <a:t> </a:t>
            </a:r>
            <a:r>
              <a:rPr lang="en-US" sz="1600" dirty="0"/>
              <a:t>Our approach to modelling flexible demand includes the future development of heat pumps, </a:t>
            </a:r>
            <a:r>
              <a:rPr lang="en-US" sz="1600" dirty="0" err="1"/>
              <a:t>electrolysers</a:t>
            </a:r>
            <a:r>
              <a:rPr lang="en-US" sz="1600" dirty="0"/>
              <a:t> and electric vehicles separately.</a:t>
            </a:r>
            <a:r>
              <a:rPr lang="en-US" sz="1200" dirty="0"/>
              <a:t> </a:t>
            </a:r>
            <a:endParaRPr lang="de-DE" sz="1200" dirty="0"/>
          </a:p>
        </p:txBody>
      </p:sp>
      <p:pic>
        <p:nvPicPr>
          <p:cNvPr id="24" name="Bildplatzhalter 23">
            <a:extLst>
              <a:ext uri="{FF2B5EF4-FFF2-40B4-BE49-F238E27FC236}">
                <a16:creationId xmlns:a16="http://schemas.microsoft.com/office/drawing/2014/main" id="{8C53CC9B-DB0A-3371-1B05-BB5133240D15}"/>
              </a:ext>
            </a:extLst>
          </p:cNvPr>
          <p:cNvPicPr>
            <a:picLocks noGrp="1" noChangeAspect="1"/>
          </p:cNvPicPr>
          <p:nvPr>
            <p:ph type="pic" sz="quarter" idx="13"/>
          </p:nvPr>
        </p:nvPicPr>
        <p:blipFill>
          <a:blip r:embed="rId3"/>
          <a:srcRect l="4358" r="4358"/>
          <a:stretch>
            <a:fillRect/>
          </a:stretch>
        </p:blipFill>
        <p:spPr>
          <a:xfrm>
            <a:off x="8376099" y="718264"/>
            <a:ext cx="799275" cy="800101"/>
          </a:xfrm>
          <a:prstGeom prst="rect">
            <a:avLst/>
          </a:prstGeom>
        </p:spPr>
      </p:pic>
      <p:pic>
        <p:nvPicPr>
          <p:cNvPr id="26" name="Picture 14" descr="U:\Powerpoint_Folien\Grafiken_für_Foliensätze\Icons\Icon33.emf"/>
          <p:cNvPicPr preferRelativeResize="0">
            <a:picLocks noGrp="1" noChangeArrowheads="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bwMode="auto">
          <a:xfrm>
            <a:off x="10235868" y="1806800"/>
            <a:ext cx="1145756" cy="1250902"/>
          </a:xfrm>
          <a:prstGeom prst="rect">
            <a:avLst/>
          </a:prstGeom>
          <a:solidFill>
            <a:schemeClr val="bg1"/>
          </a:solidFill>
          <a:ln>
            <a:noFill/>
          </a:ln>
        </p:spPr>
      </p:pic>
      <p:pic>
        <p:nvPicPr>
          <p:cNvPr id="27" name="Picture 87" descr="U:\Powerpoint_Folien\Grafiken_für_Foliensätze\Icons\Icon105.emf"/>
          <p:cNvPicPr>
            <a:picLocks noGrp="1" noChangeAspect="1" noChangeArrowheads="1"/>
          </p:cNvPicPr>
          <p:nvPr>
            <p:ph type="pic" sz="quarter" idx="15"/>
          </p:nvPr>
        </p:nvPicPr>
        <p:blipFill>
          <a:blip r:embed="rId5">
            <a:extLst>
              <a:ext uri="{28A0092B-C50C-407E-A947-70E740481C1C}">
                <a14:useLocalDpi xmlns:a14="http://schemas.microsoft.com/office/drawing/2010/main" val="0"/>
              </a:ext>
            </a:extLst>
          </a:blip>
          <a:srcRect l="2885" r="2885"/>
          <a:stretch>
            <a:fillRect/>
          </a:stretch>
        </p:blipFill>
        <p:spPr bwMode="auto">
          <a:xfrm>
            <a:off x="8376099" y="4203677"/>
            <a:ext cx="1336832" cy="1336832"/>
          </a:xfrm>
          <a:prstGeom prst="rect">
            <a:avLst/>
          </a:prstGeom>
          <a:solidFill>
            <a:schemeClr val="bg1"/>
          </a:solidFill>
          <a:ln>
            <a:noFill/>
          </a:ln>
        </p:spPr>
      </p:pic>
    </p:spTree>
    <p:extLst>
      <p:ext uri="{BB962C8B-B14F-4D97-AF65-F5344CB8AC3E}">
        <p14:creationId xmlns:p14="http://schemas.microsoft.com/office/powerpoint/2010/main" val="176587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3612006-1114-04C5-6F9F-5C850AAB50F0}"/>
              </a:ext>
            </a:extLst>
          </p:cNvPr>
          <p:cNvSpPr/>
          <p:nvPr/>
        </p:nvSpPr>
        <p:spPr>
          <a:xfrm>
            <a:off x="959977" y="3105834"/>
            <a:ext cx="2109794" cy="64633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Haffer Light" panose="020B0604020202020204" charset="0"/>
                <a:cs typeface="Haffer Light" panose="020B0604020202020204" charset="0"/>
              </a:rPr>
              <a:t>a. 50% </a:t>
            </a:r>
            <a:r>
              <a:rPr lang="de-DE" dirty="0" err="1">
                <a:latin typeface="Haffer Light" panose="020B0604020202020204" charset="0"/>
                <a:cs typeface="Haffer Light" panose="020B0604020202020204" charset="0"/>
              </a:rPr>
              <a:t>lower</a:t>
            </a:r>
            <a:endParaRPr lang="de-DE" dirty="0">
              <a:latin typeface="Haffer Light" panose="020B0604020202020204" charset="0"/>
              <a:cs typeface="Haffer Light" panose="020B0604020202020204" charset="0"/>
            </a:endParaRPr>
          </a:p>
        </p:txBody>
      </p:sp>
      <p:sp>
        <p:nvSpPr>
          <p:cNvPr id="4" name="Textplatzhalter 3">
            <a:extLst>
              <a:ext uri="{FF2B5EF4-FFF2-40B4-BE49-F238E27FC236}">
                <a16:creationId xmlns:a16="http://schemas.microsoft.com/office/drawing/2014/main" id="{1CB8C950-8335-3AC1-364F-81B50A26F6DD}"/>
              </a:ext>
            </a:extLst>
          </p:cNvPr>
          <p:cNvSpPr>
            <a:spLocks noGrp="1"/>
          </p:cNvSpPr>
          <p:nvPr>
            <p:ph type="body" sz="quarter" idx="10"/>
          </p:nvPr>
        </p:nvSpPr>
        <p:spPr/>
        <p:txBody>
          <a:bodyPr/>
          <a:lstStyle/>
          <a:p>
            <a:r>
              <a:rPr lang="de-DE" dirty="0" err="1"/>
              <a:t>Let‘s</a:t>
            </a:r>
            <a:r>
              <a:rPr lang="de-DE" dirty="0"/>
              <a:t> </a:t>
            </a:r>
            <a:r>
              <a:rPr lang="de-DE" dirty="0" err="1"/>
              <a:t>play</a:t>
            </a:r>
            <a:r>
              <a:rPr lang="de-DE" dirty="0"/>
              <a:t>!</a:t>
            </a:r>
          </a:p>
        </p:txBody>
      </p:sp>
      <p:sp>
        <p:nvSpPr>
          <p:cNvPr id="3" name="Textplatzhalter 2">
            <a:extLst>
              <a:ext uri="{FF2B5EF4-FFF2-40B4-BE49-F238E27FC236}">
                <a16:creationId xmlns:a16="http://schemas.microsoft.com/office/drawing/2014/main" id="{31A1D429-DF2A-FF8D-141E-773B3897E51A}"/>
              </a:ext>
            </a:extLst>
          </p:cNvPr>
          <p:cNvSpPr>
            <a:spLocks noGrp="1"/>
          </p:cNvSpPr>
          <p:nvPr>
            <p:ph type="body" sz="quarter" idx="11"/>
          </p:nvPr>
        </p:nvSpPr>
        <p:spPr/>
        <p:txBody>
          <a:bodyPr/>
          <a:lstStyle/>
          <a:p>
            <a:endParaRPr lang="de-DE"/>
          </a:p>
        </p:txBody>
      </p:sp>
      <p:sp>
        <p:nvSpPr>
          <p:cNvPr id="5" name="Textplatzhalter 4">
            <a:extLst>
              <a:ext uri="{FF2B5EF4-FFF2-40B4-BE49-F238E27FC236}">
                <a16:creationId xmlns:a16="http://schemas.microsoft.com/office/drawing/2014/main" id="{F05BBF77-1693-FAAB-5F0B-FD7628FD54F4}"/>
              </a:ext>
            </a:extLst>
          </p:cNvPr>
          <p:cNvSpPr>
            <a:spLocks noGrp="1"/>
          </p:cNvSpPr>
          <p:nvPr>
            <p:ph type="body" sz="quarter" idx="16"/>
          </p:nvPr>
        </p:nvSpPr>
        <p:spPr>
          <a:xfrm>
            <a:off x="959978" y="2072789"/>
            <a:ext cx="6252586" cy="4011613"/>
          </a:xfrm>
        </p:spPr>
        <p:txBody>
          <a:bodyPr/>
          <a:lstStyle/>
          <a:p>
            <a:pPr marL="0" indent="0">
              <a:buNone/>
            </a:pPr>
            <a:r>
              <a:rPr lang="de-DE" dirty="0" err="1"/>
              <a:t>What</a:t>
            </a:r>
            <a:r>
              <a:rPr lang="de-DE" dirty="0"/>
              <a:t> </a:t>
            </a:r>
            <a:r>
              <a:rPr lang="de-DE" dirty="0" err="1"/>
              <a:t>would</a:t>
            </a:r>
            <a:r>
              <a:rPr lang="de-DE" dirty="0"/>
              <a:t> happen </a:t>
            </a:r>
            <a:r>
              <a:rPr lang="de-DE" dirty="0" err="1"/>
              <a:t>to</a:t>
            </a:r>
            <a:r>
              <a:rPr lang="de-DE" dirty="0"/>
              <a:t> </a:t>
            </a:r>
            <a:r>
              <a:rPr lang="de-DE" dirty="0" err="1"/>
              <a:t>the</a:t>
            </a:r>
            <a:r>
              <a:rPr lang="de-DE" dirty="0"/>
              <a:t> power </a:t>
            </a:r>
            <a:r>
              <a:rPr lang="de-DE" dirty="0" err="1"/>
              <a:t>price</a:t>
            </a:r>
            <a:r>
              <a:rPr lang="de-DE" dirty="0"/>
              <a:t>, </a:t>
            </a:r>
            <a:r>
              <a:rPr lang="de-DE" dirty="0" err="1"/>
              <a:t>if</a:t>
            </a:r>
            <a:r>
              <a:rPr lang="de-DE" dirty="0"/>
              <a:t> flexible </a:t>
            </a:r>
            <a:r>
              <a:rPr lang="de-DE" dirty="0" err="1"/>
              <a:t>demand</a:t>
            </a:r>
            <a:r>
              <a:rPr lang="de-DE" dirty="0"/>
              <a:t> was… </a:t>
            </a:r>
          </a:p>
        </p:txBody>
      </p:sp>
      <p:graphicFrame>
        <p:nvGraphicFramePr>
          <p:cNvPr id="18" name="Bildplatzhalter 17">
            <a:extLst>
              <a:ext uri="{FF2B5EF4-FFF2-40B4-BE49-F238E27FC236}">
                <a16:creationId xmlns:a16="http://schemas.microsoft.com/office/drawing/2014/main" id="{6BD6589B-6B7D-36ED-D37F-06DF64466BB1}"/>
              </a:ext>
            </a:extLst>
          </p:cNvPr>
          <p:cNvGraphicFramePr>
            <a:graphicFrameLocks noGrp="1"/>
          </p:cNvGraphicFramePr>
          <p:nvPr>
            <p:ph type="pic" sz="quarter" idx="4294967295"/>
            <p:extLst>
              <p:ext uri="{D42A27DB-BD31-4B8C-83A1-F6EECF244321}">
                <p14:modId xmlns:p14="http://schemas.microsoft.com/office/powerpoint/2010/main" val="1135254097"/>
              </p:ext>
            </p:extLst>
          </p:nvPr>
        </p:nvGraphicFramePr>
        <p:xfrm>
          <a:off x="7315200" y="582613"/>
          <a:ext cx="4876800" cy="62753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a:extLst>
              <a:ext uri="{FF2B5EF4-FFF2-40B4-BE49-F238E27FC236}">
                <a16:creationId xmlns:a16="http://schemas.microsoft.com/office/drawing/2014/main" id="{8035FCCC-CFE3-C514-2ABE-44CD05662054}"/>
              </a:ext>
            </a:extLst>
          </p:cNvPr>
          <p:cNvSpPr txBox="1"/>
          <p:nvPr/>
        </p:nvSpPr>
        <p:spPr>
          <a:xfrm>
            <a:off x="3172407" y="4350626"/>
            <a:ext cx="4084653" cy="646331"/>
          </a:xfrm>
          <a:prstGeom prst="rect">
            <a:avLst/>
          </a:prstGeom>
          <a:noFill/>
        </p:spPr>
        <p:txBody>
          <a:bodyPr wrap="square">
            <a:spAutoFit/>
          </a:bodyPr>
          <a:lstStyle>
            <a:defPPr>
              <a:defRPr lang="nb-NO"/>
            </a:defPPr>
            <a:lvl1pPr indent="0">
              <a:buNone/>
              <a:defRPr>
                <a:latin typeface="Haffer Light" panose="020B0604020202020204" charset="0"/>
                <a:cs typeface="Haffer Light" panose="020B0604020202020204" charset="0"/>
              </a:defRPr>
            </a:lvl1pPr>
          </a:lstStyle>
          <a:p>
            <a:pPr marL="285750" indent="-285750">
              <a:buFont typeface="Arial" panose="020B0604020202020204" pitchFamily="34" charset="0"/>
              <a:buChar char="•"/>
            </a:pPr>
            <a:r>
              <a:rPr lang="de-DE" dirty="0"/>
              <a:t>5 </a:t>
            </a:r>
            <a:r>
              <a:rPr lang="de-DE" dirty="0" err="1"/>
              <a:t>to</a:t>
            </a:r>
            <a:r>
              <a:rPr lang="de-DE" dirty="0"/>
              <a:t> 10 % </a:t>
            </a:r>
            <a:r>
              <a:rPr lang="de-DE" dirty="0" err="1"/>
              <a:t>reduction</a:t>
            </a:r>
            <a:r>
              <a:rPr lang="de-DE" dirty="0"/>
              <a:t> </a:t>
            </a:r>
            <a:r>
              <a:rPr lang="de-DE" dirty="0" err="1"/>
              <a:t>of</a:t>
            </a:r>
            <a:r>
              <a:rPr lang="de-DE" dirty="0"/>
              <a:t> power </a:t>
            </a:r>
            <a:r>
              <a:rPr lang="de-DE" dirty="0" err="1"/>
              <a:t>prices</a:t>
            </a:r>
            <a:endParaRPr lang="de-DE" dirty="0"/>
          </a:p>
          <a:p>
            <a:pPr marL="285750" indent="-285750">
              <a:buFont typeface="Arial" panose="020B0604020202020204" pitchFamily="34" charset="0"/>
              <a:buChar char="•"/>
            </a:pPr>
            <a:endParaRPr lang="de-DE" dirty="0"/>
          </a:p>
        </p:txBody>
      </p:sp>
      <p:sp>
        <p:nvSpPr>
          <p:cNvPr id="16" name="Textfeld 15">
            <a:extLst>
              <a:ext uri="{FF2B5EF4-FFF2-40B4-BE49-F238E27FC236}">
                <a16:creationId xmlns:a16="http://schemas.microsoft.com/office/drawing/2014/main" id="{13F31D32-32D5-7214-A266-4674E543A5E6}"/>
              </a:ext>
            </a:extLst>
          </p:cNvPr>
          <p:cNvSpPr txBox="1"/>
          <p:nvPr/>
        </p:nvSpPr>
        <p:spPr>
          <a:xfrm>
            <a:off x="3176129" y="3033846"/>
            <a:ext cx="4173818" cy="1200329"/>
          </a:xfrm>
          <a:prstGeom prst="rect">
            <a:avLst/>
          </a:prstGeom>
          <a:noFill/>
        </p:spPr>
        <p:txBody>
          <a:bodyPr wrap="square">
            <a:spAutoFit/>
          </a:bodyPr>
          <a:lstStyle/>
          <a:p>
            <a:pPr marL="285750" indent="-285750">
              <a:buFont typeface="Arial" panose="020B0604020202020204" pitchFamily="34" charset="0"/>
              <a:buChar char="•"/>
            </a:pPr>
            <a:r>
              <a:rPr lang="de-DE" dirty="0">
                <a:latin typeface="Haffer Light" panose="020B0604020202020204" charset="0"/>
                <a:cs typeface="Haffer Light" panose="020B0604020202020204" charset="0"/>
              </a:rPr>
              <a:t>Next 10 </a:t>
            </a:r>
            <a:r>
              <a:rPr lang="de-DE" dirty="0" err="1">
                <a:latin typeface="Haffer Light" panose="020B0604020202020204" charset="0"/>
                <a:cs typeface="Haffer Light" panose="020B0604020202020204" charset="0"/>
              </a:rPr>
              <a:t>years</a:t>
            </a:r>
            <a:r>
              <a:rPr lang="de-DE" dirty="0">
                <a:latin typeface="Haffer Light" panose="020B0604020202020204" charset="0"/>
                <a:cs typeface="Haffer Light" panose="020B0604020202020204" charset="0"/>
              </a:rPr>
              <a:t>: power </a:t>
            </a:r>
            <a:r>
              <a:rPr lang="de-DE" dirty="0" err="1">
                <a:latin typeface="Haffer Light" panose="020B0604020202020204" charset="0"/>
                <a:cs typeface="Haffer Light" panose="020B0604020202020204" charset="0"/>
              </a:rPr>
              <a:t>prices</a:t>
            </a:r>
            <a:r>
              <a:rPr lang="de-DE" dirty="0">
                <a:latin typeface="Haffer Light" panose="020B0604020202020204" charset="0"/>
                <a:cs typeface="Haffer Light" panose="020B0604020202020204" charset="0"/>
              </a:rPr>
              <a:t> </a:t>
            </a:r>
            <a:r>
              <a:rPr lang="de-DE" dirty="0" err="1">
                <a:latin typeface="Haffer Light" panose="020B0604020202020204" charset="0"/>
                <a:cs typeface="Haffer Light" panose="020B0604020202020204" charset="0"/>
              </a:rPr>
              <a:t>increase</a:t>
            </a:r>
            <a:r>
              <a:rPr lang="de-DE" dirty="0">
                <a:latin typeface="Haffer Light" panose="020B0604020202020204" charset="0"/>
                <a:cs typeface="Haffer Light" panose="020B0604020202020204" charset="0"/>
              </a:rPr>
              <a:t> </a:t>
            </a:r>
            <a:r>
              <a:rPr lang="de-DE" dirty="0" err="1">
                <a:latin typeface="Haffer Light" panose="020B0604020202020204" charset="0"/>
                <a:cs typeface="Haffer Light" panose="020B0604020202020204" charset="0"/>
              </a:rPr>
              <a:t>significantly</a:t>
            </a:r>
            <a:endParaRPr lang="de-DE" dirty="0">
              <a:latin typeface="Haffer Light" panose="020B0604020202020204" charset="0"/>
              <a:cs typeface="Haffer Light" panose="020B0604020202020204" charset="0"/>
            </a:endParaRPr>
          </a:p>
          <a:p>
            <a:pPr marL="285750" indent="-285750">
              <a:buFont typeface="Arial" panose="020B0604020202020204" pitchFamily="34" charset="0"/>
              <a:buChar char="•"/>
            </a:pPr>
            <a:r>
              <a:rPr lang="de-DE" dirty="0" err="1">
                <a:latin typeface="Haffer Light" panose="020B0604020202020204" charset="0"/>
                <a:cs typeface="Haffer Light" panose="020B0604020202020204" charset="0"/>
              </a:rPr>
              <a:t>Beyond</a:t>
            </a:r>
            <a:r>
              <a:rPr lang="de-DE" dirty="0">
                <a:latin typeface="Haffer Light" panose="020B0604020202020204" charset="0"/>
                <a:cs typeface="Haffer Light" panose="020B0604020202020204" charset="0"/>
              </a:rPr>
              <a:t> 2035: </a:t>
            </a:r>
            <a:r>
              <a:rPr lang="de-DE" dirty="0" err="1">
                <a:latin typeface="Haffer Light" panose="020B0604020202020204" charset="0"/>
                <a:cs typeface="Haffer Light" panose="020B0604020202020204" charset="0"/>
              </a:rPr>
              <a:t>almost</a:t>
            </a:r>
            <a:r>
              <a:rPr lang="de-DE" dirty="0">
                <a:latin typeface="Haffer Light" panose="020B0604020202020204" charset="0"/>
                <a:cs typeface="Haffer Light" panose="020B0604020202020204" charset="0"/>
              </a:rPr>
              <a:t> </a:t>
            </a:r>
            <a:r>
              <a:rPr lang="de-DE" dirty="0" err="1">
                <a:latin typeface="Haffer Light" panose="020B0604020202020204" charset="0"/>
                <a:cs typeface="Haffer Light" panose="020B0604020202020204" charset="0"/>
              </a:rPr>
              <a:t>no</a:t>
            </a:r>
            <a:r>
              <a:rPr lang="de-DE" dirty="0">
                <a:latin typeface="Haffer Light" panose="020B0604020202020204" charset="0"/>
                <a:cs typeface="Haffer Light" panose="020B0604020202020204" charset="0"/>
              </a:rPr>
              <a:t> </a:t>
            </a:r>
            <a:r>
              <a:rPr lang="de-DE" dirty="0" err="1">
                <a:latin typeface="Haffer Light" panose="020B0604020202020204" charset="0"/>
                <a:cs typeface="Haffer Light" panose="020B0604020202020204" charset="0"/>
              </a:rPr>
              <a:t>change</a:t>
            </a:r>
            <a:r>
              <a:rPr lang="de-DE" dirty="0">
                <a:latin typeface="Haffer Light" panose="020B0604020202020204" charset="0"/>
                <a:cs typeface="Haffer Light" panose="020B0604020202020204" charset="0"/>
              </a:rPr>
              <a:t> in power </a:t>
            </a:r>
            <a:r>
              <a:rPr lang="de-DE" dirty="0" err="1">
                <a:latin typeface="Haffer Light" panose="020B0604020202020204" charset="0"/>
                <a:cs typeface="Haffer Light" panose="020B0604020202020204" charset="0"/>
              </a:rPr>
              <a:t>prices</a:t>
            </a:r>
            <a:endParaRPr lang="de-DE" dirty="0">
              <a:latin typeface="Haffer Light" panose="020B0604020202020204" charset="0"/>
              <a:cs typeface="Haffer Light" panose="020B0604020202020204" charset="0"/>
            </a:endParaRPr>
          </a:p>
        </p:txBody>
      </p:sp>
      <p:sp>
        <p:nvSpPr>
          <p:cNvPr id="19" name="Rechteck 18">
            <a:extLst>
              <a:ext uri="{FF2B5EF4-FFF2-40B4-BE49-F238E27FC236}">
                <a16:creationId xmlns:a16="http://schemas.microsoft.com/office/drawing/2014/main" id="{C9CE8EBC-EEB4-1C7D-D129-45C041B1A6EC}"/>
              </a:ext>
            </a:extLst>
          </p:cNvPr>
          <p:cNvSpPr/>
          <p:nvPr/>
        </p:nvSpPr>
        <p:spPr>
          <a:xfrm>
            <a:off x="959977" y="4350625"/>
            <a:ext cx="2109794" cy="646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Haffer Light" panose="020B0604020202020204" charset="0"/>
                <a:cs typeface="Haffer Light" panose="020B0604020202020204" charset="0"/>
              </a:rPr>
              <a:t>b. 50% </a:t>
            </a:r>
            <a:r>
              <a:rPr lang="de-DE" dirty="0" err="1">
                <a:latin typeface="Haffer Light" panose="020B0604020202020204" charset="0"/>
                <a:cs typeface="Haffer Light" panose="020B0604020202020204" charset="0"/>
              </a:rPr>
              <a:t>higher</a:t>
            </a:r>
            <a:endParaRPr lang="de-DE" dirty="0">
              <a:latin typeface="Haffer Light" panose="020B0604020202020204" charset="0"/>
              <a:cs typeface="Haffer Light" panose="020B0604020202020204" charset="0"/>
            </a:endParaRPr>
          </a:p>
        </p:txBody>
      </p:sp>
    </p:spTree>
    <p:extLst>
      <p:ext uri="{BB962C8B-B14F-4D97-AF65-F5344CB8AC3E}">
        <p14:creationId xmlns:p14="http://schemas.microsoft.com/office/powerpoint/2010/main" val="7225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74DAD1D3-4871-874F-A0F9-AC0590DE7300}"/>
              </a:ext>
            </a:extLst>
          </p:cNvPr>
          <p:cNvSpPr>
            <a:spLocks noGrp="1"/>
          </p:cNvSpPr>
          <p:nvPr>
            <p:ph type="body" sz="quarter" idx="11"/>
          </p:nvPr>
        </p:nvSpPr>
        <p:spPr/>
        <p:txBody>
          <a:bodyPr/>
          <a:lstStyle/>
          <a:p>
            <a:endParaRPr lang="de-DE"/>
          </a:p>
        </p:txBody>
      </p:sp>
      <p:sp>
        <p:nvSpPr>
          <p:cNvPr id="6" name="Textplatzhalter 5">
            <a:extLst>
              <a:ext uri="{FF2B5EF4-FFF2-40B4-BE49-F238E27FC236}">
                <a16:creationId xmlns:a16="http://schemas.microsoft.com/office/drawing/2014/main" id="{6F61C8CC-753F-918D-3EE1-FE37E8CAA24E}"/>
              </a:ext>
            </a:extLst>
          </p:cNvPr>
          <p:cNvSpPr>
            <a:spLocks noGrp="1"/>
          </p:cNvSpPr>
          <p:nvPr>
            <p:ph type="body" sz="quarter" idx="10"/>
          </p:nvPr>
        </p:nvSpPr>
        <p:spPr/>
        <p:txBody>
          <a:bodyPr/>
          <a:lstStyle/>
          <a:p>
            <a:r>
              <a:rPr lang="de-DE" dirty="0" err="1"/>
              <a:t>Reasons</a:t>
            </a:r>
            <a:r>
              <a:rPr lang="de-DE" dirty="0"/>
              <a:t> </a:t>
            </a:r>
            <a:r>
              <a:rPr lang="de-DE" dirty="0" err="1"/>
              <a:t>for</a:t>
            </a:r>
            <a:r>
              <a:rPr lang="de-DE" dirty="0"/>
              <a:t> </a:t>
            </a:r>
            <a:r>
              <a:rPr lang="de-DE" dirty="0" err="1"/>
              <a:t>price</a:t>
            </a:r>
            <a:r>
              <a:rPr lang="de-DE" dirty="0"/>
              <a:t> </a:t>
            </a:r>
            <a:r>
              <a:rPr lang="de-DE" dirty="0" err="1"/>
              <a:t>variatons</a:t>
            </a:r>
            <a:endParaRPr lang="de-DE" dirty="0"/>
          </a:p>
        </p:txBody>
      </p:sp>
      <p:sp>
        <p:nvSpPr>
          <p:cNvPr id="9" name="Textplatzhalter 8">
            <a:extLst>
              <a:ext uri="{FF2B5EF4-FFF2-40B4-BE49-F238E27FC236}">
                <a16:creationId xmlns:a16="http://schemas.microsoft.com/office/drawing/2014/main" id="{9092825E-56E4-221A-629D-9AB3FFECCE51}"/>
              </a:ext>
            </a:extLst>
          </p:cNvPr>
          <p:cNvSpPr>
            <a:spLocks noGrp="1"/>
          </p:cNvSpPr>
          <p:nvPr>
            <p:ph type="body" sz="quarter" idx="16"/>
          </p:nvPr>
        </p:nvSpPr>
        <p:spPr>
          <a:xfrm>
            <a:off x="959977" y="2072789"/>
            <a:ext cx="5838387" cy="4011613"/>
          </a:xfrm>
        </p:spPr>
        <p:txBody>
          <a:bodyPr/>
          <a:lstStyle/>
          <a:p>
            <a:pPr marL="0" indent="0">
              <a:buNone/>
            </a:pPr>
            <a:r>
              <a:rPr lang="de-DE" dirty="0"/>
              <a:t>2030: </a:t>
            </a:r>
            <a:r>
              <a:rPr lang="de-DE" dirty="0" err="1"/>
              <a:t>variation</a:t>
            </a:r>
            <a:r>
              <a:rPr lang="de-DE" dirty="0"/>
              <a:t> </a:t>
            </a:r>
            <a:r>
              <a:rPr lang="de-DE" dirty="0" err="1"/>
              <a:t>of</a:t>
            </a:r>
            <a:r>
              <a:rPr lang="de-DE" dirty="0"/>
              <a:t> </a:t>
            </a:r>
            <a:r>
              <a:rPr lang="de-DE" dirty="0" err="1"/>
              <a:t>prices</a:t>
            </a:r>
            <a:r>
              <a:rPr lang="de-DE" dirty="0"/>
              <a:t> </a:t>
            </a:r>
            <a:r>
              <a:rPr lang="de-DE" dirty="0" err="1"/>
              <a:t>especially</a:t>
            </a:r>
            <a:r>
              <a:rPr lang="de-DE" dirty="0"/>
              <a:t> in </a:t>
            </a:r>
            <a:r>
              <a:rPr lang="de-DE" dirty="0" err="1"/>
              <a:t>winter</a:t>
            </a:r>
            <a:r>
              <a:rPr lang="de-DE" dirty="0"/>
              <a:t> </a:t>
            </a:r>
          </a:p>
          <a:p>
            <a:r>
              <a:rPr lang="de-DE" dirty="0"/>
              <a:t>Due </a:t>
            </a:r>
            <a:r>
              <a:rPr lang="de-DE" dirty="0" err="1"/>
              <a:t>to</a:t>
            </a:r>
            <a:r>
              <a:rPr lang="de-DE" dirty="0"/>
              <a:t> </a:t>
            </a:r>
            <a:r>
              <a:rPr lang="de-DE" dirty="0" err="1"/>
              <a:t>days</a:t>
            </a:r>
            <a:r>
              <a:rPr lang="de-DE" dirty="0"/>
              <a:t>/</a:t>
            </a:r>
            <a:r>
              <a:rPr lang="de-DE" dirty="0" err="1"/>
              <a:t>weeks</a:t>
            </a:r>
            <a:r>
              <a:rPr lang="de-DE" dirty="0"/>
              <a:t> </a:t>
            </a:r>
            <a:r>
              <a:rPr lang="de-DE" dirty="0" err="1"/>
              <a:t>with</a:t>
            </a:r>
            <a:r>
              <a:rPr lang="de-DE" dirty="0"/>
              <a:t> </a:t>
            </a:r>
            <a:r>
              <a:rPr lang="de-DE" dirty="0" err="1"/>
              <a:t>darkness</a:t>
            </a:r>
            <a:r>
              <a:rPr lang="de-DE" dirty="0"/>
              <a:t> + </a:t>
            </a:r>
            <a:r>
              <a:rPr lang="de-DE" dirty="0" err="1"/>
              <a:t>no</a:t>
            </a:r>
            <a:r>
              <a:rPr lang="de-DE" dirty="0"/>
              <a:t> wind (Dunkelflaute)</a:t>
            </a:r>
          </a:p>
          <a:p>
            <a:r>
              <a:rPr lang="de-DE" dirty="0"/>
              <a:t>With Low-Flex, </a:t>
            </a:r>
            <a:r>
              <a:rPr lang="de-DE" dirty="0" err="1"/>
              <a:t>more</a:t>
            </a:r>
            <a:r>
              <a:rPr lang="de-DE" dirty="0"/>
              <a:t> </a:t>
            </a:r>
            <a:r>
              <a:rPr lang="de-DE" dirty="0" err="1"/>
              <a:t>generation</a:t>
            </a:r>
            <a:r>
              <a:rPr lang="de-DE" dirty="0"/>
              <a:t> </a:t>
            </a:r>
            <a:r>
              <a:rPr lang="de-DE" dirty="0" err="1"/>
              <a:t>from</a:t>
            </a:r>
            <a:r>
              <a:rPr lang="de-DE" dirty="0"/>
              <a:t> expensive </a:t>
            </a:r>
            <a:r>
              <a:rPr lang="de-DE" dirty="0" err="1"/>
              <a:t>generation</a:t>
            </a:r>
            <a:r>
              <a:rPr lang="de-DE" dirty="0"/>
              <a:t> </a:t>
            </a:r>
            <a:r>
              <a:rPr lang="de-DE" dirty="0" err="1"/>
              <a:t>or</a:t>
            </a:r>
            <a:r>
              <a:rPr lang="de-DE" dirty="0"/>
              <a:t> </a:t>
            </a:r>
            <a:r>
              <a:rPr lang="de-DE" dirty="0" err="1"/>
              <a:t>imports</a:t>
            </a:r>
            <a:r>
              <a:rPr lang="de-DE" dirty="0"/>
              <a:t> </a:t>
            </a:r>
            <a:r>
              <a:rPr lang="de-DE" dirty="0" err="1"/>
              <a:t>needed</a:t>
            </a:r>
            <a:endParaRPr lang="de-DE" dirty="0"/>
          </a:p>
          <a:p>
            <a:pPr marL="0" indent="0">
              <a:buNone/>
            </a:pPr>
            <a:r>
              <a:rPr lang="de-DE" dirty="0"/>
              <a:t>2040: </a:t>
            </a:r>
            <a:r>
              <a:rPr lang="de-DE" dirty="0" err="1"/>
              <a:t>variation</a:t>
            </a:r>
            <a:r>
              <a:rPr lang="de-DE" dirty="0"/>
              <a:t> </a:t>
            </a:r>
            <a:r>
              <a:rPr lang="de-DE" dirty="0" err="1"/>
              <a:t>of</a:t>
            </a:r>
            <a:r>
              <a:rPr lang="de-DE" dirty="0"/>
              <a:t> </a:t>
            </a:r>
            <a:r>
              <a:rPr lang="de-DE" dirty="0" err="1"/>
              <a:t>prices</a:t>
            </a:r>
            <a:r>
              <a:rPr lang="de-DE" dirty="0"/>
              <a:t> </a:t>
            </a:r>
            <a:r>
              <a:rPr lang="de-DE" dirty="0" err="1"/>
              <a:t>especially</a:t>
            </a:r>
            <a:r>
              <a:rPr lang="de-DE" dirty="0"/>
              <a:t> in </a:t>
            </a:r>
            <a:r>
              <a:rPr lang="de-DE" dirty="0" err="1"/>
              <a:t>summer</a:t>
            </a:r>
            <a:endParaRPr lang="de-DE" dirty="0"/>
          </a:p>
          <a:p>
            <a:r>
              <a:rPr lang="de-DE" dirty="0"/>
              <a:t>With High-Flex, </a:t>
            </a:r>
            <a:r>
              <a:rPr lang="de-DE" dirty="0" err="1"/>
              <a:t>more</a:t>
            </a:r>
            <a:r>
              <a:rPr lang="de-DE" dirty="0"/>
              <a:t> power </a:t>
            </a:r>
            <a:r>
              <a:rPr lang="de-DE" dirty="0" err="1"/>
              <a:t>shifted</a:t>
            </a:r>
            <a:r>
              <a:rPr lang="de-DE" dirty="0"/>
              <a:t> </a:t>
            </a:r>
            <a:r>
              <a:rPr lang="de-DE" dirty="0" err="1"/>
              <a:t>to</a:t>
            </a:r>
            <a:r>
              <a:rPr lang="de-DE" dirty="0"/>
              <a:t> </a:t>
            </a:r>
            <a:r>
              <a:rPr lang="de-DE" dirty="0" err="1"/>
              <a:t>low-price</a:t>
            </a:r>
            <a:r>
              <a:rPr lang="de-DE" dirty="0"/>
              <a:t> </a:t>
            </a:r>
            <a:r>
              <a:rPr lang="de-DE" dirty="0" err="1"/>
              <a:t>hours</a:t>
            </a:r>
            <a:r>
              <a:rPr lang="de-DE" dirty="0"/>
              <a:t> (PV </a:t>
            </a:r>
            <a:r>
              <a:rPr lang="de-DE" dirty="0" err="1"/>
              <a:t>peak</a:t>
            </a:r>
            <a:r>
              <a:rPr lang="de-DE" dirty="0"/>
              <a:t> </a:t>
            </a:r>
            <a:r>
              <a:rPr lang="de-DE" dirty="0" err="1"/>
              <a:t>hours</a:t>
            </a:r>
            <a:r>
              <a:rPr lang="de-DE" dirty="0"/>
              <a:t>)</a:t>
            </a:r>
          </a:p>
          <a:p>
            <a:r>
              <a:rPr lang="de-DE" dirty="0"/>
              <a:t>With Low-Flex, </a:t>
            </a:r>
            <a:r>
              <a:rPr lang="de-DE" dirty="0" err="1"/>
              <a:t>less</a:t>
            </a:r>
            <a:r>
              <a:rPr lang="de-DE" dirty="0"/>
              <a:t> power </a:t>
            </a:r>
            <a:r>
              <a:rPr lang="de-DE" dirty="0" err="1"/>
              <a:t>shifted</a:t>
            </a:r>
            <a:r>
              <a:rPr lang="de-DE" dirty="0"/>
              <a:t> </a:t>
            </a:r>
            <a:r>
              <a:rPr lang="de-DE" dirty="0" err="1"/>
              <a:t>to</a:t>
            </a:r>
            <a:r>
              <a:rPr lang="de-DE" dirty="0"/>
              <a:t> </a:t>
            </a:r>
            <a:r>
              <a:rPr lang="de-DE" dirty="0" err="1"/>
              <a:t>low-price</a:t>
            </a:r>
            <a:r>
              <a:rPr lang="de-DE" dirty="0"/>
              <a:t> </a:t>
            </a:r>
            <a:r>
              <a:rPr lang="de-DE" dirty="0" err="1"/>
              <a:t>hours</a:t>
            </a:r>
            <a:r>
              <a:rPr lang="de-DE" dirty="0"/>
              <a:t> (PV </a:t>
            </a:r>
            <a:r>
              <a:rPr lang="de-DE" dirty="0" err="1"/>
              <a:t>peak</a:t>
            </a:r>
            <a:r>
              <a:rPr lang="de-DE" dirty="0"/>
              <a:t> </a:t>
            </a:r>
            <a:r>
              <a:rPr lang="de-DE" dirty="0" err="1"/>
              <a:t>hours</a:t>
            </a:r>
            <a:r>
              <a:rPr lang="de-DE" dirty="0"/>
              <a:t>)</a:t>
            </a:r>
          </a:p>
        </p:txBody>
      </p:sp>
      <p:graphicFrame>
        <p:nvGraphicFramePr>
          <p:cNvPr id="11" name="Bildplatzhalter 10">
            <a:extLst>
              <a:ext uri="{FF2B5EF4-FFF2-40B4-BE49-F238E27FC236}">
                <a16:creationId xmlns:a16="http://schemas.microsoft.com/office/drawing/2014/main" id="{3A2148EF-4F1F-F109-E62A-34189BDD5382}"/>
              </a:ext>
            </a:extLst>
          </p:cNvPr>
          <p:cNvGraphicFramePr>
            <a:graphicFrameLocks noGrp="1"/>
          </p:cNvGraphicFramePr>
          <p:nvPr>
            <p:ph type="pic" sz="quarter" idx="14"/>
            <p:extLst>
              <p:ext uri="{D42A27DB-BD31-4B8C-83A1-F6EECF244321}">
                <p14:modId xmlns:p14="http://schemas.microsoft.com/office/powerpoint/2010/main" val="408826457"/>
              </p:ext>
            </p:extLst>
          </p:nvPr>
        </p:nvGraphicFramePr>
        <p:xfrm>
          <a:off x="7315200" y="0"/>
          <a:ext cx="48768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Bildplatzhalter 11">
            <a:extLst>
              <a:ext uri="{FF2B5EF4-FFF2-40B4-BE49-F238E27FC236}">
                <a16:creationId xmlns:a16="http://schemas.microsoft.com/office/drawing/2014/main" id="{7C05510A-309C-8ADE-39C5-74A78495A402}"/>
              </a:ext>
            </a:extLst>
          </p:cNvPr>
          <p:cNvGraphicFramePr>
            <a:graphicFrameLocks noGrp="1"/>
          </p:cNvGraphicFramePr>
          <p:nvPr>
            <p:ph type="pic" sz="quarter" idx="17"/>
            <p:extLst>
              <p:ext uri="{D42A27DB-BD31-4B8C-83A1-F6EECF244321}">
                <p14:modId xmlns:p14="http://schemas.microsoft.com/office/powerpoint/2010/main" val="733111708"/>
              </p:ext>
            </p:extLst>
          </p:nvPr>
        </p:nvGraphicFramePr>
        <p:xfrm>
          <a:off x="7315200" y="3443288"/>
          <a:ext cx="48768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569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sz="4000" dirty="0"/>
              <a:t>Scenario-Swarm </a:t>
            </a:r>
            <a:r>
              <a:rPr lang="de-DE" sz="4000" dirty="0" err="1"/>
              <a:t>to</a:t>
            </a:r>
            <a:r>
              <a:rPr lang="de-DE" sz="4000" dirty="0"/>
              <a:t> </a:t>
            </a:r>
            <a:r>
              <a:rPr lang="de-DE" sz="4000" dirty="0" err="1"/>
              <a:t>Quantify</a:t>
            </a:r>
            <a:r>
              <a:rPr lang="de-DE" sz="4000" dirty="0"/>
              <a:t> „</a:t>
            </a:r>
            <a:r>
              <a:rPr lang="de-DE" sz="4000" dirty="0" err="1"/>
              <a:t>known</a:t>
            </a:r>
            <a:r>
              <a:rPr lang="de-DE" sz="4000" dirty="0"/>
              <a:t> </a:t>
            </a:r>
            <a:r>
              <a:rPr lang="de-DE" sz="4000" dirty="0" err="1"/>
              <a:t>unknowns</a:t>
            </a:r>
            <a:r>
              <a:rPr lang="de-DE" sz="4000" dirty="0"/>
              <a:t>“</a:t>
            </a:r>
            <a:endParaRPr lang="de-DE" dirty="0"/>
          </a:p>
        </p:txBody>
      </p:sp>
      <p:sp>
        <p:nvSpPr>
          <p:cNvPr id="10" name="Textplatzhalter 9">
            <a:extLst>
              <a:ext uri="{FF2B5EF4-FFF2-40B4-BE49-F238E27FC236}">
                <a16:creationId xmlns:a16="http://schemas.microsoft.com/office/drawing/2014/main" id="{68B803DB-0168-C5E2-B364-A87501F28588}"/>
              </a:ext>
            </a:extLst>
          </p:cNvPr>
          <p:cNvSpPr>
            <a:spLocks noGrp="1"/>
          </p:cNvSpPr>
          <p:nvPr>
            <p:ph type="body" sz="quarter" idx="11"/>
          </p:nvPr>
        </p:nvSpPr>
        <p:spPr/>
        <p:txBody>
          <a:bodyPr/>
          <a:lstStyle/>
          <a:p>
            <a:endParaRPr lang="de-DE"/>
          </a:p>
        </p:txBody>
      </p:sp>
      <p:sp>
        <p:nvSpPr>
          <p:cNvPr id="11" name="Textplatzhalter 10">
            <a:extLst>
              <a:ext uri="{FF2B5EF4-FFF2-40B4-BE49-F238E27FC236}">
                <a16:creationId xmlns:a16="http://schemas.microsoft.com/office/drawing/2014/main" id="{143B376C-422E-2B36-3246-371EE0F758D1}"/>
              </a:ext>
            </a:extLst>
          </p:cNvPr>
          <p:cNvSpPr>
            <a:spLocks noGrp="1"/>
          </p:cNvSpPr>
          <p:nvPr>
            <p:ph type="body" sz="quarter" idx="16"/>
          </p:nvPr>
        </p:nvSpPr>
        <p:spPr>
          <a:xfrm>
            <a:off x="5978769" y="2072789"/>
            <a:ext cx="5106283" cy="4011613"/>
          </a:xfrm>
        </p:spPr>
        <p:txBody>
          <a:bodyPr/>
          <a:lstStyle/>
          <a:p>
            <a:pPr marL="0" indent="0">
              <a:buNone/>
            </a:pPr>
            <a:r>
              <a:rPr lang="de-DE" sz="2400" dirty="0"/>
              <a:t>1000 Scenario Runs </a:t>
            </a:r>
            <a:r>
              <a:rPr lang="de-DE" sz="2400" dirty="0" err="1"/>
              <a:t>around</a:t>
            </a:r>
            <a:r>
              <a:rPr lang="de-DE" sz="2400" dirty="0"/>
              <a:t> a </a:t>
            </a:r>
            <a:r>
              <a:rPr lang="de-DE" sz="2400" dirty="0" err="1"/>
              <a:t>basis</a:t>
            </a:r>
            <a:r>
              <a:rPr lang="de-DE" sz="2400" dirty="0"/>
              <a:t> </a:t>
            </a:r>
            <a:r>
              <a:rPr lang="de-DE" sz="2400" dirty="0" err="1"/>
              <a:t>scenario</a:t>
            </a:r>
            <a:endParaRPr lang="de-DE" sz="2400" dirty="0"/>
          </a:p>
          <a:p>
            <a:pPr marL="0" indent="0">
              <a:buNone/>
            </a:pPr>
            <a:endParaRPr lang="de-DE" sz="2000" dirty="0"/>
          </a:p>
          <a:p>
            <a:pPr marL="0" indent="0">
              <a:buNone/>
            </a:pPr>
            <a:r>
              <a:rPr lang="en-GB" sz="2000" dirty="0"/>
              <a:t>Known </a:t>
            </a:r>
            <a:r>
              <a:rPr lang="en-GB" sz="2000" dirty="0" err="1"/>
              <a:t>unkowns</a:t>
            </a:r>
            <a:r>
              <a:rPr lang="en-GB" sz="2000" dirty="0"/>
              <a:t>:</a:t>
            </a:r>
          </a:p>
          <a:p>
            <a:r>
              <a:rPr lang="en-GB" sz="2000" dirty="0"/>
              <a:t>Weather</a:t>
            </a:r>
          </a:p>
          <a:p>
            <a:r>
              <a:rPr lang="en-GB" sz="2000" dirty="0"/>
              <a:t>Market volatility (economic upswings and </a:t>
            </a:r>
            <a:br>
              <a:rPr lang="en-GB" sz="2000" dirty="0"/>
            </a:br>
            <a:r>
              <a:rPr lang="en-GB" sz="2000" dirty="0"/>
              <a:t>shocks, commodities)</a:t>
            </a:r>
          </a:p>
          <a:p>
            <a:endParaRPr lang="en-GB" sz="2000" dirty="0"/>
          </a:p>
          <a:p>
            <a:pPr marL="0" indent="0">
              <a:buNone/>
            </a:pPr>
            <a:r>
              <a:rPr lang="de-DE" sz="2000" dirty="0" err="1"/>
              <a:t>Beyond</a:t>
            </a:r>
            <a:r>
              <a:rPr lang="de-DE" sz="2000" dirty="0"/>
              <a:t> </a:t>
            </a:r>
            <a:r>
              <a:rPr lang="de-DE" sz="2000" dirty="0" err="1"/>
              <a:t>long</a:t>
            </a:r>
            <a:r>
              <a:rPr lang="de-DE" sz="2000" dirty="0"/>
              <a:t>-term </a:t>
            </a:r>
            <a:r>
              <a:rPr lang="de-DE" sz="2000" dirty="0" err="1"/>
              <a:t>trends</a:t>
            </a:r>
            <a:r>
              <a:rPr lang="de-DE" sz="2000" dirty="0"/>
              <a:t>, </a:t>
            </a:r>
            <a:r>
              <a:rPr lang="de-DE" sz="2000" dirty="0" err="1"/>
              <a:t>we</a:t>
            </a:r>
            <a:r>
              <a:rPr lang="de-DE" sz="2000" dirty="0"/>
              <a:t> </a:t>
            </a:r>
            <a:r>
              <a:rPr lang="de-DE" sz="2000" dirty="0" err="1"/>
              <a:t>know</a:t>
            </a:r>
            <a:r>
              <a:rPr lang="de-DE" sz="2000" dirty="0"/>
              <a:t> </a:t>
            </a:r>
            <a:r>
              <a:rPr lang="de-DE" sz="2000" dirty="0" err="1"/>
              <a:t>there</a:t>
            </a:r>
            <a:r>
              <a:rPr lang="de-DE" sz="2000" dirty="0"/>
              <a:t> will </a:t>
            </a:r>
            <a:r>
              <a:rPr lang="de-DE" sz="2000" dirty="0" err="1"/>
              <a:t>be</a:t>
            </a:r>
            <a:r>
              <a:rPr lang="de-DE" sz="2000" dirty="0"/>
              <a:t> </a:t>
            </a:r>
            <a:r>
              <a:rPr lang="de-DE" sz="2000" dirty="0" err="1"/>
              <a:t>volatility</a:t>
            </a:r>
            <a:r>
              <a:rPr lang="de-DE" sz="2000" dirty="0"/>
              <a:t> (e.g. 2020 vs. 2021)</a:t>
            </a:r>
            <a:endParaRPr lang="en-GB" sz="2000" dirty="0"/>
          </a:p>
          <a:p>
            <a:pPr marL="0" indent="0">
              <a:buNone/>
            </a:pPr>
            <a:endParaRPr lang="de-DE" sz="2000" dirty="0"/>
          </a:p>
          <a:p>
            <a:endParaRPr lang="de-DE" sz="2000" dirty="0"/>
          </a:p>
        </p:txBody>
      </p:sp>
      <p:pic>
        <p:nvPicPr>
          <p:cNvPr id="13" name="Inhaltsplatzhalter 12"/>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0" y="1744663"/>
            <a:ext cx="5178425" cy="4229100"/>
          </a:xfrm>
        </p:spPr>
      </p:pic>
      <p:pic>
        <p:nvPicPr>
          <p:cNvPr id="7" name="Inhaltsplatzhalter 12">
            <a:extLst>
              <a:ext uri="{FF2B5EF4-FFF2-40B4-BE49-F238E27FC236}">
                <a16:creationId xmlns:a16="http://schemas.microsoft.com/office/drawing/2014/main" id="{3E652F4D-2263-6B6A-600F-803FCD1FD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745171"/>
            <a:ext cx="5179172" cy="4228194"/>
          </a:xfrm>
        </p:spPr>
      </p:pic>
      <p:pic>
        <p:nvPicPr>
          <p:cNvPr id="8" name="Grafik 7">
            <a:extLst>
              <a:ext uri="{FF2B5EF4-FFF2-40B4-BE49-F238E27FC236}">
                <a16:creationId xmlns:a16="http://schemas.microsoft.com/office/drawing/2014/main" id="{DDADE47C-5D85-1B86-4D99-689E3471537F}"/>
              </a:ext>
            </a:extLst>
          </p:cNvPr>
          <p:cNvPicPr>
            <a:picLocks noChangeAspect="1"/>
          </p:cNvPicPr>
          <p:nvPr/>
        </p:nvPicPr>
        <p:blipFill rotWithShape="1">
          <a:blip r:embed="rId5"/>
          <a:srcRect b="9941"/>
          <a:stretch/>
        </p:blipFill>
        <p:spPr>
          <a:xfrm>
            <a:off x="802815" y="1957383"/>
            <a:ext cx="5175953" cy="3810372"/>
          </a:xfrm>
          <a:prstGeom prst="rect">
            <a:avLst/>
          </a:prstGeom>
        </p:spPr>
      </p:pic>
    </p:spTree>
    <p:custDataLst>
      <p:custData r:id="rId1"/>
    </p:custDataLst>
    <p:extLst>
      <p:ext uri="{BB962C8B-B14F-4D97-AF65-F5344CB8AC3E}">
        <p14:creationId xmlns:p14="http://schemas.microsoft.com/office/powerpoint/2010/main" val="2734650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9B3EDB92-361F-0337-4105-570FB3C0053C}"/>
              </a:ext>
            </a:extLst>
          </p:cNvPr>
          <p:cNvSpPr>
            <a:spLocks noGrp="1"/>
          </p:cNvSpPr>
          <p:nvPr>
            <p:ph type="body" sz="quarter" idx="10"/>
          </p:nvPr>
        </p:nvSpPr>
        <p:spPr/>
        <p:txBody>
          <a:bodyPr/>
          <a:lstStyle/>
          <a:p>
            <a:r>
              <a:rPr lang="en-GB" dirty="0"/>
              <a:t>Energy </a:t>
            </a:r>
            <a:r>
              <a:rPr lang="en-GB" dirty="0" err="1"/>
              <a:t>BrainSwarms</a:t>
            </a:r>
            <a:r>
              <a:rPr lang="en-GB" dirty="0"/>
              <a:t>: Methodological Approach</a:t>
            </a:r>
            <a:endParaRPr lang="de-DE" dirty="0"/>
          </a:p>
        </p:txBody>
      </p:sp>
      <p:sp>
        <p:nvSpPr>
          <p:cNvPr id="15" name="Textplatzhalter 14">
            <a:extLst>
              <a:ext uri="{FF2B5EF4-FFF2-40B4-BE49-F238E27FC236}">
                <a16:creationId xmlns:a16="http://schemas.microsoft.com/office/drawing/2014/main" id="{FC2643C4-0746-1BC9-C769-D7DCEC647DE9}"/>
              </a:ext>
            </a:extLst>
          </p:cNvPr>
          <p:cNvSpPr>
            <a:spLocks noGrp="1"/>
          </p:cNvSpPr>
          <p:nvPr>
            <p:ph type="body" sz="quarter" idx="11"/>
          </p:nvPr>
        </p:nvSpPr>
        <p:spPr/>
        <p:txBody>
          <a:bodyPr/>
          <a:lstStyle/>
          <a:p>
            <a:endParaRPr lang="de-DE"/>
          </a:p>
        </p:txBody>
      </p:sp>
      <p:grpSp>
        <p:nvGrpSpPr>
          <p:cNvPr id="59" name="Gruppieren 58"/>
          <p:cNvGrpSpPr/>
          <p:nvPr/>
        </p:nvGrpSpPr>
        <p:grpSpPr>
          <a:xfrm>
            <a:off x="5517634" y="2712448"/>
            <a:ext cx="1483121" cy="1290883"/>
            <a:chOff x="2876550" y="2745031"/>
            <a:chExt cx="2028825" cy="1765854"/>
          </a:xfrm>
        </p:grpSpPr>
        <p:sp>
          <p:nvSpPr>
            <p:cNvPr id="60" name="Rechteck 59"/>
            <p:cNvSpPr/>
            <p:nvPr/>
          </p:nvSpPr>
          <p:spPr>
            <a:xfrm>
              <a:off x="2876550" y="2745031"/>
              <a:ext cx="2028825" cy="1765854"/>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GB" sz="1100" dirty="0" err="1">
                <a:latin typeface="Haffer Light" panose="020B0604020202020204" charset="0"/>
                <a:cs typeface="Haffer Light" panose="020B0604020202020204" charset="0"/>
              </a:endParaRPr>
            </a:p>
          </p:txBody>
        </p:sp>
        <p:sp>
          <p:nvSpPr>
            <p:cNvPr id="61" name="Rechteck 60"/>
            <p:cNvSpPr/>
            <p:nvPr/>
          </p:nvSpPr>
          <p:spPr>
            <a:xfrm>
              <a:off x="2876550" y="2745031"/>
              <a:ext cx="2028825" cy="35167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1100" dirty="0">
                  <a:latin typeface="Haffer Light" panose="020B0604020202020204" charset="0"/>
                  <a:cs typeface="Haffer Light" panose="020B0604020202020204" charset="0"/>
                </a:rPr>
                <a:t>Simulation run #1000</a:t>
              </a:r>
            </a:p>
          </p:txBody>
        </p:sp>
        <p:pic>
          <p:nvPicPr>
            <p:cNvPr id="62" name="Grafik 61"/>
            <p:cNvPicPr>
              <a:picLocks noChangeAspect="1"/>
            </p:cNvPicPr>
            <p:nvPr/>
          </p:nvPicPr>
          <p:blipFill>
            <a:blip r:embed="rId3"/>
            <a:stretch>
              <a:fillRect/>
            </a:stretch>
          </p:blipFill>
          <p:spPr>
            <a:xfrm>
              <a:off x="2974540" y="3183497"/>
              <a:ext cx="1854091" cy="1253516"/>
            </a:xfrm>
            <a:prstGeom prst="rect">
              <a:avLst/>
            </a:prstGeom>
          </p:spPr>
        </p:pic>
      </p:grpSp>
      <p:grpSp>
        <p:nvGrpSpPr>
          <p:cNvPr id="115" name="Gruppieren 114"/>
          <p:cNvGrpSpPr/>
          <p:nvPr/>
        </p:nvGrpSpPr>
        <p:grpSpPr>
          <a:xfrm>
            <a:off x="5349687" y="3082250"/>
            <a:ext cx="1483121" cy="1290883"/>
            <a:chOff x="2876550" y="2745031"/>
            <a:chExt cx="2028825" cy="1765854"/>
          </a:xfrm>
        </p:grpSpPr>
        <p:sp>
          <p:nvSpPr>
            <p:cNvPr id="116" name="Rechteck 115"/>
            <p:cNvSpPr/>
            <p:nvPr/>
          </p:nvSpPr>
          <p:spPr>
            <a:xfrm>
              <a:off x="2876550" y="2745031"/>
              <a:ext cx="2028825" cy="1765854"/>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GB" sz="1100" dirty="0" err="1">
                <a:latin typeface="Haffer Light" panose="020B0604020202020204" charset="0"/>
                <a:cs typeface="Haffer Light" panose="020B0604020202020204" charset="0"/>
              </a:endParaRPr>
            </a:p>
          </p:txBody>
        </p:sp>
        <p:sp>
          <p:nvSpPr>
            <p:cNvPr id="117" name="Rechteck 116"/>
            <p:cNvSpPr/>
            <p:nvPr/>
          </p:nvSpPr>
          <p:spPr>
            <a:xfrm>
              <a:off x="2876550" y="2745031"/>
              <a:ext cx="2028825" cy="35167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1100" dirty="0">
                  <a:latin typeface="Haffer Light" panose="020B0604020202020204" charset="0"/>
                  <a:cs typeface="Haffer Light" panose="020B0604020202020204" charset="0"/>
                </a:rPr>
                <a:t>Simulation run #…</a:t>
              </a:r>
            </a:p>
          </p:txBody>
        </p:sp>
        <p:pic>
          <p:nvPicPr>
            <p:cNvPr id="118" name="Grafik 117"/>
            <p:cNvPicPr>
              <a:picLocks noChangeAspect="1"/>
            </p:cNvPicPr>
            <p:nvPr/>
          </p:nvPicPr>
          <p:blipFill>
            <a:blip r:embed="rId3"/>
            <a:stretch>
              <a:fillRect/>
            </a:stretch>
          </p:blipFill>
          <p:spPr>
            <a:xfrm>
              <a:off x="2974540" y="3183497"/>
              <a:ext cx="1854091" cy="1253516"/>
            </a:xfrm>
            <a:prstGeom prst="rect">
              <a:avLst/>
            </a:prstGeom>
          </p:spPr>
        </p:pic>
      </p:grpSp>
      <p:grpSp>
        <p:nvGrpSpPr>
          <p:cNvPr id="119" name="Gruppieren 118"/>
          <p:cNvGrpSpPr/>
          <p:nvPr/>
        </p:nvGrpSpPr>
        <p:grpSpPr>
          <a:xfrm>
            <a:off x="5160310" y="3452053"/>
            <a:ext cx="1483121" cy="1290883"/>
            <a:chOff x="2876550" y="2745031"/>
            <a:chExt cx="2028825" cy="1765854"/>
          </a:xfrm>
        </p:grpSpPr>
        <p:sp>
          <p:nvSpPr>
            <p:cNvPr id="120" name="Rechteck 119"/>
            <p:cNvSpPr/>
            <p:nvPr/>
          </p:nvSpPr>
          <p:spPr>
            <a:xfrm>
              <a:off x="2876550" y="2745031"/>
              <a:ext cx="2028825" cy="1765854"/>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GB" sz="1100" dirty="0" err="1">
                <a:latin typeface="Haffer Light" panose="020B0604020202020204" charset="0"/>
                <a:cs typeface="Haffer Light" panose="020B0604020202020204" charset="0"/>
              </a:endParaRPr>
            </a:p>
          </p:txBody>
        </p:sp>
        <p:sp>
          <p:nvSpPr>
            <p:cNvPr id="121" name="Rechteck 120"/>
            <p:cNvSpPr/>
            <p:nvPr/>
          </p:nvSpPr>
          <p:spPr>
            <a:xfrm>
              <a:off x="2876550" y="2745031"/>
              <a:ext cx="2028825" cy="35167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1100" dirty="0">
                  <a:latin typeface="Haffer Light" panose="020B0604020202020204" charset="0"/>
                  <a:cs typeface="Haffer Light" panose="020B0604020202020204" charset="0"/>
                </a:rPr>
                <a:t>Simulation run #2</a:t>
              </a:r>
            </a:p>
          </p:txBody>
        </p:sp>
        <p:pic>
          <p:nvPicPr>
            <p:cNvPr id="122" name="Grafik 121"/>
            <p:cNvPicPr>
              <a:picLocks noChangeAspect="1"/>
            </p:cNvPicPr>
            <p:nvPr/>
          </p:nvPicPr>
          <p:blipFill>
            <a:blip r:embed="rId3"/>
            <a:stretch>
              <a:fillRect/>
            </a:stretch>
          </p:blipFill>
          <p:spPr>
            <a:xfrm>
              <a:off x="2974540" y="3183497"/>
              <a:ext cx="1854091" cy="1253516"/>
            </a:xfrm>
            <a:prstGeom prst="rect">
              <a:avLst/>
            </a:prstGeom>
          </p:spPr>
        </p:pic>
      </p:grpSp>
      <p:grpSp>
        <p:nvGrpSpPr>
          <p:cNvPr id="123" name="Gruppieren 122"/>
          <p:cNvGrpSpPr/>
          <p:nvPr/>
        </p:nvGrpSpPr>
        <p:grpSpPr>
          <a:xfrm>
            <a:off x="4970933" y="3821855"/>
            <a:ext cx="1483121" cy="1290883"/>
            <a:chOff x="2876550" y="2745031"/>
            <a:chExt cx="2028825" cy="1765854"/>
          </a:xfrm>
        </p:grpSpPr>
        <p:sp>
          <p:nvSpPr>
            <p:cNvPr id="124" name="Rechteck 123"/>
            <p:cNvSpPr/>
            <p:nvPr/>
          </p:nvSpPr>
          <p:spPr>
            <a:xfrm>
              <a:off x="2876550" y="2745031"/>
              <a:ext cx="2028825" cy="1765854"/>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GB" sz="1100" dirty="0" err="1">
                <a:latin typeface="Haffer Light" panose="020B0604020202020204" charset="0"/>
                <a:cs typeface="Haffer Light" panose="020B0604020202020204" charset="0"/>
              </a:endParaRPr>
            </a:p>
          </p:txBody>
        </p:sp>
        <p:sp>
          <p:nvSpPr>
            <p:cNvPr id="125" name="Rechteck 124"/>
            <p:cNvSpPr/>
            <p:nvPr/>
          </p:nvSpPr>
          <p:spPr>
            <a:xfrm>
              <a:off x="2876550" y="2745031"/>
              <a:ext cx="2028825" cy="35167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1100" dirty="0">
                  <a:latin typeface="Haffer Light" panose="020B0604020202020204" charset="0"/>
                  <a:cs typeface="Haffer Light" panose="020B0604020202020204" charset="0"/>
                </a:rPr>
                <a:t>Simulation run #1</a:t>
              </a:r>
            </a:p>
          </p:txBody>
        </p:sp>
        <p:pic>
          <p:nvPicPr>
            <p:cNvPr id="126" name="Grafik 125"/>
            <p:cNvPicPr>
              <a:picLocks noChangeAspect="1"/>
            </p:cNvPicPr>
            <p:nvPr/>
          </p:nvPicPr>
          <p:blipFill>
            <a:blip r:embed="rId3"/>
            <a:stretch>
              <a:fillRect/>
            </a:stretch>
          </p:blipFill>
          <p:spPr>
            <a:xfrm>
              <a:off x="2974540" y="3183497"/>
              <a:ext cx="1854091" cy="1253516"/>
            </a:xfrm>
            <a:prstGeom prst="rect">
              <a:avLst/>
            </a:prstGeom>
          </p:spPr>
        </p:pic>
      </p:grpSp>
      <p:sp>
        <p:nvSpPr>
          <p:cNvPr id="8" name="Richtungspfeil 7"/>
          <p:cNvSpPr/>
          <p:nvPr/>
        </p:nvSpPr>
        <p:spPr>
          <a:xfrm>
            <a:off x="1074525" y="1887186"/>
            <a:ext cx="3346750" cy="629339"/>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dirty="0">
                <a:latin typeface="Haffer Light" panose="020B0604020202020204" charset="0"/>
                <a:cs typeface="Haffer Light" panose="020B0604020202020204" charset="0"/>
              </a:rPr>
              <a:t>Randomly drawn </a:t>
            </a:r>
          </a:p>
          <a:p>
            <a:pPr algn="ctr"/>
            <a:r>
              <a:rPr lang="en-GB" dirty="0">
                <a:latin typeface="Haffer Light" panose="020B0604020202020204" charset="0"/>
                <a:cs typeface="Haffer Light" panose="020B0604020202020204" charset="0"/>
              </a:rPr>
              <a:t>model parameters</a:t>
            </a:r>
          </a:p>
        </p:txBody>
      </p:sp>
      <p:sp>
        <p:nvSpPr>
          <p:cNvPr id="9" name="Chevron 8"/>
          <p:cNvSpPr/>
          <p:nvPr/>
        </p:nvSpPr>
        <p:spPr>
          <a:xfrm>
            <a:off x="4421275" y="1887186"/>
            <a:ext cx="3346750" cy="629339"/>
          </a:xfrm>
          <a:prstGeom prst="chevron">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1400" dirty="0">
                <a:latin typeface="Haffer Light" panose="020B0604020202020204" charset="0"/>
                <a:cs typeface="Haffer Light" panose="020B0604020202020204" charset="0"/>
              </a:rPr>
              <a:t>Fundamental Scenario-swarm simulation</a:t>
            </a:r>
          </a:p>
        </p:txBody>
      </p:sp>
      <p:sp>
        <p:nvSpPr>
          <p:cNvPr id="130" name="Chevron 129"/>
          <p:cNvSpPr/>
          <p:nvPr/>
        </p:nvSpPr>
        <p:spPr>
          <a:xfrm>
            <a:off x="7768025" y="1887186"/>
            <a:ext cx="3101324" cy="629339"/>
          </a:xfrm>
          <a:prstGeom prst="chevron">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dirty="0">
                <a:latin typeface="Haffer Light" panose="020B0604020202020204" charset="0"/>
                <a:cs typeface="Haffer Light" panose="020B0604020202020204" charset="0"/>
              </a:rPr>
              <a:t>Distributions</a:t>
            </a:r>
          </a:p>
        </p:txBody>
      </p:sp>
      <p:grpSp>
        <p:nvGrpSpPr>
          <p:cNvPr id="13" name="Gruppieren 12"/>
          <p:cNvGrpSpPr/>
          <p:nvPr/>
        </p:nvGrpSpPr>
        <p:grpSpPr>
          <a:xfrm>
            <a:off x="1011773" y="2653583"/>
            <a:ext cx="1329155" cy="1268302"/>
            <a:chOff x="450811" y="2252406"/>
            <a:chExt cx="1772207" cy="1691069"/>
          </a:xfrm>
        </p:grpSpPr>
        <p:pic>
          <p:nvPicPr>
            <p:cNvPr id="132" name="Grafik 1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323" y="2646587"/>
              <a:ext cx="1424856" cy="1127931"/>
            </a:xfrm>
            <a:prstGeom prst="rect">
              <a:avLst/>
            </a:prstGeom>
          </p:spPr>
        </p:pic>
        <p:sp>
          <p:nvSpPr>
            <p:cNvPr id="133" name="Rechteck 132"/>
            <p:cNvSpPr/>
            <p:nvPr/>
          </p:nvSpPr>
          <p:spPr>
            <a:xfrm>
              <a:off x="450811" y="2252406"/>
              <a:ext cx="1772207" cy="3427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1200" b="1" dirty="0">
                  <a:solidFill>
                    <a:schemeClr val="tx1"/>
                  </a:solidFill>
                  <a:latin typeface="Haffer Light" panose="020B0604020202020204" charset="0"/>
                  <a:cs typeface="Haffer Light" panose="020B0604020202020204" charset="0"/>
                </a:rPr>
                <a:t>Commodity prices</a:t>
              </a:r>
            </a:p>
          </p:txBody>
        </p:sp>
        <p:sp>
          <p:nvSpPr>
            <p:cNvPr id="139" name="Rechteck 138"/>
            <p:cNvSpPr/>
            <p:nvPr/>
          </p:nvSpPr>
          <p:spPr>
            <a:xfrm>
              <a:off x="513359" y="2277903"/>
              <a:ext cx="1646867" cy="1665572"/>
            </a:xfrm>
            <a:prstGeom prst="rect">
              <a:avLst/>
            </a:prstGeom>
            <a:solidFill>
              <a:schemeClr val="bg2">
                <a:lumMod val="40000"/>
                <a:lumOff val="60000"/>
                <a:alpha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GB" dirty="0" err="1">
                <a:solidFill>
                  <a:schemeClr val="tx1"/>
                </a:solidFill>
                <a:latin typeface="Haffer Light" panose="020B0604020202020204" charset="0"/>
                <a:cs typeface="Haffer Light" panose="020B0604020202020204" charset="0"/>
              </a:endParaRPr>
            </a:p>
          </p:txBody>
        </p:sp>
      </p:grpSp>
      <p:grpSp>
        <p:nvGrpSpPr>
          <p:cNvPr id="11" name="Gruppieren 10"/>
          <p:cNvGrpSpPr/>
          <p:nvPr/>
        </p:nvGrpSpPr>
        <p:grpSpPr>
          <a:xfrm>
            <a:off x="2268409" y="3005079"/>
            <a:ext cx="1329155" cy="1042604"/>
            <a:chOff x="2169557" y="3131654"/>
            <a:chExt cx="1772207" cy="1390139"/>
          </a:xfrm>
        </p:grpSpPr>
        <p:pic>
          <p:nvPicPr>
            <p:cNvPr id="136" name="Picture 38" descr="U:\Powerpoint_Folien\Grafiken_für_Foliensätze\Icons\Icon57.emf"/>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6800" y="3744578"/>
              <a:ext cx="5397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6" descr="U:\Powerpoint_Folien\Grafiken_für_Foliensätze\Icons\Icon24.emf"/>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47461" y="3711240"/>
              <a:ext cx="5286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Rechteck 137"/>
            <p:cNvSpPr/>
            <p:nvPr/>
          </p:nvSpPr>
          <p:spPr>
            <a:xfrm>
              <a:off x="2169557" y="3131655"/>
              <a:ext cx="1772207" cy="3427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1200" b="1" dirty="0">
                  <a:solidFill>
                    <a:schemeClr val="tx1"/>
                  </a:solidFill>
                  <a:latin typeface="Haffer Light" panose="020B0604020202020204" charset="0"/>
                  <a:cs typeface="Haffer Light" panose="020B0604020202020204" charset="0"/>
                </a:rPr>
                <a:t>Power demand</a:t>
              </a:r>
            </a:p>
          </p:txBody>
        </p:sp>
        <p:sp>
          <p:nvSpPr>
            <p:cNvPr id="140" name="Rechteck 139"/>
            <p:cNvSpPr/>
            <p:nvPr/>
          </p:nvSpPr>
          <p:spPr>
            <a:xfrm>
              <a:off x="2310307" y="3131654"/>
              <a:ext cx="1514844" cy="1390139"/>
            </a:xfrm>
            <a:prstGeom prst="rect">
              <a:avLst/>
            </a:prstGeom>
            <a:solidFill>
              <a:schemeClr val="accent1">
                <a:lumMod val="25000"/>
                <a:lumOff val="75000"/>
                <a:alpha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GB" dirty="0" err="1">
                <a:solidFill>
                  <a:schemeClr val="tx1"/>
                </a:solidFill>
                <a:latin typeface="Haffer Light" panose="020B0604020202020204" charset="0"/>
                <a:cs typeface="Haffer Light" panose="020B0604020202020204" charset="0"/>
              </a:endParaRPr>
            </a:p>
          </p:txBody>
        </p:sp>
      </p:grpSp>
      <p:grpSp>
        <p:nvGrpSpPr>
          <p:cNvPr id="12" name="Gruppieren 11"/>
          <p:cNvGrpSpPr/>
          <p:nvPr/>
        </p:nvGrpSpPr>
        <p:grpSpPr>
          <a:xfrm>
            <a:off x="1256880" y="4126613"/>
            <a:ext cx="1504536" cy="1172843"/>
            <a:chOff x="658579" y="4555096"/>
            <a:chExt cx="2006048" cy="1563790"/>
          </a:xfrm>
        </p:grpSpPr>
        <p:pic>
          <p:nvPicPr>
            <p:cNvPr id="134" name="Picture 76" descr="U:\Powerpoint_Folien\Grafiken_für_Foliensätze\Icons\Icon94.emf"/>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2195" y="4657785"/>
              <a:ext cx="305399" cy="20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Rechteck 134"/>
            <p:cNvSpPr/>
            <p:nvPr/>
          </p:nvSpPr>
          <p:spPr>
            <a:xfrm>
              <a:off x="658579" y="4569937"/>
              <a:ext cx="1772207" cy="3427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GB" sz="1200" b="1" dirty="0">
                  <a:solidFill>
                    <a:schemeClr val="tx1"/>
                  </a:solidFill>
                  <a:latin typeface="Haffer Light" panose="020B0604020202020204" charset="0"/>
                  <a:cs typeface="Haffer Light" panose="020B0604020202020204" charset="0"/>
                </a:rPr>
                <a:t>Weather years</a:t>
              </a:r>
            </a:p>
          </p:txBody>
        </p:sp>
        <p:pic>
          <p:nvPicPr>
            <p:cNvPr id="10" name="Grafik 9"/>
            <p:cNvPicPr>
              <a:picLocks noChangeAspect="1"/>
            </p:cNvPicPr>
            <p:nvPr/>
          </p:nvPicPr>
          <p:blipFill>
            <a:blip r:embed="rId8"/>
            <a:stretch>
              <a:fillRect/>
            </a:stretch>
          </p:blipFill>
          <p:spPr>
            <a:xfrm>
              <a:off x="779869" y="5000561"/>
              <a:ext cx="1794347" cy="1009066"/>
            </a:xfrm>
            <a:prstGeom prst="rect">
              <a:avLst/>
            </a:prstGeom>
          </p:spPr>
        </p:pic>
        <p:sp>
          <p:nvSpPr>
            <p:cNvPr id="141" name="Rechteck 140"/>
            <p:cNvSpPr/>
            <p:nvPr/>
          </p:nvSpPr>
          <p:spPr>
            <a:xfrm>
              <a:off x="776801" y="4555096"/>
              <a:ext cx="1887826" cy="1563790"/>
            </a:xfrm>
            <a:prstGeom prst="rect">
              <a:avLst/>
            </a:prstGeom>
            <a:solidFill>
              <a:schemeClr val="accent2">
                <a:lumMod val="20000"/>
                <a:lumOff val="80000"/>
                <a:alpha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GB" dirty="0" err="1">
                <a:solidFill>
                  <a:schemeClr val="tx1"/>
                </a:solidFill>
                <a:latin typeface="Haffer Light" panose="020B0604020202020204" charset="0"/>
                <a:cs typeface="Haffer Light" panose="020B0604020202020204" charset="0"/>
              </a:endParaRPr>
            </a:p>
          </p:txBody>
        </p:sp>
      </p:grpSp>
      <p:pic>
        <p:nvPicPr>
          <p:cNvPr id="41" name="Grafik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2119" y="2712448"/>
            <a:ext cx="2795994" cy="2394812"/>
          </a:xfrm>
          <a:prstGeom prst="rect">
            <a:avLst/>
          </a:prstGeom>
        </p:spPr>
      </p:pic>
      <p:sp>
        <p:nvSpPr>
          <p:cNvPr id="2" name="Textfeld 1"/>
          <p:cNvSpPr txBox="1"/>
          <p:nvPr/>
        </p:nvSpPr>
        <p:spPr>
          <a:xfrm>
            <a:off x="2500833" y="5665788"/>
            <a:ext cx="2169431" cy="349702"/>
          </a:xfrm>
          <a:prstGeom prst="rect">
            <a:avLst/>
          </a:prstGeom>
          <a:noFill/>
        </p:spPr>
        <p:txBody>
          <a:bodyPr wrap="none" lIns="36000" tIns="36000" rIns="36000" bIns="36000" rtlCol="0">
            <a:spAutoFit/>
          </a:bodyPr>
          <a:lstStyle/>
          <a:p>
            <a:r>
              <a:rPr lang="de-DE" b="1" dirty="0">
                <a:latin typeface="Haffer Light" panose="020B0604020202020204" charset="0"/>
                <a:cs typeface="Haffer Light" panose="020B0604020202020204" charset="0"/>
              </a:rPr>
              <a:t>“</a:t>
            </a:r>
            <a:r>
              <a:rPr lang="de-DE" b="1" dirty="0" err="1">
                <a:latin typeface="Haffer Light" panose="020B0604020202020204" charset="0"/>
                <a:cs typeface="Haffer Light" panose="020B0604020202020204" charset="0"/>
              </a:rPr>
              <a:t>short</a:t>
            </a:r>
            <a:r>
              <a:rPr lang="de-DE" b="1" dirty="0">
                <a:latin typeface="Haffer Light" panose="020B0604020202020204" charset="0"/>
                <a:cs typeface="Haffer Light" panose="020B0604020202020204" charset="0"/>
              </a:rPr>
              <a:t>-term </a:t>
            </a:r>
            <a:r>
              <a:rPr lang="de-DE" b="1" dirty="0" err="1">
                <a:latin typeface="Haffer Light" panose="020B0604020202020204" charset="0"/>
                <a:cs typeface="Haffer Light" panose="020B0604020202020204" charset="0"/>
              </a:rPr>
              <a:t>noise</a:t>
            </a:r>
            <a:r>
              <a:rPr lang="de-DE" b="1" dirty="0">
                <a:latin typeface="Haffer Light" panose="020B0604020202020204" charset="0"/>
                <a:cs typeface="Haffer Light" panose="020B0604020202020204" charset="0"/>
              </a:rPr>
              <a:t>“…</a:t>
            </a:r>
          </a:p>
        </p:txBody>
      </p:sp>
      <p:sp>
        <p:nvSpPr>
          <p:cNvPr id="42" name="Textfeld 41"/>
          <p:cNvSpPr txBox="1"/>
          <p:nvPr/>
        </p:nvSpPr>
        <p:spPr>
          <a:xfrm>
            <a:off x="4769190" y="5665788"/>
            <a:ext cx="4790341" cy="349702"/>
          </a:xfrm>
          <a:prstGeom prst="rect">
            <a:avLst/>
          </a:prstGeom>
          <a:noFill/>
        </p:spPr>
        <p:txBody>
          <a:bodyPr wrap="none" lIns="36000" tIns="36000" rIns="36000" bIns="36000" rtlCol="0">
            <a:spAutoFit/>
          </a:bodyPr>
          <a:lstStyle/>
          <a:p>
            <a:r>
              <a:rPr lang="de-DE" b="1" dirty="0">
                <a:latin typeface="Haffer Light" panose="020B0604020202020204" charset="0"/>
                <a:cs typeface="Haffer Light" panose="020B0604020202020204" charset="0"/>
              </a:rPr>
              <a:t>…</a:t>
            </a:r>
            <a:r>
              <a:rPr lang="de-DE" b="1" dirty="0" err="1">
                <a:latin typeface="Haffer Light" panose="020B0604020202020204" charset="0"/>
                <a:cs typeface="Haffer Light" panose="020B0604020202020204" charset="0"/>
              </a:rPr>
              <a:t>within</a:t>
            </a:r>
            <a:r>
              <a:rPr lang="de-DE" b="1" dirty="0">
                <a:latin typeface="Haffer Light" panose="020B0604020202020204" charset="0"/>
                <a:cs typeface="Haffer Light" panose="020B0604020202020204" charset="0"/>
              </a:rPr>
              <a:t> </a:t>
            </a:r>
            <a:r>
              <a:rPr lang="de-DE" b="1" dirty="0" err="1">
                <a:latin typeface="Haffer Light" panose="020B0604020202020204" charset="0"/>
                <a:cs typeface="Haffer Light" panose="020B0604020202020204" charset="0"/>
              </a:rPr>
              <a:t>the</a:t>
            </a:r>
            <a:r>
              <a:rPr lang="de-DE" b="1" dirty="0">
                <a:latin typeface="Haffer Light" panose="020B0604020202020204" charset="0"/>
                <a:cs typeface="Haffer Light" panose="020B0604020202020204" charset="0"/>
              </a:rPr>
              <a:t> </a:t>
            </a:r>
            <a:r>
              <a:rPr lang="de-DE" b="1" dirty="0" err="1">
                <a:latin typeface="Haffer Light" panose="020B0604020202020204" charset="0"/>
                <a:cs typeface="Haffer Light" panose="020B0604020202020204" charset="0"/>
              </a:rPr>
              <a:t>pillars</a:t>
            </a:r>
            <a:r>
              <a:rPr lang="de-DE" b="1" dirty="0">
                <a:latin typeface="Haffer Light" panose="020B0604020202020204" charset="0"/>
                <a:cs typeface="Haffer Light" panose="020B0604020202020204" charset="0"/>
              </a:rPr>
              <a:t> </a:t>
            </a:r>
            <a:r>
              <a:rPr lang="de-DE" b="1" dirty="0" err="1">
                <a:latin typeface="Haffer Light" panose="020B0604020202020204" charset="0"/>
                <a:cs typeface="Haffer Light" panose="020B0604020202020204" charset="0"/>
              </a:rPr>
              <a:t>of</a:t>
            </a:r>
            <a:r>
              <a:rPr lang="de-DE" b="1" dirty="0">
                <a:latin typeface="Haffer Light" panose="020B0604020202020204" charset="0"/>
                <a:cs typeface="Haffer Light" panose="020B0604020202020204" charset="0"/>
              </a:rPr>
              <a:t> a </a:t>
            </a:r>
            <a:r>
              <a:rPr lang="de-DE" b="1" dirty="0" err="1">
                <a:latin typeface="Haffer Light" panose="020B0604020202020204" charset="0"/>
                <a:cs typeface="Haffer Light" panose="020B0604020202020204" charset="0"/>
              </a:rPr>
              <a:t>future</a:t>
            </a:r>
            <a:r>
              <a:rPr lang="de-DE" b="1" dirty="0">
                <a:latin typeface="Haffer Light" panose="020B0604020202020204" charset="0"/>
                <a:cs typeface="Haffer Light" panose="020B0604020202020204" charset="0"/>
              </a:rPr>
              <a:t> </a:t>
            </a:r>
            <a:r>
              <a:rPr lang="de-DE" b="1" dirty="0" err="1">
                <a:latin typeface="Haffer Light" panose="020B0604020202020204" charset="0"/>
                <a:cs typeface="Haffer Light" panose="020B0604020202020204" charset="0"/>
              </a:rPr>
              <a:t>energy</a:t>
            </a:r>
            <a:r>
              <a:rPr lang="de-DE" b="1" dirty="0">
                <a:latin typeface="Haffer Light" panose="020B0604020202020204" charset="0"/>
                <a:cs typeface="Haffer Light" panose="020B0604020202020204" charset="0"/>
              </a:rPr>
              <a:t> </a:t>
            </a:r>
            <a:r>
              <a:rPr lang="de-DE" b="1" dirty="0" err="1">
                <a:latin typeface="Haffer Light" panose="020B0604020202020204" charset="0"/>
                <a:cs typeface="Haffer Light" panose="020B0604020202020204" charset="0"/>
              </a:rPr>
              <a:t>system</a:t>
            </a:r>
            <a:endParaRPr lang="de-DE" b="1" dirty="0">
              <a:latin typeface="Haffer Light" panose="020B0604020202020204" charset="0"/>
              <a:cs typeface="Haffer Light" panose="020B0604020202020204" charset="0"/>
            </a:endParaRPr>
          </a:p>
        </p:txBody>
      </p:sp>
    </p:spTree>
    <p:custDataLst>
      <p:custData r:id="rId1"/>
    </p:custDataLst>
    <p:extLst>
      <p:ext uri="{BB962C8B-B14F-4D97-AF65-F5344CB8AC3E}">
        <p14:creationId xmlns:p14="http://schemas.microsoft.com/office/powerpoint/2010/main" val="1755743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8B03833-059A-7A6D-27F7-A1458438FCFE}"/>
              </a:ext>
            </a:extLst>
          </p:cNvPr>
          <p:cNvSpPr>
            <a:spLocks noGrp="1"/>
          </p:cNvSpPr>
          <p:nvPr>
            <p:ph type="body" sz="quarter" idx="10"/>
          </p:nvPr>
        </p:nvSpPr>
        <p:spPr/>
        <p:txBody>
          <a:bodyPr/>
          <a:lstStyle/>
          <a:p>
            <a:r>
              <a:rPr lang="de-DE" sz="4800" dirty="0" err="1"/>
              <a:t>What</a:t>
            </a:r>
            <a:r>
              <a:rPr lang="de-DE" sz="4800" dirty="0"/>
              <a:t> </a:t>
            </a:r>
            <a:r>
              <a:rPr lang="de-DE" sz="4800" dirty="0" err="1"/>
              <a:t>questions</a:t>
            </a:r>
            <a:r>
              <a:rPr lang="de-DE" sz="4800" dirty="0"/>
              <a:t> do </a:t>
            </a:r>
            <a:r>
              <a:rPr lang="de-DE" sz="4800" dirty="0" err="1"/>
              <a:t>you</a:t>
            </a:r>
            <a:r>
              <a:rPr lang="de-DE" sz="4800" dirty="0"/>
              <a:t> </a:t>
            </a:r>
            <a:r>
              <a:rPr lang="de-DE" sz="4800" dirty="0" err="1"/>
              <a:t>have</a:t>
            </a:r>
            <a:r>
              <a:rPr lang="de-DE" sz="4800" dirty="0"/>
              <a:t>?</a:t>
            </a:r>
          </a:p>
        </p:txBody>
      </p:sp>
    </p:spTree>
    <p:extLst>
      <p:ext uri="{BB962C8B-B14F-4D97-AF65-F5344CB8AC3E}">
        <p14:creationId xmlns:p14="http://schemas.microsoft.com/office/powerpoint/2010/main" val="3150482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A59ACF-7109-B9B8-9CD4-B96FA19A80DD}"/>
              </a:ext>
            </a:extLst>
          </p:cNvPr>
          <p:cNvSpPr>
            <a:spLocks noGrp="1"/>
          </p:cNvSpPr>
          <p:nvPr>
            <p:ph type="body" sz="quarter" idx="10"/>
          </p:nvPr>
        </p:nvSpPr>
        <p:spPr/>
        <p:txBody>
          <a:bodyPr/>
          <a:lstStyle/>
          <a:p>
            <a:r>
              <a:rPr lang="de-DE" dirty="0" err="1"/>
              <a:t>Thank</a:t>
            </a:r>
            <a:r>
              <a:rPr lang="de-DE" dirty="0"/>
              <a:t> </a:t>
            </a:r>
            <a:r>
              <a:rPr lang="de-DE" dirty="0" err="1"/>
              <a:t>you</a:t>
            </a:r>
            <a:r>
              <a:rPr lang="de-DE" dirty="0"/>
              <a:t>!</a:t>
            </a:r>
          </a:p>
        </p:txBody>
      </p:sp>
      <p:sp>
        <p:nvSpPr>
          <p:cNvPr id="3" name="Textplatzhalter 2">
            <a:extLst>
              <a:ext uri="{FF2B5EF4-FFF2-40B4-BE49-F238E27FC236}">
                <a16:creationId xmlns:a16="http://schemas.microsoft.com/office/drawing/2014/main" id="{2B766C77-6904-A13D-64DE-D517FFC30FD3}"/>
              </a:ext>
            </a:extLst>
          </p:cNvPr>
          <p:cNvSpPr>
            <a:spLocks noGrp="1"/>
          </p:cNvSpPr>
          <p:nvPr>
            <p:ph type="body" sz="quarter" idx="11"/>
          </p:nvPr>
        </p:nvSpPr>
        <p:spPr/>
        <p:txBody>
          <a:bodyPr/>
          <a:lstStyle/>
          <a:p>
            <a:endParaRPr lang="de-DE"/>
          </a:p>
        </p:txBody>
      </p:sp>
      <p:pic>
        <p:nvPicPr>
          <p:cNvPr id="9" name="Bildplatzhalter 8">
            <a:extLst>
              <a:ext uri="{FF2B5EF4-FFF2-40B4-BE49-F238E27FC236}">
                <a16:creationId xmlns:a16="http://schemas.microsoft.com/office/drawing/2014/main" id="{3906F141-D866-9C37-BCA1-C5FD1F4B3474}"/>
              </a:ext>
            </a:extLst>
          </p:cNvPr>
          <p:cNvPicPr>
            <a:picLocks noGrp="1" noChangeAspect="1"/>
          </p:cNvPicPr>
          <p:nvPr>
            <p:ph type="pic" sz="quarter" idx="14"/>
          </p:nvPr>
        </p:nvPicPr>
        <p:blipFill>
          <a:blip r:embed="rId2"/>
          <a:srcRect l="4584" r="4584"/>
          <a:stretch>
            <a:fillRect/>
          </a:stretch>
        </p:blipFill>
        <p:spPr/>
      </p:pic>
      <p:sp>
        <p:nvSpPr>
          <p:cNvPr id="7" name="Textplatzhalter 6">
            <a:extLst>
              <a:ext uri="{FF2B5EF4-FFF2-40B4-BE49-F238E27FC236}">
                <a16:creationId xmlns:a16="http://schemas.microsoft.com/office/drawing/2014/main" id="{DE1AE6CE-C6C6-B7C9-C4E4-A4528D55473A}"/>
              </a:ext>
            </a:extLst>
          </p:cNvPr>
          <p:cNvSpPr>
            <a:spLocks noGrp="1"/>
          </p:cNvSpPr>
          <p:nvPr>
            <p:ph type="body" sz="quarter" idx="16"/>
          </p:nvPr>
        </p:nvSpPr>
        <p:spPr/>
        <p:txBody>
          <a:bodyPr/>
          <a:lstStyle/>
          <a:p>
            <a:pPr marL="0" indent="0">
              <a:buNone/>
            </a:pPr>
            <a:r>
              <a:rPr lang="de-DE" dirty="0"/>
              <a:t>Matthis Brinkhaus</a:t>
            </a:r>
          </a:p>
          <a:p>
            <a:pPr marL="0" indent="0">
              <a:buNone/>
            </a:pPr>
            <a:endParaRPr lang="de-DE" dirty="0"/>
          </a:p>
          <a:p>
            <a:pPr marL="0" indent="0">
              <a:buNone/>
            </a:pPr>
            <a:r>
              <a:rPr lang="de-DE" dirty="0"/>
              <a:t>Senior Expert</a:t>
            </a:r>
          </a:p>
          <a:p>
            <a:pPr marL="0" indent="0">
              <a:buNone/>
            </a:pPr>
            <a:r>
              <a:rPr lang="de-DE" dirty="0"/>
              <a:t>Energy Brainpool – </a:t>
            </a:r>
            <a:r>
              <a:rPr lang="de-DE" dirty="0" err="1"/>
              <a:t>part</a:t>
            </a:r>
            <a:r>
              <a:rPr lang="de-DE" dirty="0"/>
              <a:t> </a:t>
            </a:r>
            <a:r>
              <a:rPr lang="de-DE" dirty="0" err="1"/>
              <a:t>of</a:t>
            </a:r>
            <a:r>
              <a:rPr lang="de-DE" dirty="0"/>
              <a:t> </a:t>
            </a:r>
            <a:r>
              <a:rPr lang="de-DE" dirty="0" err="1"/>
              <a:t>the</a:t>
            </a:r>
            <a:r>
              <a:rPr lang="de-DE" dirty="0"/>
              <a:t> Montel Group</a:t>
            </a:r>
          </a:p>
          <a:p>
            <a:pPr marL="0" indent="0">
              <a:buNone/>
            </a:pPr>
            <a:r>
              <a:rPr lang="de-DE" dirty="0">
                <a:hlinkClick r:id="rId3"/>
              </a:rPr>
              <a:t>Matthis.Brinkhaus@montelgroup.com</a:t>
            </a:r>
            <a:endParaRPr lang="de-DE" dirty="0"/>
          </a:p>
          <a:p>
            <a:pPr marL="0" indent="0">
              <a:buNone/>
            </a:pPr>
            <a:r>
              <a:rPr lang="de-DE" dirty="0"/>
              <a:t>+49 162 9295900</a:t>
            </a:r>
          </a:p>
        </p:txBody>
      </p:sp>
      <p:pic>
        <p:nvPicPr>
          <p:cNvPr id="19" name="Grafik 18">
            <a:extLst>
              <a:ext uri="{FF2B5EF4-FFF2-40B4-BE49-F238E27FC236}">
                <a16:creationId xmlns:a16="http://schemas.microsoft.com/office/drawing/2014/main" id="{10A511B6-D011-3BFB-1758-792BDA9BE127}"/>
              </a:ext>
            </a:extLst>
          </p:cNvPr>
          <p:cNvPicPr>
            <a:picLocks noChangeAspect="1"/>
          </p:cNvPicPr>
          <p:nvPr/>
        </p:nvPicPr>
        <p:blipFill>
          <a:blip r:embed="rId4"/>
          <a:stretch>
            <a:fillRect/>
          </a:stretch>
        </p:blipFill>
        <p:spPr>
          <a:xfrm>
            <a:off x="1108264" y="5157973"/>
            <a:ext cx="6164263" cy="1031691"/>
          </a:xfrm>
          <a:prstGeom prst="rect">
            <a:avLst/>
          </a:prstGeom>
        </p:spPr>
      </p:pic>
      <p:sp>
        <p:nvSpPr>
          <p:cNvPr id="21" name="Bildplatzhalter 20">
            <a:extLst>
              <a:ext uri="{FF2B5EF4-FFF2-40B4-BE49-F238E27FC236}">
                <a16:creationId xmlns:a16="http://schemas.microsoft.com/office/drawing/2014/main" id="{7957C800-E691-B2B6-57D5-C8A7B9D28258}"/>
              </a:ext>
            </a:extLst>
          </p:cNvPr>
          <p:cNvSpPr>
            <a:spLocks noGrp="1"/>
          </p:cNvSpPr>
          <p:nvPr>
            <p:ph type="pic" sz="quarter" idx="15"/>
          </p:nvPr>
        </p:nvSpPr>
        <p:spPr/>
        <p:txBody>
          <a:bodyPr/>
          <a:lstStyle/>
          <a:p>
            <a:endParaRPr lang="de-DE"/>
          </a:p>
        </p:txBody>
      </p:sp>
      <p:sp>
        <p:nvSpPr>
          <p:cNvPr id="23" name="Bildplatzhalter 22">
            <a:extLst>
              <a:ext uri="{FF2B5EF4-FFF2-40B4-BE49-F238E27FC236}">
                <a16:creationId xmlns:a16="http://schemas.microsoft.com/office/drawing/2014/main" id="{1A9D55A0-5E5F-66EE-99E7-D77C49A066C7}"/>
              </a:ext>
            </a:extLst>
          </p:cNvPr>
          <p:cNvSpPr>
            <a:spLocks noGrp="1"/>
          </p:cNvSpPr>
          <p:nvPr>
            <p:ph type="pic" sz="quarter" idx="13"/>
          </p:nvPr>
        </p:nvSpPr>
        <p:spPr/>
        <p:txBody>
          <a:bodyPr/>
          <a:lstStyle/>
          <a:p>
            <a:endParaRPr lang="de-DE"/>
          </a:p>
        </p:txBody>
      </p:sp>
    </p:spTree>
    <p:extLst>
      <p:ext uri="{BB962C8B-B14F-4D97-AF65-F5344CB8AC3E}">
        <p14:creationId xmlns:p14="http://schemas.microsoft.com/office/powerpoint/2010/main" val="168543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01C569-980B-BC23-F49C-2F61C393D2FE}"/>
              </a:ext>
            </a:extLst>
          </p:cNvPr>
          <p:cNvSpPr>
            <a:spLocks noGrp="1"/>
          </p:cNvSpPr>
          <p:nvPr>
            <p:ph type="body" idx="1"/>
          </p:nvPr>
        </p:nvSpPr>
        <p:spPr/>
        <p:txBody>
          <a:bodyPr/>
          <a:lstStyle/>
          <a:p>
            <a:r>
              <a:rPr lang="en-US" sz="5400" b="1" i="0" dirty="0">
                <a:effectLst/>
                <a:latin typeface="Aptos" panose="020B0004020202020204" pitchFamily="34" charset="0"/>
              </a:rPr>
              <a:t>Volatility in the Spot Market in Germany </a:t>
            </a:r>
          </a:p>
        </p:txBody>
      </p:sp>
    </p:spTree>
    <p:extLst>
      <p:ext uri="{BB962C8B-B14F-4D97-AF65-F5344CB8AC3E}">
        <p14:creationId xmlns:p14="http://schemas.microsoft.com/office/powerpoint/2010/main" val="154652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1"/>
          </p:nvPr>
        </p:nvSpPr>
        <p:spPr/>
        <p:txBody>
          <a:bodyPr/>
          <a:lstStyle/>
          <a:p>
            <a:r>
              <a:rPr lang="de-DE" dirty="0"/>
              <a:t>Power </a:t>
            </a:r>
            <a:r>
              <a:rPr lang="de-DE" dirty="0" err="1"/>
              <a:t>prices</a:t>
            </a:r>
            <a:r>
              <a:rPr lang="de-DE" dirty="0"/>
              <a:t> and PFC</a:t>
            </a:r>
          </a:p>
        </p:txBody>
      </p:sp>
      <p:sp>
        <p:nvSpPr>
          <p:cNvPr id="23" name="Textplatzhalter 22">
            <a:extLst>
              <a:ext uri="{FF2B5EF4-FFF2-40B4-BE49-F238E27FC236}">
                <a16:creationId xmlns:a16="http://schemas.microsoft.com/office/drawing/2014/main" id="{9D6AD1DD-77AD-B065-1277-0AFE1DD25C3A}"/>
              </a:ext>
            </a:extLst>
          </p:cNvPr>
          <p:cNvSpPr>
            <a:spLocks noGrp="1"/>
          </p:cNvSpPr>
          <p:nvPr>
            <p:ph type="body" sz="quarter" idx="12"/>
          </p:nvPr>
        </p:nvSpPr>
        <p:spPr>
          <a:prstGeom prst="rect">
            <a:avLst/>
          </a:prstGeom>
        </p:spPr>
        <p:txBody>
          <a:bodyPr/>
          <a:lstStyle/>
          <a:p>
            <a:endParaRPr lang="de-DE" dirty="0"/>
          </a:p>
        </p:txBody>
      </p:sp>
      <p:sp>
        <p:nvSpPr>
          <p:cNvPr id="28" name="Textfeld 27">
            <a:extLst>
              <a:ext uri="{FF2B5EF4-FFF2-40B4-BE49-F238E27FC236}">
                <a16:creationId xmlns:a16="http://schemas.microsoft.com/office/drawing/2014/main" id="{0C2121C6-FD5A-6569-D518-FB9EA9608566}"/>
              </a:ext>
            </a:extLst>
          </p:cNvPr>
          <p:cNvSpPr txBox="1"/>
          <p:nvPr/>
        </p:nvSpPr>
        <p:spPr>
          <a:xfrm>
            <a:off x="7102154" y="5619051"/>
            <a:ext cx="4605668" cy="276999"/>
          </a:xfrm>
          <a:prstGeom prst="rect">
            <a:avLst/>
          </a:prstGeom>
          <a:noFill/>
        </p:spPr>
        <p:txBody>
          <a:bodyPr wrap="square">
            <a:spAutoFit/>
          </a:bodyPr>
          <a:lstStyle/>
          <a:p>
            <a:r>
              <a:rPr lang="de-DE" sz="1200" dirty="0"/>
              <a:t>Data source: Energy Brainpool </a:t>
            </a:r>
            <a:r>
              <a:rPr lang="de-DE" sz="1200" dirty="0" err="1"/>
              <a:t>with</a:t>
            </a:r>
            <a:r>
              <a:rPr lang="de-DE" sz="1200" dirty="0"/>
              <a:t> </a:t>
            </a:r>
            <a:r>
              <a:rPr lang="de-DE" sz="1200" dirty="0" err="1"/>
              <a:t>data</a:t>
            </a:r>
            <a:r>
              <a:rPr lang="de-DE" sz="1200" dirty="0"/>
              <a:t> </a:t>
            </a:r>
            <a:r>
              <a:rPr lang="de-DE" sz="1200" dirty="0" err="1"/>
              <a:t>from</a:t>
            </a:r>
            <a:r>
              <a:rPr lang="de-DE" sz="1200" dirty="0"/>
              <a:t> EEX/EPEX</a:t>
            </a:r>
          </a:p>
        </p:txBody>
      </p:sp>
      <p:sp>
        <p:nvSpPr>
          <p:cNvPr id="4" name="Textfeld 3">
            <a:extLst>
              <a:ext uri="{FF2B5EF4-FFF2-40B4-BE49-F238E27FC236}">
                <a16:creationId xmlns:a16="http://schemas.microsoft.com/office/drawing/2014/main" id="{97D9D181-2E2D-04D8-DD2E-65B97B1D4518}"/>
              </a:ext>
            </a:extLst>
          </p:cNvPr>
          <p:cNvSpPr txBox="1"/>
          <p:nvPr/>
        </p:nvSpPr>
        <p:spPr>
          <a:xfrm>
            <a:off x="959978" y="2074085"/>
            <a:ext cx="6770858" cy="369332"/>
          </a:xfrm>
          <a:prstGeom prst="rect">
            <a:avLst/>
          </a:prstGeom>
          <a:noFill/>
        </p:spPr>
        <p:txBody>
          <a:bodyPr wrap="square">
            <a:spAutoFit/>
          </a:bodyPr>
          <a:lstStyle/>
          <a:p>
            <a:r>
              <a:rPr lang="en-US" dirty="0"/>
              <a:t>Day-Ahead-Prices and Forward-Curve on trading day 28-08-2024</a:t>
            </a:r>
          </a:p>
        </p:txBody>
      </p:sp>
      <p:pic>
        <p:nvPicPr>
          <p:cNvPr id="6" name="Picture 11" descr="2024-09-17-PFCPower+DA_EN.png">
            <a:extLst>
              <a:ext uri="{FF2B5EF4-FFF2-40B4-BE49-F238E27FC236}">
                <a16:creationId xmlns:a16="http://schemas.microsoft.com/office/drawing/2014/main" id="{2A33C183-7435-4510-7985-4D14AC871581}"/>
              </a:ext>
            </a:extLst>
          </p:cNvPr>
          <p:cNvPicPr>
            <a:picLocks noChangeAspect="1"/>
          </p:cNvPicPr>
          <p:nvPr/>
        </p:nvPicPr>
        <p:blipFill>
          <a:blip r:embed="rId4"/>
          <a:stretch>
            <a:fillRect/>
          </a:stretch>
        </p:blipFill>
        <p:spPr>
          <a:xfrm>
            <a:off x="5773884" y="2436362"/>
            <a:ext cx="6242832" cy="3167454"/>
          </a:xfrm>
          <a:prstGeom prst="rect">
            <a:avLst/>
          </a:prstGeom>
        </p:spPr>
      </p:pic>
      <p:pic>
        <p:nvPicPr>
          <p:cNvPr id="11" name="Picture 9" descr="2024-09-17-hourly_power_EN.png">
            <a:extLst>
              <a:ext uri="{FF2B5EF4-FFF2-40B4-BE49-F238E27FC236}">
                <a16:creationId xmlns:a16="http://schemas.microsoft.com/office/drawing/2014/main" id="{DEA8784F-225B-EAF5-5E31-5D24CDFD1457}"/>
              </a:ext>
            </a:extLst>
          </p:cNvPr>
          <p:cNvPicPr>
            <a:picLocks noChangeAspect="1"/>
          </p:cNvPicPr>
          <p:nvPr/>
        </p:nvPicPr>
        <p:blipFill>
          <a:blip r:embed="rId5"/>
          <a:stretch>
            <a:fillRect/>
          </a:stretch>
        </p:blipFill>
        <p:spPr>
          <a:xfrm>
            <a:off x="959978" y="2547822"/>
            <a:ext cx="5069851" cy="2572313"/>
          </a:xfrm>
          <a:prstGeom prst="rect">
            <a:avLst/>
          </a:prstGeom>
        </p:spPr>
      </p:pic>
    </p:spTree>
    <p:custDataLst>
      <p:custData r:id="rId1"/>
    </p:custDataLst>
    <p:extLst>
      <p:ext uri="{BB962C8B-B14F-4D97-AF65-F5344CB8AC3E}">
        <p14:creationId xmlns:p14="http://schemas.microsoft.com/office/powerpoint/2010/main" val="7555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959979" y="498764"/>
            <a:ext cx="8730598" cy="1239102"/>
          </a:xfrm>
        </p:spPr>
        <p:txBody>
          <a:bodyPr/>
          <a:lstStyle/>
          <a:p>
            <a:r>
              <a:rPr lang="en-US" dirty="0"/>
              <a:t>Daily Profile of Electricity Prices</a:t>
            </a:r>
            <a:endParaRPr lang="de-DE" dirty="0"/>
          </a:p>
        </p:txBody>
      </p:sp>
      <p:sp>
        <p:nvSpPr>
          <p:cNvPr id="15" name="Textplatzhalter 14">
            <a:extLst>
              <a:ext uri="{FF2B5EF4-FFF2-40B4-BE49-F238E27FC236}">
                <a16:creationId xmlns:a16="http://schemas.microsoft.com/office/drawing/2014/main" id="{C081695F-C340-474F-A127-2264D7CDFB49}"/>
              </a:ext>
            </a:extLst>
          </p:cNvPr>
          <p:cNvSpPr>
            <a:spLocks noGrp="1"/>
          </p:cNvSpPr>
          <p:nvPr>
            <p:ph type="body" sz="quarter" idx="12"/>
          </p:nvPr>
        </p:nvSpPr>
        <p:spPr/>
        <p:txBody>
          <a:bodyPr/>
          <a:lstStyle/>
          <a:p>
            <a:endParaRPr lang="de-DE"/>
          </a:p>
        </p:txBody>
      </p:sp>
      <p:pic>
        <p:nvPicPr>
          <p:cNvPr id="12" name="Bildplatzhalter 11">
            <a:extLst>
              <a:ext uri="{FF2B5EF4-FFF2-40B4-BE49-F238E27FC236}">
                <a16:creationId xmlns:a16="http://schemas.microsoft.com/office/drawing/2014/main" id="{ECDBD25A-9863-ADBE-73CD-7CAB51A999FA}"/>
              </a:ext>
            </a:extLst>
          </p:cNvPr>
          <p:cNvPicPr>
            <a:picLocks noGrp="1" noChangeAspect="1"/>
          </p:cNvPicPr>
          <p:nvPr>
            <p:ph sz="quarter" idx="13"/>
          </p:nvPr>
        </p:nvPicPr>
        <p:blipFill>
          <a:blip r:embed="rId4"/>
          <a:stretch>
            <a:fillRect/>
          </a:stretch>
        </p:blipFill>
        <p:spPr>
          <a:xfrm>
            <a:off x="1021439" y="2117090"/>
            <a:ext cx="7285992" cy="4097338"/>
          </a:xfrm>
          <a:prstGeom prst="rect">
            <a:avLst/>
          </a:prstGeom>
        </p:spPr>
      </p:pic>
      <p:sp>
        <p:nvSpPr>
          <p:cNvPr id="14" name="Textfeld 13">
            <a:extLst>
              <a:ext uri="{FF2B5EF4-FFF2-40B4-BE49-F238E27FC236}">
                <a16:creationId xmlns:a16="http://schemas.microsoft.com/office/drawing/2014/main" id="{380688AF-138E-B37D-56F2-38577F415153}"/>
              </a:ext>
            </a:extLst>
          </p:cNvPr>
          <p:cNvSpPr txBox="1"/>
          <p:nvPr/>
        </p:nvSpPr>
        <p:spPr>
          <a:xfrm>
            <a:off x="8498166" y="6400412"/>
            <a:ext cx="3478556" cy="276999"/>
          </a:xfrm>
          <a:prstGeom prst="rect">
            <a:avLst/>
          </a:prstGeom>
          <a:noFill/>
        </p:spPr>
        <p:txBody>
          <a:bodyPr wrap="square">
            <a:spAutoFit/>
          </a:bodyPr>
          <a:lstStyle/>
          <a:p>
            <a:r>
              <a:rPr lang="de-DE" sz="1200" dirty="0"/>
              <a:t>Sources: EPEX Spot, own </a:t>
            </a:r>
            <a:r>
              <a:rPr lang="de-DE" sz="1200" dirty="0" err="1"/>
              <a:t>calculations</a:t>
            </a:r>
            <a:endParaRPr lang="de-DE" sz="1200" dirty="0"/>
          </a:p>
        </p:txBody>
      </p:sp>
      <p:sp>
        <p:nvSpPr>
          <p:cNvPr id="4" name="Textfeld 3">
            <a:extLst>
              <a:ext uri="{FF2B5EF4-FFF2-40B4-BE49-F238E27FC236}">
                <a16:creationId xmlns:a16="http://schemas.microsoft.com/office/drawing/2014/main" id="{7A49ADA4-EB54-F783-C49D-F4D1AB1FF5C1}"/>
              </a:ext>
            </a:extLst>
          </p:cNvPr>
          <p:cNvSpPr txBox="1"/>
          <p:nvPr/>
        </p:nvSpPr>
        <p:spPr>
          <a:xfrm>
            <a:off x="8297256" y="2202232"/>
            <a:ext cx="3058160" cy="2585323"/>
          </a:xfrm>
          <a:prstGeom prst="rect">
            <a:avLst/>
          </a:prstGeom>
          <a:noFill/>
        </p:spPr>
        <p:txBody>
          <a:bodyPr wrap="square" rtlCol="0">
            <a:spAutoFit/>
          </a:bodyPr>
          <a:lstStyle/>
          <a:p>
            <a:r>
              <a:rPr lang="de-DE" dirty="0"/>
              <a:t>The </a:t>
            </a:r>
            <a:r>
              <a:rPr lang="de-DE" dirty="0" err="1"/>
              <a:t>daily</a:t>
            </a:r>
            <a:r>
              <a:rPr lang="de-DE" dirty="0"/>
              <a:t> </a:t>
            </a:r>
            <a:r>
              <a:rPr lang="de-DE" dirty="0" err="1"/>
              <a:t>structure</a:t>
            </a:r>
            <a:r>
              <a:rPr lang="de-DE" dirty="0"/>
              <a:t> </a:t>
            </a:r>
            <a:r>
              <a:rPr lang="de-DE" dirty="0" err="1"/>
              <a:t>of</a:t>
            </a:r>
            <a:r>
              <a:rPr lang="de-DE" dirty="0"/>
              <a:t> </a:t>
            </a:r>
            <a:r>
              <a:rPr lang="de-DE" dirty="0" err="1"/>
              <a:t>spot</a:t>
            </a:r>
            <a:r>
              <a:rPr lang="de-DE" dirty="0"/>
              <a:t> </a:t>
            </a:r>
            <a:r>
              <a:rPr lang="de-DE" dirty="0" err="1"/>
              <a:t>market</a:t>
            </a:r>
            <a:r>
              <a:rPr lang="de-DE" dirty="0"/>
              <a:t> </a:t>
            </a:r>
            <a:r>
              <a:rPr lang="de-DE" dirty="0" err="1"/>
              <a:t>prices</a:t>
            </a:r>
            <a:r>
              <a:rPr lang="de-DE" dirty="0"/>
              <a:t> </a:t>
            </a:r>
            <a:r>
              <a:rPr lang="de-DE" dirty="0" err="1"/>
              <a:t>has</a:t>
            </a:r>
            <a:r>
              <a:rPr lang="de-DE" dirty="0"/>
              <a:t> </a:t>
            </a:r>
            <a:r>
              <a:rPr lang="de-DE" dirty="0" err="1"/>
              <a:t>turned</a:t>
            </a:r>
            <a:r>
              <a:rPr lang="de-DE" dirty="0"/>
              <a:t> </a:t>
            </a:r>
            <a:r>
              <a:rPr lang="de-DE" dirty="0" err="1"/>
              <a:t>from</a:t>
            </a:r>
            <a:r>
              <a:rPr lang="de-DE" dirty="0"/>
              <a:t> a </a:t>
            </a:r>
            <a:r>
              <a:rPr lang="de-DE" dirty="0" err="1"/>
              <a:t>peak</a:t>
            </a:r>
            <a:r>
              <a:rPr lang="de-DE" dirty="0"/>
              <a:t> </a:t>
            </a:r>
            <a:r>
              <a:rPr lang="de-DE" dirty="0" err="1"/>
              <a:t>into</a:t>
            </a:r>
            <a:r>
              <a:rPr lang="de-DE" dirty="0"/>
              <a:t> a </a:t>
            </a:r>
            <a:r>
              <a:rPr lang="de-DE" dirty="0" err="1"/>
              <a:t>valley</a:t>
            </a:r>
            <a:endParaRPr lang="de-DE" dirty="0"/>
          </a:p>
          <a:p>
            <a:endParaRPr lang="de-DE" dirty="0"/>
          </a:p>
          <a:p>
            <a:endParaRPr lang="de-DE" dirty="0"/>
          </a:p>
          <a:p>
            <a:endParaRPr lang="de-DE" dirty="0"/>
          </a:p>
          <a:p>
            <a:pPr marL="285750" indent="-285750">
              <a:buFont typeface="Arial" panose="020B0604020202020204" pitchFamily="34" charset="0"/>
              <a:buChar char="•"/>
            </a:pPr>
            <a:r>
              <a:rPr lang="de-DE" dirty="0"/>
              <a:t>Spread </a:t>
            </a:r>
            <a:r>
              <a:rPr lang="de-DE" dirty="0" err="1"/>
              <a:t>is</a:t>
            </a:r>
            <a:r>
              <a:rPr lang="de-DE" dirty="0"/>
              <a:t> </a:t>
            </a:r>
            <a:r>
              <a:rPr lang="de-DE" dirty="0" err="1"/>
              <a:t>now</a:t>
            </a:r>
            <a:r>
              <a:rPr lang="de-DE" dirty="0"/>
              <a:t> </a:t>
            </a:r>
            <a:r>
              <a:rPr lang="de-DE" dirty="0" err="1"/>
              <a:t>lower</a:t>
            </a:r>
            <a:endParaRPr lang="de-DE" dirty="0"/>
          </a:p>
          <a:p>
            <a:pPr marL="285750" indent="-285750">
              <a:buFont typeface="Arial" panose="020B0604020202020204" pitchFamily="34" charset="0"/>
              <a:buChar char="•"/>
            </a:pPr>
            <a:r>
              <a:rPr lang="de-DE" dirty="0"/>
              <a:t>Storage </a:t>
            </a:r>
            <a:r>
              <a:rPr lang="de-DE" dirty="0" err="1"/>
              <a:t>could</a:t>
            </a:r>
            <a:r>
              <a:rPr lang="de-DE" dirty="0"/>
              <a:t> </a:t>
            </a:r>
            <a:r>
              <a:rPr lang="de-DE" dirty="0" err="1"/>
              <a:t>run</a:t>
            </a:r>
            <a:r>
              <a:rPr lang="de-DE" dirty="0"/>
              <a:t> </a:t>
            </a:r>
            <a:r>
              <a:rPr lang="de-DE" dirty="0" err="1"/>
              <a:t>two</a:t>
            </a:r>
            <a:r>
              <a:rPr lang="de-DE" dirty="0"/>
              <a:t> </a:t>
            </a:r>
            <a:r>
              <a:rPr lang="de-DE" dirty="0" err="1"/>
              <a:t>cycles</a:t>
            </a:r>
            <a:endParaRPr lang="de-DE" dirty="0"/>
          </a:p>
        </p:txBody>
      </p:sp>
      <p:sp>
        <p:nvSpPr>
          <p:cNvPr id="5" name="Gleichschenkliges Dreieck 4">
            <a:extLst>
              <a:ext uri="{FF2B5EF4-FFF2-40B4-BE49-F238E27FC236}">
                <a16:creationId xmlns:a16="http://schemas.microsoft.com/office/drawing/2014/main" id="{1E37FCBB-D55C-CAB6-2A44-E07A75896A74}"/>
              </a:ext>
            </a:extLst>
          </p:cNvPr>
          <p:cNvSpPr/>
          <p:nvPr/>
        </p:nvSpPr>
        <p:spPr>
          <a:xfrm rot="10800000">
            <a:off x="8697916" y="3356394"/>
            <a:ext cx="2194560" cy="42164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custData r:id="rId1"/>
    </p:custDataLst>
    <p:extLst>
      <p:ext uri="{BB962C8B-B14F-4D97-AF65-F5344CB8AC3E}">
        <p14:creationId xmlns:p14="http://schemas.microsoft.com/office/powerpoint/2010/main" val="287904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C7A36-0010-4E20-8AFC-D78C7D21B5F2}"/>
              </a:ext>
            </a:extLst>
          </p:cNvPr>
          <p:cNvSpPr>
            <a:spLocks noGrp="1"/>
          </p:cNvSpPr>
          <p:nvPr>
            <p:ph type="body" sz="quarter" idx="11"/>
          </p:nvPr>
        </p:nvSpPr>
        <p:spPr>
          <a:xfrm>
            <a:off x="959978" y="498764"/>
            <a:ext cx="9901061" cy="1239102"/>
          </a:xfrm>
        </p:spPr>
        <p:txBody>
          <a:bodyPr/>
          <a:lstStyle/>
          <a:p>
            <a:r>
              <a:rPr lang="de-DE" dirty="0"/>
              <a:t>Price </a:t>
            </a:r>
            <a:r>
              <a:rPr lang="de-DE" dirty="0" err="1"/>
              <a:t>development</a:t>
            </a:r>
            <a:r>
              <a:rPr lang="de-DE" dirty="0"/>
              <a:t> - </a:t>
            </a:r>
            <a:r>
              <a:rPr lang="de-DE" dirty="0" err="1"/>
              <a:t>another</a:t>
            </a:r>
            <a:r>
              <a:rPr lang="de-DE" dirty="0"/>
              <a:t> </a:t>
            </a:r>
            <a:r>
              <a:rPr lang="de-DE" dirty="0" err="1"/>
              <a:t>perspective</a:t>
            </a:r>
            <a:endParaRPr lang="de-DE" dirty="0"/>
          </a:p>
        </p:txBody>
      </p:sp>
      <p:sp>
        <p:nvSpPr>
          <p:cNvPr id="3" name="Textplatzhalter 2">
            <a:extLst>
              <a:ext uri="{FF2B5EF4-FFF2-40B4-BE49-F238E27FC236}">
                <a16:creationId xmlns:a16="http://schemas.microsoft.com/office/drawing/2014/main" id="{BE5B7D8C-5679-48BA-B0D5-9689CACE8954}"/>
              </a:ext>
            </a:extLst>
          </p:cNvPr>
          <p:cNvSpPr>
            <a:spLocks noGrp="1"/>
          </p:cNvSpPr>
          <p:nvPr>
            <p:ph type="body" sz="quarter" idx="12"/>
          </p:nvPr>
        </p:nvSpPr>
        <p:spPr/>
        <p:txBody>
          <a:bodyPr/>
          <a:lstStyle/>
          <a:p>
            <a:endParaRPr lang="de-DE"/>
          </a:p>
        </p:txBody>
      </p:sp>
      <p:pic>
        <p:nvPicPr>
          <p:cNvPr id="6" name="Inhaltsplatzhalter 5" descr="Ein Bild, das Text, Reihe, Diagramm, Schrift enthält.&#10;&#10;Automatisch generierte Beschreibung">
            <a:extLst>
              <a:ext uri="{FF2B5EF4-FFF2-40B4-BE49-F238E27FC236}">
                <a16:creationId xmlns:a16="http://schemas.microsoft.com/office/drawing/2014/main" id="{44CD6B03-6CCA-AF09-F06E-0960B1C2C41C}"/>
              </a:ext>
            </a:extLst>
          </p:cNvPr>
          <p:cNvPicPr>
            <a:picLocks noGrp="1" noChangeAspect="1"/>
          </p:cNvPicPr>
          <p:nvPr>
            <p:ph sz="quarter" idx="13"/>
          </p:nvPr>
        </p:nvPicPr>
        <p:blipFill>
          <a:blip r:embed="rId3"/>
          <a:stretch>
            <a:fillRect/>
          </a:stretch>
        </p:blipFill>
        <p:spPr>
          <a:xfrm>
            <a:off x="959978" y="2157730"/>
            <a:ext cx="6828896" cy="4097338"/>
          </a:xfrm>
        </p:spPr>
      </p:pic>
      <p:sp>
        <p:nvSpPr>
          <p:cNvPr id="7" name="Textfeld 6">
            <a:extLst>
              <a:ext uri="{FF2B5EF4-FFF2-40B4-BE49-F238E27FC236}">
                <a16:creationId xmlns:a16="http://schemas.microsoft.com/office/drawing/2014/main" id="{D89BAC73-55D8-DD75-A68E-D4B80F5C11C5}"/>
              </a:ext>
            </a:extLst>
          </p:cNvPr>
          <p:cNvSpPr txBox="1"/>
          <p:nvPr/>
        </p:nvSpPr>
        <p:spPr>
          <a:xfrm>
            <a:off x="7985760" y="2493632"/>
            <a:ext cx="3058160" cy="2585323"/>
          </a:xfrm>
          <a:prstGeom prst="rect">
            <a:avLst/>
          </a:prstGeom>
          <a:noFill/>
        </p:spPr>
        <p:txBody>
          <a:bodyPr wrap="square" rtlCol="0">
            <a:spAutoFit/>
          </a:bodyPr>
          <a:lstStyle/>
          <a:p>
            <a:pPr marL="285750" indent="-285750">
              <a:buFont typeface="Arial" panose="020B0604020202020204" pitchFamily="34" charset="0"/>
              <a:buChar char="•"/>
            </a:pPr>
            <a:r>
              <a:rPr lang="de-DE" dirty="0"/>
              <a:t>Spot </a:t>
            </a:r>
            <a:r>
              <a:rPr lang="de-DE" dirty="0" err="1"/>
              <a:t>market</a:t>
            </a:r>
            <a:r>
              <a:rPr lang="de-DE" dirty="0"/>
              <a:t> </a:t>
            </a:r>
            <a:r>
              <a:rPr lang="de-DE" dirty="0" err="1"/>
              <a:t>prices</a:t>
            </a:r>
            <a:r>
              <a:rPr lang="de-DE" dirty="0"/>
              <a:t> </a:t>
            </a:r>
            <a:r>
              <a:rPr lang="de-DE" dirty="0" err="1"/>
              <a:t>for</a:t>
            </a:r>
            <a:r>
              <a:rPr lang="de-DE" dirty="0"/>
              <a:t> </a:t>
            </a:r>
            <a:r>
              <a:rPr lang="de-DE" dirty="0" err="1"/>
              <a:t>selected</a:t>
            </a:r>
            <a:r>
              <a:rPr lang="de-DE" dirty="0"/>
              <a:t> </a:t>
            </a:r>
            <a:r>
              <a:rPr lang="de-DE" dirty="0" err="1"/>
              <a:t>hours</a:t>
            </a:r>
            <a:r>
              <a:rPr lang="de-DE" dirty="0"/>
              <a:t> </a:t>
            </a:r>
            <a:r>
              <a:rPr lang="de-DE" dirty="0" err="1"/>
              <a:t>of</a:t>
            </a:r>
            <a:r>
              <a:rPr lang="de-DE" dirty="0"/>
              <a:t> </a:t>
            </a:r>
            <a:r>
              <a:rPr lang="de-DE" dirty="0" err="1"/>
              <a:t>the</a:t>
            </a:r>
            <a:r>
              <a:rPr lang="de-DE" dirty="0"/>
              <a:t> </a:t>
            </a:r>
            <a:r>
              <a:rPr lang="de-DE" dirty="0" err="1"/>
              <a:t>day</a:t>
            </a:r>
            <a:endParaRPr lang="de-DE" dirty="0"/>
          </a:p>
          <a:p>
            <a:pPr marL="285750" indent="-285750">
              <a:buFont typeface="Arial" panose="020B0604020202020204" pitchFamily="34" charset="0"/>
              <a:buChar char="•"/>
            </a:pPr>
            <a:r>
              <a:rPr lang="de-DE" dirty="0" err="1"/>
              <a:t>For</a:t>
            </a:r>
            <a:r>
              <a:rPr lang="de-DE" dirty="0"/>
              <a:t> 2024</a:t>
            </a:r>
          </a:p>
          <a:p>
            <a:pPr marL="285750" indent="-285750">
              <a:buFont typeface="Arial" panose="020B0604020202020204" pitchFamily="34" charset="0"/>
              <a:buChar char="•"/>
            </a:pPr>
            <a:r>
              <a:rPr lang="de-DE" dirty="0"/>
              <a:t>Simple Moving Average </a:t>
            </a:r>
          </a:p>
          <a:p>
            <a:endParaRPr lang="de-DE" dirty="0"/>
          </a:p>
          <a:p>
            <a:endParaRPr lang="de-DE" dirty="0"/>
          </a:p>
          <a:p>
            <a:endParaRPr lang="de-DE" dirty="0"/>
          </a:p>
          <a:p>
            <a:r>
              <a:rPr lang="de-DE" dirty="0"/>
              <a:t>Spread </a:t>
            </a:r>
            <a:r>
              <a:rPr lang="de-DE" dirty="0" err="1"/>
              <a:t>between</a:t>
            </a:r>
            <a:r>
              <a:rPr lang="de-DE" dirty="0"/>
              <a:t> PV-peak and </a:t>
            </a:r>
            <a:r>
              <a:rPr lang="de-DE" dirty="0" err="1"/>
              <a:t>load</a:t>
            </a:r>
            <a:r>
              <a:rPr lang="de-DE" dirty="0"/>
              <a:t>-peak </a:t>
            </a:r>
            <a:r>
              <a:rPr lang="de-DE" dirty="0" err="1"/>
              <a:t>grows</a:t>
            </a:r>
            <a:endParaRPr lang="de-DE" dirty="0"/>
          </a:p>
        </p:txBody>
      </p:sp>
      <p:sp>
        <p:nvSpPr>
          <p:cNvPr id="8" name="Gleichschenkliges Dreieck 7">
            <a:extLst>
              <a:ext uri="{FF2B5EF4-FFF2-40B4-BE49-F238E27FC236}">
                <a16:creationId xmlns:a16="http://schemas.microsoft.com/office/drawing/2014/main" id="{E4F343C0-C4A5-483A-86A4-871B7C887E08}"/>
              </a:ext>
            </a:extLst>
          </p:cNvPr>
          <p:cNvSpPr/>
          <p:nvPr/>
        </p:nvSpPr>
        <p:spPr>
          <a:xfrm rot="10800000">
            <a:off x="8417560" y="3923935"/>
            <a:ext cx="2194560" cy="42164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D3C27360-9769-5226-0949-C02214DEE9C4}"/>
              </a:ext>
            </a:extLst>
          </p:cNvPr>
          <p:cNvSpPr/>
          <p:nvPr/>
        </p:nvSpPr>
        <p:spPr>
          <a:xfrm>
            <a:off x="11572240" y="812800"/>
            <a:ext cx="365760" cy="3657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spTree>
    <p:extLst>
      <p:ext uri="{BB962C8B-B14F-4D97-AF65-F5344CB8AC3E}">
        <p14:creationId xmlns:p14="http://schemas.microsoft.com/office/powerpoint/2010/main" val="14270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DE" dirty="0"/>
              <a:t>Development </a:t>
            </a:r>
            <a:r>
              <a:rPr lang="de-DE" dirty="0" err="1"/>
              <a:t>of</a:t>
            </a:r>
            <a:r>
              <a:rPr lang="de-DE" dirty="0"/>
              <a:t> negative Prices</a:t>
            </a:r>
          </a:p>
        </p:txBody>
      </p:sp>
      <p:sp>
        <p:nvSpPr>
          <p:cNvPr id="18" name="Textplatzhalter 17">
            <a:extLst>
              <a:ext uri="{FF2B5EF4-FFF2-40B4-BE49-F238E27FC236}">
                <a16:creationId xmlns:a16="http://schemas.microsoft.com/office/drawing/2014/main" id="{7EB3FDA2-AC38-D027-F89B-9AC046AFA75F}"/>
              </a:ext>
            </a:extLst>
          </p:cNvPr>
          <p:cNvSpPr>
            <a:spLocks noGrp="1"/>
          </p:cNvSpPr>
          <p:nvPr>
            <p:ph type="body" sz="quarter" idx="12"/>
          </p:nvPr>
        </p:nvSpPr>
        <p:spPr/>
        <p:txBody>
          <a:bodyPr/>
          <a:lstStyle/>
          <a:p>
            <a:endParaRPr lang="de-DE"/>
          </a:p>
        </p:txBody>
      </p:sp>
      <p:pic>
        <p:nvPicPr>
          <p:cNvPr id="15" name="Bildplatzhalter 14">
            <a:extLst>
              <a:ext uri="{FF2B5EF4-FFF2-40B4-BE49-F238E27FC236}">
                <a16:creationId xmlns:a16="http://schemas.microsoft.com/office/drawing/2014/main" id="{00B92AF1-C366-C81D-86CB-467F14CCAC13}"/>
              </a:ext>
            </a:extLst>
          </p:cNvPr>
          <p:cNvPicPr>
            <a:picLocks noGrp="1" noChangeAspect="1"/>
          </p:cNvPicPr>
          <p:nvPr>
            <p:ph sz="quarter" idx="13"/>
          </p:nvPr>
        </p:nvPicPr>
        <p:blipFill>
          <a:blip r:embed="rId4"/>
          <a:stretch>
            <a:fillRect/>
          </a:stretch>
        </p:blipFill>
        <p:spPr>
          <a:xfrm>
            <a:off x="864062" y="1748901"/>
            <a:ext cx="7327540" cy="4120703"/>
          </a:xfrm>
          <a:prstGeom prst="rect">
            <a:avLst/>
          </a:prstGeom>
          <a:ln>
            <a:solidFill>
              <a:schemeClr val="bg2">
                <a:lumMod val="90000"/>
              </a:schemeClr>
            </a:solidFill>
          </a:ln>
        </p:spPr>
      </p:pic>
      <p:sp>
        <p:nvSpPr>
          <p:cNvPr id="17" name="Textfeld 16">
            <a:extLst>
              <a:ext uri="{FF2B5EF4-FFF2-40B4-BE49-F238E27FC236}">
                <a16:creationId xmlns:a16="http://schemas.microsoft.com/office/drawing/2014/main" id="{0C6609F8-1FCD-C7A0-99B0-08A70AC5F4F2}"/>
              </a:ext>
            </a:extLst>
          </p:cNvPr>
          <p:cNvSpPr txBox="1"/>
          <p:nvPr/>
        </p:nvSpPr>
        <p:spPr>
          <a:xfrm>
            <a:off x="8245970" y="6356350"/>
            <a:ext cx="3241963" cy="276999"/>
          </a:xfrm>
          <a:prstGeom prst="rect">
            <a:avLst/>
          </a:prstGeom>
          <a:noFill/>
        </p:spPr>
        <p:txBody>
          <a:bodyPr wrap="square">
            <a:spAutoFit/>
          </a:bodyPr>
          <a:lstStyle/>
          <a:p>
            <a:r>
              <a:rPr lang="de-DE" sz="1200" dirty="0"/>
              <a:t>Source: EPEX Spot, own </a:t>
            </a:r>
            <a:r>
              <a:rPr lang="de-DE" sz="1200" dirty="0" err="1"/>
              <a:t>calculations</a:t>
            </a:r>
            <a:endParaRPr lang="de-DE" sz="1200" dirty="0"/>
          </a:p>
        </p:txBody>
      </p:sp>
      <p:pic>
        <p:nvPicPr>
          <p:cNvPr id="8" name="Grafik 7">
            <a:extLst>
              <a:ext uri="{FF2B5EF4-FFF2-40B4-BE49-F238E27FC236}">
                <a16:creationId xmlns:a16="http://schemas.microsoft.com/office/drawing/2014/main" id="{870BE1ED-CA42-DE4A-2363-47FC9FEFAF3B}"/>
              </a:ext>
            </a:extLst>
          </p:cNvPr>
          <p:cNvPicPr>
            <a:picLocks noChangeAspect="1"/>
          </p:cNvPicPr>
          <p:nvPr/>
        </p:nvPicPr>
        <p:blipFill>
          <a:blip r:embed="rId5"/>
          <a:stretch>
            <a:fillRect/>
          </a:stretch>
        </p:blipFill>
        <p:spPr>
          <a:xfrm>
            <a:off x="8246477" y="3826415"/>
            <a:ext cx="3606163" cy="2043190"/>
          </a:xfrm>
          <a:prstGeom prst="rect">
            <a:avLst/>
          </a:prstGeom>
        </p:spPr>
      </p:pic>
      <p:pic>
        <p:nvPicPr>
          <p:cNvPr id="5" name="Grafik 4">
            <a:extLst>
              <a:ext uri="{FF2B5EF4-FFF2-40B4-BE49-F238E27FC236}">
                <a16:creationId xmlns:a16="http://schemas.microsoft.com/office/drawing/2014/main" id="{D8B62731-334B-E54E-38EE-6EB9F1448FBF}"/>
              </a:ext>
            </a:extLst>
          </p:cNvPr>
          <p:cNvPicPr>
            <a:picLocks noChangeAspect="1"/>
          </p:cNvPicPr>
          <p:nvPr/>
        </p:nvPicPr>
        <p:blipFill>
          <a:blip r:embed="rId6"/>
          <a:stretch>
            <a:fillRect/>
          </a:stretch>
        </p:blipFill>
        <p:spPr>
          <a:xfrm>
            <a:off x="8246477" y="1737866"/>
            <a:ext cx="3606163" cy="1999782"/>
          </a:xfrm>
          <a:prstGeom prst="rect">
            <a:avLst/>
          </a:prstGeom>
        </p:spPr>
      </p:pic>
    </p:spTree>
    <p:custDataLst>
      <p:custData r:id="rId1"/>
    </p:custDataLst>
    <p:extLst>
      <p:ext uri="{BB962C8B-B14F-4D97-AF65-F5344CB8AC3E}">
        <p14:creationId xmlns:p14="http://schemas.microsoft.com/office/powerpoint/2010/main" val="8716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1DB6910-00AE-FDFA-6334-6916E509D798}"/>
              </a:ext>
            </a:extLst>
          </p:cNvPr>
          <p:cNvSpPr>
            <a:spLocks noGrp="1"/>
          </p:cNvSpPr>
          <p:nvPr>
            <p:ph type="body" sz="quarter" idx="10"/>
          </p:nvPr>
        </p:nvSpPr>
        <p:spPr/>
        <p:txBody>
          <a:bodyPr/>
          <a:lstStyle/>
          <a:p>
            <a:r>
              <a:rPr lang="en-US" dirty="0">
                <a:latin typeface="Aptos" panose="020B0004020202020204" pitchFamily="34" charset="0"/>
              </a:rPr>
              <a:t>P</a:t>
            </a:r>
            <a:r>
              <a:rPr lang="en-US" sz="4000" b="0" i="0" dirty="0">
                <a:effectLst/>
                <a:latin typeface="Aptos" panose="020B0004020202020204" pitchFamily="34" charset="0"/>
              </a:rPr>
              <a:t>rice fluctuations in the spot market</a:t>
            </a:r>
            <a:endParaRPr lang="de-DE" dirty="0"/>
          </a:p>
        </p:txBody>
      </p:sp>
      <p:sp>
        <p:nvSpPr>
          <p:cNvPr id="3" name="Textplatzhalter 2">
            <a:extLst>
              <a:ext uri="{FF2B5EF4-FFF2-40B4-BE49-F238E27FC236}">
                <a16:creationId xmlns:a16="http://schemas.microsoft.com/office/drawing/2014/main" id="{DC9CD046-1B46-D664-A1BC-4B24369EE085}"/>
              </a:ext>
            </a:extLst>
          </p:cNvPr>
          <p:cNvSpPr>
            <a:spLocks noGrp="1"/>
          </p:cNvSpPr>
          <p:nvPr>
            <p:ph type="body" sz="quarter" idx="11"/>
          </p:nvPr>
        </p:nvSpPr>
        <p:spPr/>
        <p:txBody>
          <a:bodyPr/>
          <a:lstStyle/>
          <a:p>
            <a:endParaRPr lang="de-DE"/>
          </a:p>
        </p:txBody>
      </p:sp>
      <p:sp>
        <p:nvSpPr>
          <p:cNvPr id="7" name="Textplatzhalter 6">
            <a:extLst>
              <a:ext uri="{FF2B5EF4-FFF2-40B4-BE49-F238E27FC236}">
                <a16:creationId xmlns:a16="http://schemas.microsoft.com/office/drawing/2014/main" id="{5274D282-01C3-CA11-662C-D2DD94EC8B8D}"/>
              </a:ext>
            </a:extLst>
          </p:cNvPr>
          <p:cNvSpPr>
            <a:spLocks noGrp="1"/>
          </p:cNvSpPr>
          <p:nvPr>
            <p:ph type="body" sz="quarter" idx="16"/>
          </p:nvPr>
        </p:nvSpPr>
        <p:spPr>
          <a:xfrm>
            <a:off x="959977" y="2072789"/>
            <a:ext cx="6241757" cy="4011613"/>
          </a:xfrm>
        </p:spPr>
        <p:txBody>
          <a:bodyPr/>
          <a:lstStyle/>
          <a:p>
            <a:r>
              <a:rPr lang="de-DE" dirty="0"/>
              <a:t>Development </a:t>
            </a:r>
            <a:r>
              <a:rPr lang="de-DE" dirty="0" err="1"/>
              <a:t>of</a:t>
            </a:r>
            <a:r>
              <a:rPr lang="de-DE" dirty="0"/>
              <a:t> </a:t>
            </a:r>
            <a:r>
              <a:rPr lang="de-DE" dirty="0" err="1"/>
              <a:t>fluctuating</a:t>
            </a:r>
            <a:r>
              <a:rPr lang="de-DE" dirty="0"/>
              <a:t> </a:t>
            </a:r>
            <a:r>
              <a:rPr lang="de-DE" dirty="0" err="1"/>
              <a:t>renewables</a:t>
            </a:r>
            <a:endParaRPr lang="de-DE" dirty="0"/>
          </a:p>
          <a:p>
            <a:r>
              <a:rPr lang="de-DE" dirty="0" err="1"/>
              <a:t>Current</a:t>
            </a:r>
            <a:r>
              <a:rPr lang="de-DE" dirty="0"/>
              <a:t> PV / Wind on / Wind off: 92 / 62 / 9 GW</a:t>
            </a:r>
          </a:p>
          <a:p>
            <a:r>
              <a:rPr lang="de-DE" dirty="0"/>
              <a:t>Target PV / Wind on / Wind off: 215 / 115 / 30 GW</a:t>
            </a:r>
          </a:p>
          <a:p>
            <a:r>
              <a:rPr lang="de-DE" dirty="0"/>
              <a:t>Remuneration </a:t>
            </a:r>
            <a:r>
              <a:rPr lang="de-DE" dirty="0" err="1"/>
              <a:t>scheme</a:t>
            </a:r>
            <a:r>
              <a:rPr lang="de-DE" dirty="0"/>
              <a:t> </a:t>
            </a:r>
            <a:r>
              <a:rPr lang="de-DE" dirty="0" err="1"/>
              <a:t>does</a:t>
            </a:r>
            <a:r>
              <a:rPr lang="de-DE" dirty="0"/>
              <a:t> not </a:t>
            </a:r>
            <a:r>
              <a:rPr lang="de-DE" dirty="0" err="1"/>
              <a:t>incentivize</a:t>
            </a:r>
            <a:r>
              <a:rPr lang="de-DE" dirty="0"/>
              <a:t> </a:t>
            </a:r>
            <a:r>
              <a:rPr lang="de-DE" dirty="0" err="1"/>
              <a:t>reaction</a:t>
            </a:r>
            <a:r>
              <a:rPr lang="de-DE" dirty="0"/>
              <a:t> </a:t>
            </a:r>
            <a:r>
              <a:rPr lang="de-DE" dirty="0" err="1"/>
              <a:t>to</a:t>
            </a:r>
            <a:r>
              <a:rPr lang="de-DE" dirty="0"/>
              <a:t> </a:t>
            </a:r>
            <a:r>
              <a:rPr lang="de-DE" dirty="0" err="1"/>
              <a:t>low</a:t>
            </a:r>
            <a:r>
              <a:rPr lang="de-DE" dirty="0"/>
              <a:t> </a:t>
            </a:r>
            <a:r>
              <a:rPr lang="de-DE" dirty="0" err="1"/>
              <a:t>prices</a:t>
            </a:r>
            <a:r>
              <a:rPr lang="de-DE" dirty="0"/>
              <a:t> (60 GW PV </a:t>
            </a:r>
            <a:r>
              <a:rPr lang="de-DE" dirty="0" err="1"/>
              <a:t>with</a:t>
            </a:r>
            <a:r>
              <a:rPr lang="de-DE" dirty="0"/>
              <a:t> </a:t>
            </a:r>
            <a:r>
              <a:rPr lang="de-DE" dirty="0" err="1"/>
              <a:t>fixed</a:t>
            </a:r>
            <a:r>
              <a:rPr lang="de-DE" dirty="0"/>
              <a:t> </a:t>
            </a:r>
            <a:r>
              <a:rPr lang="de-DE" dirty="0" err="1"/>
              <a:t>FiT</a:t>
            </a:r>
            <a:r>
              <a:rPr lang="de-DE" dirty="0"/>
              <a:t>)</a:t>
            </a:r>
          </a:p>
          <a:p>
            <a:r>
              <a:rPr lang="de-DE" dirty="0"/>
              <a:t>Flexible </a:t>
            </a:r>
            <a:r>
              <a:rPr lang="de-DE" dirty="0" err="1"/>
              <a:t>demand</a:t>
            </a:r>
            <a:r>
              <a:rPr lang="de-DE" dirty="0"/>
              <a:t> still limited:</a:t>
            </a:r>
          </a:p>
          <a:p>
            <a:pPr lvl="1"/>
            <a:r>
              <a:rPr lang="de-DE" dirty="0" err="1"/>
              <a:t>Battery</a:t>
            </a:r>
            <a:r>
              <a:rPr lang="de-DE" dirty="0"/>
              <a:t> </a:t>
            </a:r>
            <a:r>
              <a:rPr lang="de-DE" dirty="0" err="1"/>
              <a:t>storage</a:t>
            </a:r>
            <a:endParaRPr lang="de-DE" dirty="0"/>
          </a:p>
          <a:p>
            <a:pPr lvl="1"/>
            <a:r>
              <a:rPr lang="de-DE" dirty="0" err="1"/>
              <a:t>Electrolyzers</a:t>
            </a:r>
            <a:endParaRPr lang="de-DE" dirty="0"/>
          </a:p>
          <a:p>
            <a:pPr lvl="1"/>
            <a:r>
              <a:rPr lang="de-DE" dirty="0"/>
              <a:t>Heat </a:t>
            </a:r>
            <a:r>
              <a:rPr lang="de-DE" dirty="0" err="1"/>
              <a:t>pumps</a:t>
            </a:r>
            <a:endParaRPr lang="de-DE" dirty="0"/>
          </a:p>
          <a:p>
            <a:pPr lvl="1"/>
            <a:r>
              <a:rPr lang="de-DE" dirty="0"/>
              <a:t>E-</a:t>
            </a:r>
            <a:r>
              <a:rPr lang="de-DE" dirty="0" err="1"/>
              <a:t>mobility</a:t>
            </a:r>
            <a:endParaRPr lang="de-DE" dirty="0"/>
          </a:p>
          <a:p>
            <a:pPr lvl="1"/>
            <a:r>
              <a:rPr lang="de-DE" dirty="0"/>
              <a:t>Other flexible </a:t>
            </a:r>
            <a:r>
              <a:rPr lang="de-DE" dirty="0" err="1"/>
              <a:t>demand</a:t>
            </a:r>
            <a:endParaRPr lang="de-DE" dirty="0"/>
          </a:p>
          <a:p>
            <a:pPr lvl="1"/>
            <a:endParaRPr lang="de-DE" dirty="0"/>
          </a:p>
          <a:p>
            <a:endParaRPr lang="de-DE" dirty="0"/>
          </a:p>
        </p:txBody>
      </p:sp>
      <p:pic>
        <p:nvPicPr>
          <p:cNvPr id="9" name="Picture 22" descr="U:\Powerpoint_Folien\Grafiken_für_Foliensätze\Icons\Icon41.emf">
            <a:extLst>
              <a:ext uri="{FF2B5EF4-FFF2-40B4-BE49-F238E27FC236}">
                <a16:creationId xmlns:a16="http://schemas.microsoft.com/office/drawing/2014/main" id="{83304A50-993E-C4F6-E592-DF2CD0568D99}"/>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1020" r="1020"/>
          <a:stretch>
            <a:fillRect/>
          </a:stretch>
        </p:blipFill>
        <p:spPr bwMode="auto">
          <a:xfrm>
            <a:off x="8559406" y="3856362"/>
            <a:ext cx="1605785" cy="160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U:\Powerpoint_Folien\Grafiken_für_Foliensätze\Icons\Icon33.emf">
            <a:extLst>
              <a:ext uri="{FF2B5EF4-FFF2-40B4-BE49-F238E27FC236}">
                <a16:creationId xmlns:a16="http://schemas.microsoft.com/office/drawing/2014/main" id="{777A01CE-2C6C-68D5-A7BD-C27C13177B5A}"/>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bwMode="auto">
          <a:xfrm>
            <a:off x="10165191" y="1973691"/>
            <a:ext cx="1950609" cy="195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platzhalter 18">
            <a:extLst>
              <a:ext uri="{FF2B5EF4-FFF2-40B4-BE49-F238E27FC236}">
                <a16:creationId xmlns:a16="http://schemas.microsoft.com/office/drawing/2014/main" id="{6A6CE580-F459-7640-94B8-B1253615CF57}"/>
              </a:ext>
            </a:extLst>
          </p:cNvPr>
          <p:cNvPicPr preferRelativeResize="0">
            <a:picLocks noGrp="1" noChangeAspect="1"/>
          </p:cNvPicPr>
          <p:nvPr>
            <p:ph type="pic" sz="quarter" idx="13"/>
          </p:nvPr>
        </p:nvPicPr>
        <p:blipFill>
          <a:blip r:embed="rId5"/>
          <a:stretch>
            <a:fillRect/>
          </a:stretch>
        </p:blipFill>
        <p:spPr>
          <a:xfrm>
            <a:off x="8492267" y="1032623"/>
            <a:ext cx="711803" cy="831866"/>
          </a:xfrm>
          <a:prstGeom prst="rect">
            <a:avLst/>
          </a:prstGeom>
        </p:spPr>
      </p:pic>
    </p:spTree>
    <p:extLst>
      <p:ext uri="{BB962C8B-B14F-4D97-AF65-F5344CB8AC3E}">
        <p14:creationId xmlns:p14="http://schemas.microsoft.com/office/powerpoint/2010/main" val="266615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87CAD8B-0A65-1D0B-3094-3F7666F18C6A}"/>
              </a:ext>
            </a:extLst>
          </p:cNvPr>
          <p:cNvSpPr>
            <a:spLocks noGrp="1"/>
          </p:cNvSpPr>
          <p:nvPr>
            <p:ph type="body" sz="quarter" idx="10"/>
          </p:nvPr>
        </p:nvSpPr>
        <p:spPr/>
        <p:txBody>
          <a:bodyPr/>
          <a:lstStyle/>
          <a:p>
            <a:r>
              <a:rPr lang="en-US" sz="4000" b="0" i="0" dirty="0">
                <a:effectLst/>
                <a:latin typeface="Aptos" panose="020B0004020202020204" pitchFamily="34" charset="0"/>
              </a:rPr>
              <a:t>Examples of high volatility events</a:t>
            </a:r>
          </a:p>
        </p:txBody>
      </p:sp>
      <p:sp>
        <p:nvSpPr>
          <p:cNvPr id="3" name="Textplatzhalter 2">
            <a:extLst>
              <a:ext uri="{FF2B5EF4-FFF2-40B4-BE49-F238E27FC236}">
                <a16:creationId xmlns:a16="http://schemas.microsoft.com/office/drawing/2014/main" id="{DD57618A-9858-5187-4FF6-2B92E6F33467}"/>
              </a:ext>
            </a:extLst>
          </p:cNvPr>
          <p:cNvSpPr>
            <a:spLocks noGrp="1"/>
          </p:cNvSpPr>
          <p:nvPr>
            <p:ph type="body" sz="quarter" idx="11"/>
          </p:nvPr>
        </p:nvSpPr>
        <p:spPr/>
        <p:txBody>
          <a:bodyPr/>
          <a:lstStyle/>
          <a:p>
            <a:r>
              <a:rPr lang="en-US" dirty="0"/>
              <a:t>Volatility in the Spot Market in Germany </a:t>
            </a:r>
            <a:endParaRPr lang="de-DE" dirty="0"/>
          </a:p>
        </p:txBody>
      </p:sp>
      <p:sp>
        <p:nvSpPr>
          <p:cNvPr id="4" name="Textplatzhalter 3">
            <a:extLst>
              <a:ext uri="{FF2B5EF4-FFF2-40B4-BE49-F238E27FC236}">
                <a16:creationId xmlns:a16="http://schemas.microsoft.com/office/drawing/2014/main" id="{90DA8C0A-3DF5-B29C-2D1C-E4B77AB65F89}"/>
              </a:ext>
            </a:extLst>
          </p:cNvPr>
          <p:cNvSpPr>
            <a:spLocks noGrp="1"/>
          </p:cNvSpPr>
          <p:nvPr>
            <p:ph type="body" sz="quarter" idx="16"/>
          </p:nvPr>
        </p:nvSpPr>
        <p:spPr/>
        <p:txBody>
          <a:bodyPr/>
          <a:lstStyle/>
          <a:p>
            <a:r>
              <a:rPr lang="en-US" sz="2400" dirty="0">
                <a:latin typeface="Aptos" panose="020B0004020202020204" pitchFamily="34" charset="0"/>
              </a:rPr>
              <a:t>July 2</a:t>
            </a:r>
            <a:r>
              <a:rPr lang="en-US" sz="2400" baseline="30000" dirty="0">
                <a:latin typeface="Aptos" panose="020B0004020202020204" pitchFamily="34" charset="0"/>
              </a:rPr>
              <a:t>nd</a:t>
            </a:r>
            <a:r>
              <a:rPr lang="en-US" sz="2400" dirty="0">
                <a:latin typeface="Aptos" panose="020B0004020202020204" pitchFamily="34" charset="0"/>
              </a:rPr>
              <a:t>, 2023 (solar excess): -500 EUR/MWh at DA Market</a:t>
            </a:r>
          </a:p>
          <a:p>
            <a:r>
              <a:rPr lang="en-US" sz="2400" dirty="0">
                <a:latin typeface="Aptos" panose="020B0004020202020204" pitchFamily="34" charset="0"/>
              </a:rPr>
              <a:t>June 3</a:t>
            </a:r>
            <a:r>
              <a:rPr lang="en-US" sz="2400" baseline="30000" dirty="0">
                <a:latin typeface="Aptos" panose="020B0004020202020204" pitchFamily="34" charset="0"/>
              </a:rPr>
              <a:t>rd</a:t>
            </a:r>
            <a:r>
              <a:rPr lang="en-US" sz="2400" dirty="0">
                <a:latin typeface="Aptos" panose="020B0004020202020204" pitchFamily="34" charset="0"/>
              </a:rPr>
              <a:t>, 2024 (flooding South Germany): +2000 EUR/MWh for ID1, over 9000 EUR/MWh for single bids, partly empty ask side</a:t>
            </a:r>
          </a:p>
          <a:p>
            <a:r>
              <a:rPr lang="en-US" sz="2400" dirty="0">
                <a:latin typeface="Aptos" panose="020B0004020202020204" pitchFamily="34" charset="0"/>
              </a:rPr>
              <a:t>June 26</a:t>
            </a:r>
            <a:r>
              <a:rPr lang="en-US" sz="2400" baseline="30000" dirty="0">
                <a:latin typeface="Aptos" panose="020B0004020202020204" pitchFamily="34" charset="0"/>
              </a:rPr>
              <a:t>th</a:t>
            </a:r>
            <a:r>
              <a:rPr lang="en-US" sz="2400" dirty="0">
                <a:latin typeface="Aptos" panose="020B0004020202020204" pitchFamily="34" charset="0"/>
              </a:rPr>
              <a:t>, 2024 (decoupling of markets): +2326 EUR/MWh at DA Market</a:t>
            </a:r>
            <a:endParaRPr lang="en-US" sz="2400" b="0" i="0" dirty="0">
              <a:effectLst/>
              <a:latin typeface="Aptos" panose="020B0004020202020204" pitchFamily="34" charset="0"/>
            </a:endParaRPr>
          </a:p>
          <a:p>
            <a:endParaRPr lang="de-DE" dirty="0"/>
          </a:p>
        </p:txBody>
      </p:sp>
      <p:pic>
        <p:nvPicPr>
          <p:cNvPr id="18" name="Bildplatzhalter 17" descr="Ein Bild, das Schrift, Logo, Grafiken, weiß enthält.&#10;&#10;Automatisch generierte Beschreibung">
            <a:extLst>
              <a:ext uri="{FF2B5EF4-FFF2-40B4-BE49-F238E27FC236}">
                <a16:creationId xmlns:a16="http://schemas.microsoft.com/office/drawing/2014/main" id="{7E485865-C300-10D0-198D-BF1B1196BC27}"/>
              </a:ext>
            </a:extLst>
          </p:cNvPr>
          <p:cNvPicPr>
            <a:picLocks noGrp="1" noChangeAspect="1"/>
          </p:cNvPicPr>
          <p:nvPr>
            <p:ph type="pic" sz="quarter" idx="19"/>
          </p:nvPr>
        </p:nvPicPr>
        <p:blipFill>
          <a:blip r:embed="rId3"/>
          <a:srcRect t="14441" b="14441"/>
          <a:stretch>
            <a:fillRect/>
          </a:stretch>
        </p:blipFill>
        <p:spPr>
          <a:ln>
            <a:solidFill>
              <a:schemeClr val="bg2">
                <a:lumMod val="90000"/>
              </a:schemeClr>
            </a:solidFill>
          </a:ln>
        </p:spPr>
      </p:pic>
      <p:sp>
        <p:nvSpPr>
          <p:cNvPr id="8" name="Rechteck 7">
            <a:extLst>
              <a:ext uri="{FF2B5EF4-FFF2-40B4-BE49-F238E27FC236}">
                <a16:creationId xmlns:a16="http://schemas.microsoft.com/office/drawing/2014/main" id="{EBEB0F2A-0B78-77E8-D6DA-2DC112DF9F1C}"/>
              </a:ext>
            </a:extLst>
          </p:cNvPr>
          <p:cNvSpPr/>
          <p:nvPr/>
        </p:nvSpPr>
        <p:spPr>
          <a:xfrm>
            <a:off x="11562192" y="832897"/>
            <a:ext cx="365760" cy="3657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t>
            </a:r>
          </a:p>
        </p:txBody>
      </p:sp>
      <p:pic>
        <p:nvPicPr>
          <p:cNvPr id="16" name="Bildplatzhalter 15" descr="Ein Bild, das Solarzelle, solar, Solarenergie, Solarpanel enthält.&#10;&#10;Automatisch generierte Beschreibung">
            <a:extLst>
              <a:ext uri="{FF2B5EF4-FFF2-40B4-BE49-F238E27FC236}">
                <a16:creationId xmlns:a16="http://schemas.microsoft.com/office/drawing/2014/main" id="{78E5C155-A790-065F-5072-2092F0570D93}"/>
              </a:ext>
            </a:extLst>
          </p:cNvPr>
          <p:cNvPicPr>
            <a:picLocks noGrp="1" noChangeAspect="1"/>
          </p:cNvPicPr>
          <p:nvPr>
            <p:ph type="pic" sz="quarter" idx="17"/>
          </p:nvPr>
        </p:nvPicPr>
        <p:blipFill>
          <a:blip r:embed="rId4"/>
          <a:srcRect l="10629" r="10629"/>
          <a:stretch>
            <a:fillRect/>
          </a:stretch>
        </p:blipFill>
        <p:spPr>
          <a:ln>
            <a:solidFill>
              <a:schemeClr val="bg2">
                <a:lumMod val="90000"/>
              </a:schemeClr>
            </a:solidFill>
          </a:ln>
        </p:spPr>
      </p:pic>
      <p:pic>
        <p:nvPicPr>
          <p:cNvPr id="22" name="Bildplatzhalter 21" descr="Ein Bild, das draußen, Baum, Wasser, Landschaft enthält.&#10;&#10;Automatisch generierte Beschreibung">
            <a:extLst>
              <a:ext uri="{FF2B5EF4-FFF2-40B4-BE49-F238E27FC236}">
                <a16:creationId xmlns:a16="http://schemas.microsoft.com/office/drawing/2014/main" id="{E78793BB-BC46-F136-5621-D3F5C9E27EA5}"/>
              </a:ext>
            </a:extLst>
          </p:cNvPr>
          <p:cNvPicPr>
            <a:picLocks noGrp="1" noChangeAspect="1"/>
          </p:cNvPicPr>
          <p:nvPr>
            <p:ph type="pic" sz="quarter" idx="18"/>
          </p:nvPr>
        </p:nvPicPr>
        <p:blipFill>
          <a:blip r:embed="rId5"/>
          <a:srcRect l="13378" r="13378"/>
          <a:stretch>
            <a:fillRect/>
          </a:stretch>
        </p:blipFill>
        <p:spPr>
          <a:ln>
            <a:solidFill>
              <a:schemeClr val="bg2">
                <a:lumMod val="90000"/>
              </a:schemeClr>
            </a:solidFill>
          </a:ln>
        </p:spPr>
      </p:pic>
    </p:spTree>
    <p:extLst>
      <p:ext uri="{BB962C8B-B14F-4D97-AF65-F5344CB8AC3E}">
        <p14:creationId xmlns:p14="http://schemas.microsoft.com/office/powerpoint/2010/main" val="92087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s">
  <a:themeElements>
    <a:clrScheme name="Montel">
      <a:dk1>
        <a:srgbClr val="022E33"/>
      </a:dk1>
      <a:lt1>
        <a:srgbClr val="FFFFFF"/>
      </a:lt1>
      <a:dk2>
        <a:srgbClr val="0179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7BA14B6A-80AE-2043-84D6-82AB6124F1E9}"/>
    </a:ext>
  </a:extLst>
</a:theme>
</file>

<file path=ppt/theme/theme10.xml><?xml version="1.0" encoding="utf-8"?>
<a:theme xmlns:a="http://schemas.openxmlformats.org/drawingml/2006/main" name="Montel Analysi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F4F6AB06-6200-E340-9477-ACE069AD1EA5}"/>
    </a:ext>
  </a:extLst>
</a:theme>
</file>

<file path=ppt/theme/theme11.xml><?xml version="1.0" encoding="utf-8"?>
<a:theme xmlns:a="http://schemas.openxmlformats.org/drawingml/2006/main" name="Montel Market data">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588E4077-6645-374D-B716-B6F34E2C4A49}"/>
    </a:ext>
  </a:extLst>
</a:theme>
</file>

<file path=ppt/theme/theme12.xml><?xml version="1.0" encoding="utf-8"?>
<a:theme xmlns:a="http://schemas.openxmlformats.org/drawingml/2006/main" name="Montel Publication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DC471F47-2A32-604D-8049-F9CB22681A59}"/>
    </a:ext>
  </a:extLst>
</a:theme>
</file>

<file path=ppt/theme/theme13.xml><?xml version="1.0" encoding="utf-8"?>
<a:theme xmlns:a="http://schemas.openxmlformats.org/drawingml/2006/main" name="Montel Marketplace">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69CE7AA8-A831-B64F-ADC2-385983E5E5E1}"/>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ntel Content">
  <a:themeElements>
    <a:clrScheme name="Montel">
      <a:dk1>
        <a:srgbClr val="022E33"/>
      </a:dk1>
      <a:lt1>
        <a:srgbClr val="FFFFFF"/>
      </a:lt1>
      <a:dk2>
        <a:srgbClr val="0179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8B7AF00A-1D25-E54A-96D3-83B143C42A9F}"/>
    </a:ext>
  </a:extLst>
</a:theme>
</file>

<file path=ppt/theme/theme3.xml><?xml version="1.0" encoding="utf-8"?>
<a:theme xmlns:a="http://schemas.openxmlformats.org/drawingml/2006/main" name="Graphics">
  <a:themeElements>
    <a:clrScheme name="Montel - Green shades">
      <a:dk1>
        <a:srgbClr val="000000"/>
      </a:dk1>
      <a:lt1>
        <a:srgbClr val="FFFFFF"/>
      </a:lt1>
      <a:dk2>
        <a:srgbClr val="022E33"/>
      </a:dk2>
      <a:lt2>
        <a:srgbClr val="E6EAEB"/>
      </a:lt2>
      <a:accent1>
        <a:srgbClr val="10796F"/>
      </a:accent1>
      <a:accent2>
        <a:srgbClr val="B5EBE3"/>
      </a:accent2>
      <a:accent3>
        <a:srgbClr val="102C32"/>
      </a:accent3>
      <a:accent4>
        <a:srgbClr val="E6EAEB"/>
      </a:accent4>
      <a:accent5>
        <a:srgbClr val="10796F"/>
      </a:accent5>
      <a:accent6>
        <a:srgbClr val="B5EBE3"/>
      </a:accent6>
      <a:hlink>
        <a:srgbClr val="10796F"/>
      </a:hlink>
      <a:folHlink>
        <a:srgbClr val="E6EA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2E53DB96-D755-5944-9390-1CF4AC33DF49}"/>
    </a:ext>
  </a:extLst>
</a:theme>
</file>

<file path=ppt/theme/theme4.xml><?xml version="1.0" encoding="utf-8"?>
<a:theme xmlns:a="http://schemas.openxmlformats.org/drawingml/2006/main" name="Montel content - Dark Background">
  <a:themeElements>
    <a:clrScheme name="Montel">
      <a:dk1>
        <a:srgbClr val="022E33"/>
      </a:dk1>
      <a:lt1>
        <a:srgbClr val="FFFFFF"/>
      </a:lt1>
      <a:dk2>
        <a:srgbClr val="0179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CECABF55-1E89-3D4E-A28C-144D37C038C8}"/>
    </a:ext>
  </a:extLst>
</a:theme>
</file>

<file path=ppt/theme/theme5.xml><?xml version="1.0" encoding="utf-8"?>
<a:theme xmlns:a="http://schemas.openxmlformats.org/drawingml/2006/main" name="Montel New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17E89FE8-0B35-184C-BF32-B8EE8680FCC0}"/>
    </a:ext>
  </a:extLst>
</a:theme>
</file>

<file path=ppt/theme/theme6.xml><?xml version="1.0" encoding="utf-8"?>
<a:theme xmlns:a="http://schemas.openxmlformats.org/drawingml/2006/main" name="Montel Advisory">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A9AC2975-A0BD-4840-9520-F65D670BC938}"/>
    </a:ext>
  </a:extLst>
</a:theme>
</file>

<file path=ppt/theme/theme7.xml><?xml version="1.0" encoding="utf-8"?>
<a:theme xmlns:a="http://schemas.openxmlformats.org/drawingml/2006/main" name="Montel Marketing service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54510A7C-8F2A-4E48-801A-D9936E9E1EC7}"/>
    </a:ext>
  </a:extLst>
</a:theme>
</file>

<file path=ppt/theme/theme8.xml><?xml version="1.0" encoding="utf-8"?>
<a:theme xmlns:a="http://schemas.openxmlformats.org/drawingml/2006/main" name="Montel Risk management">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1EAD2CD1-5B58-0143-B129-EE5E32E28E11}"/>
    </a:ext>
  </a:extLst>
</a:theme>
</file>

<file path=ppt/theme/theme9.xml><?xml version="1.0" encoding="utf-8"?>
<a:theme xmlns:a="http://schemas.openxmlformats.org/drawingml/2006/main" name="Montel Events">
  <a:themeElements>
    <a:clrScheme name="Montel">
      <a:dk1>
        <a:srgbClr val="022E33"/>
      </a:dk1>
      <a:lt1>
        <a:srgbClr val="FFFFFF"/>
      </a:lt1>
      <a:dk2>
        <a:srgbClr val="33776F"/>
      </a:dk2>
      <a:lt2>
        <a:srgbClr val="E7EAEB"/>
      </a:lt2>
      <a:accent1>
        <a:srgbClr val="C1BEFA"/>
      </a:accent1>
      <a:accent2>
        <a:srgbClr val="FBE5C3"/>
      </a:accent2>
      <a:accent3>
        <a:srgbClr val="F3AA47"/>
      </a:accent3>
      <a:accent4>
        <a:srgbClr val="613EF5"/>
      </a:accent4>
      <a:accent5>
        <a:srgbClr val="B3EBE3"/>
      </a:accent5>
      <a:accent6>
        <a:srgbClr val="000000"/>
      </a:accent6>
      <a:hlink>
        <a:srgbClr val="33776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el_Template-22" id="{008DFBAC-A1C5-2742-B153-89E06145075D}" vid="{D0479056-55FE-B348-828C-1CAEFBF4A71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qs:UpdateInfoSlideData xmlns:qs="urn:agency:FolienpoolTraining:quickSlide:extdata:slide:updateinfo">
  <qs:ThisSlideInfo>
    <qs:PresentationGuid/>
    <qs:SlideGuid>4ACC5233-AEE7-4412-9149-18D4B825B35E</qs:SlideGuid>
    <qs:SlideTitle>Umsetzungsschritte im Risikomanagement</qs:SlideTitle>
    <qs:PublishingDate>2021-04-28T18:30:53</qs:PublishingDate>
    <qs:Author>Matthis Brinkhaus</qs:Author>
    <qs:OldGuid/>
  </qs:ThisSlideInfo>
  <qs:OrigSlideInfo>
    <qs:PresentationGuid/>
    <qs:SlideGuid>C98141A1-662E-4689-A353-9DBE7B92FF84</qs:SlideGuid>
    <qs:SlideTitle>Umsetzungsschritte im Risikomanagement</qs:SlideTitle>
    <qs:PublishingDate>2021-04-28T18:30:53</qs:PublishingDate>
    <qs:Author>Matthis Brinkhaus</qs:Author>
    <qs:OldGuid/>
  </qs:OrigSlideInfo>
</qs:UpdateInfoSlideData>
</file>

<file path=customXml/item10.xml><?xml version="1.0" encoding="utf-8"?>
<p:properties xmlns:p="http://schemas.microsoft.com/office/2006/metadata/properties" xmlns:xsi="http://www.w3.org/2001/XMLSchema-instance" xmlns:pc="http://schemas.microsoft.com/office/infopath/2007/PartnerControls">
  <documentManagement>
    <lcf76f155ced4ddcb4097134ff3c332f xmlns="ecd1245a-019b-4303-9dcd-8dfba0a484eb">
      <Terms xmlns="http://schemas.microsoft.com/office/infopath/2007/PartnerControls"/>
    </lcf76f155ced4ddcb4097134ff3c332f>
    <TaxCatchAll xmlns="29aac3b8-6948-4ca9-8e77-0588067165a1" xsi:nil="true"/>
  </documentManagement>
</p:properties>
</file>

<file path=customXml/item11.xml><?xml version="1.0" encoding="utf-8"?>
<qs:UpdateInfoSlideData xmlns:qs="urn:agency:FolienpoolTraining:quickSlide:extdata:slide:updateinfo">
  <qs:ThisSlideInfo>
    <qs:PresentationGuid/>
    <qs:SlideGuid>CBE5B19F-D3DF-4A7E-B11D-7EAC808D04FD</qs:SlideGuid>
    <qs:SlideTitle>The weather risk decreases with the duration of a Ppas (German Onshore)</qs:SlideTitle>
    <qs:PublishingDate>2022-03-17T09:40:03</qs:PublishingDate>
    <qs:Author>Michael Claußner</qs:Author>
    <qs:OldGuid/>
  </qs:ThisSlideInfo>
  <qs:OrigSlideInfo>
    <qs:PresentationGuid/>
    <qs:SlideGuid>CBE5B19F-D3DF-4A7E-B11D-7EAC808D04FD</qs:SlideGuid>
    <qs:SlideTitle>The weather risk decreases with the duration of a Ppas (German Onshore)</qs:SlideTitle>
    <qs:PublishingDate>2022-03-17T09:40:03</qs:PublishingDate>
    <qs:Author>Michael Claußner</qs:Author>
    <qs:OldGuid/>
  </qs:OrigSlideInfo>
</qs:UpdateInfoSlideData>
</file>

<file path=customXml/item12.xml><?xml version="1.0" encoding="utf-8"?>
<qs:UpdateInfoSlideData xmlns:qs="urn:agency:FolienpoolTraining:quickSlide:extdata:slide:updateinfo">
  <qs:ThisSlideInfo>
    <qs:PresentationGuid/>
    <qs:SlideGuid>5F9305A2-38DD-48E0-80A5-1CDAF7BDD3F2</qs:SlideGuid>
    <qs:SlideTitle>Power PFC + DA EN (Auto)</qs:SlideTitle>
    <qs:PublishingDate>2023-04-25T15:22:45</qs:PublishingDate>
    <qs:Author>Matthis Brinkhaus</qs:Author>
    <qs:OldGuid/>
  </qs:ThisSlideInfo>
  <qs:OrigSlideInfo>
    <qs:PresentationGuid/>
    <qs:SlideGuid>5F9305A2-38DD-48E0-80A5-1CDAF7BDD3F2</qs:SlideGuid>
    <qs:SlideTitle>Power PFC + DA EN (Auto)</qs:SlideTitle>
    <qs:PublishingDate>2023-04-25T15:22:45</qs:PublishingDate>
    <qs:Author>Matthis Brinkhaus</qs:Author>
    <qs:OldGuid/>
  </qs:OrigSlideInfo>
</qs:UpdateInfoSlideData>
</file>

<file path=customXml/item13.xml><?xml version="1.0" encoding="utf-8"?>
<qs:UpdateInfoSlideData xmlns:qs="urn:agency:FolienpoolTraining:quickSlide:extdata:slide:updateinfo">
  <qs:ThisSlideInfo>
    <qs:PresentationGuid/>
    <qs:SlideGuid>72F3A546-50A2-4BE4-B1A1-0A1FB990B2B6</qs:SlideGuid>
    <qs:SlideTitle>Risikobewertung_ BEISPIEL WETTEREINFLUSS (II) [R]</qs:SlideTitle>
    <qs:PublishingDate>2019-10-02T15:43:16</qs:PublishingDate>
    <qs:Author>Michael Claußner</qs:Author>
    <qs:OldGuid/>
  </qs:ThisSlideInfo>
  <qs:OrigSlideInfo>
    <qs:PresentationGuid/>
    <qs:SlideGuid>68474E78-4150-4DED-A415-E4DD7B5BB858</qs:SlideGuid>
    <qs:SlideTitle>Risikobewertung_ BEISPIEL WETTEREINFLUSS (II) [R]</qs:SlideTitle>
    <qs:PublishingDate>2019-10-02T15:43:16</qs:PublishingDate>
    <qs:Author>Michael Claußner</qs:Author>
    <qs:OldGuid/>
  </qs:OrigSlideInfo>
</qs:UpdateInfoSlideData>
</file>

<file path=customXml/item14.xml><?xml version="1.0" encoding="utf-8"?>
<ct:contentTypeSchema xmlns:ct="http://schemas.microsoft.com/office/2006/metadata/contentType" xmlns:ma="http://schemas.microsoft.com/office/2006/metadata/properties/metaAttributes" ct:_="" ma:_="" ma:contentTypeName="Document" ma:contentTypeID="0x010100F1A2587DA9891C4F9B7E62A80B509FEA" ma:contentTypeVersion="13" ma:contentTypeDescription="Create a new document." ma:contentTypeScope="" ma:versionID="7d85d76248d256b50a7dc13d87e64d6d">
  <xsd:schema xmlns:xsd="http://www.w3.org/2001/XMLSchema" xmlns:xs="http://www.w3.org/2001/XMLSchema" xmlns:p="http://schemas.microsoft.com/office/2006/metadata/properties" xmlns:ns2="ecd1245a-019b-4303-9dcd-8dfba0a484eb" xmlns:ns3="29aac3b8-6948-4ca9-8e77-0588067165a1" targetNamespace="http://schemas.microsoft.com/office/2006/metadata/properties" ma:root="true" ma:fieldsID="7200afab33c06d7068e1a9e950b2a1f1" ns2:_="" ns3:_="">
    <xsd:import namespace="ecd1245a-019b-4303-9dcd-8dfba0a484eb"/>
    <xsd:import namespace="29aac3b8-6948-4ca9-8e77-0588067165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1245a-019b-4303-9dcd-8dfba0a48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8bc7ffa-3213-4f12-8306-c357232cb2b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aac3b8-6948-4ca9-8e77-0588067165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b5e7221-de76-4f9b-8d24-8314c26f0e46}" ma:internalName="TaxCatchAll" ma:showField="CatchAllData" ma:web="29aac3b8-6948-4ca9-8e77-058806716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xml><?xml version="1.0" encoding="utf-8"?>
<qs:UpdateInfoSlideData xmlns:qs="urn:agency:FolienpoolTraining:quickSlide:extdata:slide:updateinfo">
  <qs:ThisSlideInfo>
    <qs:PresentationGuid/>
    <qs:SlideGuid>FADF9843-954E-4B42-8A72-A3C133987BBB</qs:SlideGuid>
    <qs:SlideTitle>Neuer Ansatz_ szenario-“Schwarm“ 3000 Szenarioläufe auf Grundlage der bisherigen Standardszenarien</qs:SlideTitle>
    <qs:PublishingDate>2021-09-03T08:29:52</qs:PublishingDate>
    <qs:Author>Alex Schmitt</qs:Author>
    <qs:OldGuid/>
  </qs:ThisSlideInfo>
  <qs:OrigSlideInfo>
    <qs:PresentationGuid/>
    <qs:SlideGuid>FADF9843-954E-4B42-8A72-A3C133987BBB</qs:SlideGuid>
    <qs:SlideTitle>Neuer Ansatz_ szenario-“Schwarm“ 3000 Szenarioläufe auf Grundlage der bisherigen Standardszenarien</qs:SlideTitle>
    <qs:PublishingDate>2021-09-03T08:29:52</qs:PublishingDate>
    <qs:Author>Alex Schmitt</qs:Author>
    <qs:OldGuid/>
  </qs:OrigSlideInfo>
</qs:UpdateInfoSlideData>
</file>

<file path=customXml/item16.xml><?xml version="1.0" encoding="utf-8"?>
<qs:UpdateInfoSlideData xmlns:qs="urn:agency:FolienpoolTraining:quickSlide:extdata:slide:updateinfo">
  <qs:ThisSlideInfo>
    <qs:PresentationGuid/>
    <qs:SlideGuid>A0290B4E-AD9E-49A3-9F5F-F44D1F681670</qs:SlideGuid>
    <qs:SlideTitle>New Approach_ scenario “Swarm“ 3000 Scenario Runs around the previous Standard scenarios</qs:SlideTitle>
    <qs:PublishingDate>2021-09-03T09:00:48</qs:PublishingDate>
    <qs:Author>Alex Schmitt</qs:Author>
    <qs:OldGuid/>
  </qs:ThisSlideInfo>
  <qs:OrigSlideInfo>
    <qs:PresentationGuid/>
    <qs:SlideGuid>A0290B4E-AD9E-49A3-9F5F-F44D1F681670</qs:SlideGuid>
    <qs:SlideTitle>New Approach_ scenario “Swarm“ 3000 Scenario Runs around the previous Standard scenarios</qs:SlideTitle>
    <qs:PublishingDate>2021-09-03T09:00:48</qs:PublishingDate>
    <qs:Author>Alex Schmitt</qs:Author>
    <qs:OldGuid/>
  </qs:OrigSlideInfo>
</qs:UpdateInfoSlideData>
</file>

<file path=customXml/item17.xml><?xml version="1.0" encoding="utf-8"?>
<qs:UpdateInfoSlideData xmlns:qs="urn:agency:FolienpoolTraining:quickSlide:extdata:slide:updateinfo">
  <qs:ThisSlideInfo>
    <qs:PresentationGuid>56900CAF-A6D8-4C20-91D7-46F25F863C15</qs:PresentationGuid>
    <qs:SlideGuid>7227202B-A6AD-45DF-8A89-536B6A091B6E</qs:SlideGuid>
    <qs:SlideTitle>Absicherung der Marge</qs:SlideTitle>
    <qs:PresentationName>\\be-srv-02\Projekte_intern\EB (Training)\Folienpool Training\Folienpool Training Slides\Training\Risikomanagement.pptx</qs:PresentationName>
    <qs:ThumbNailName>\\be-srv-02\Projekte_intern\EB (Training)\Folienpool Training\Folienpool Training Slides\Training\QsData\Thmbs\2B84730C.png</qs:ThumbNailName>
    <qs:PublishingDate>2018-01-08T14:39:19</qs:PublishingDate>
    <qs:Author>Angela Pietroni</qs:Author>
    <qs:OldGuid/>
  </qs:ThisSlideInfo>
  <qs:OrigSlideInfo>
    <qs:PresentationGuid>56900CAF-A6D8-4C20-91D7-46F25F863C15</qs:PresentationGuid>
    <qs:SlideGuid>7227202B-A6AD-45DF-8A89-536B6A091B6E</qs:SlideGuid>
    <qs:SlideTitle>Absicherung der Marge</qs:SlideTitle>
    <qs:PresentationName>\\be-srv-02\Projekte_intern\EB (Training)\Folienpool Training\Folienpool Training Slides\Training\Risikomanagement.pptx</qs:PresentationName>
    <qs:ThumbNailName>\\be-srv-02\Projekte_intern\EB (Training)\Folienpool Training\Folienpool Training Slides\Training\QsData\Thmbs\2B84730C.png</qs:ThumbNailName>
    <qs:PublishingDate>2018-01-08T14:39:19</qs:PublishingDate>
    <qs:Author>Angela Pietroni</qs:Author>
    <qs:OldGuid/>
  </qs:OrigSlideInfo>
</qs:UpdateInfoSlideData>
</file>

<file path=customXml/item18.xml><?xml version="1.0" encoding="utf-8"?>
<qs:UpdateInfoSlideData xmlns:qs="urn:agency:FolienpoolTraining:quickSlide:extdata:slide:updateinfo">
  <qs:ThisSlideInfo>
    <qs:PresentationGuid/>
    <qs:SlideGuid>A16538E4-1402-4008-9CF4-B9B91E6EF8F2</qs:SlideGuid>
    <qs:SlideTitle>Risikomessung mit dem Mark-to-Market</qs:SlideTitle>
    <qs:PublishingDate>2019-02-27T14:45:50</qs:PublishingDate>
    <qs:Author>Angela Pietroni</qs:Author>
    <qs:OldGuid/>
  </qs:ThisSlideInfo>
  <qs:OrigSlideInfo>
    <qs:PresentationGuid/>
    <qs:SlideGuid>C24AEB23-C33E-4F65-AD3E-0816E80D1EB5</qs:SlideGuid>
    <qs:SlideTitle>Risikomessung mit dem Mark-to-Market</qs:SlideTitle>
    <qs:PublishingDate>2018-09-20T10:20:05</qs:PublishingDate>
    <qs:Author>Angela Pietroni</qs:Author>
    <qs:OldGuid/>
  </qs:OrigSlideInfo>
</qs:UpdateInfoSlideData>
</file>

<file path=customXml/item19.xml><?xml version="1.0" encoding="utf-8"?>
<qs:UpdateInfoSlideData xmlns:qs="urn:agency:FolienpoolTraining:quickSlide:extdata:slide:updateinfo">
  <qs:ThisSlideInfo>
    <qs:PresentationGuid/>
    <qs:SlideGuid>5FFEC4EE-3A85-44DE-9400-F32E3FE2F13A</qs:SlideGuid>
    <qs:SlideTitle>III) Lösungsvorschlag_ rollierender Hedge [R]</qs:SlideTitle>
    <qs:PublishingDate>2019-08-30T13:00:37</qs:PublishingDate>
    <qs:Author>Lydia Bischof</qs:Author>
    <qs:OldGuid/>
  </qs:ThisSlideInfo>
  <qs:OrigSlideInfo>
    <qs:PresentationGuid/>
    <qs:SlideGuid>CC944704-DC5A-4A2C-918E-F9522476496C</qs:SlideGuid>
    <qs:SlideTitle>III) Lösungsvorschlag_ rollierender Hedge [R]</qs:SlideTitle>
    <qs:PublishingDate>2019-08-30T13:00:37</qs:PublishingDate>
    <qs:Author>Lydia Bischof</qs:Author>
    <qs:OldGuid/>
  </qs:OrigSlideInfo>
</qs:UpdateInfoSlideData>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qs:UpdateInfoSlideData xmlns:qs="urn:agency:FolienpoolTraining:quickSlide:extdata:slide:updateinfo">
  <qs:ThisSlideInfo>
    <qs:PresentationGuid/>
    <qs:SlideGuid>C23E6164-EF84-4A11-BD51-0AE0CF87201A</qs:SlideGuid>
    <qs:SlideTitle>Umsetzungsschritte im Risikomanagement_001</qs:SlideTitle>
    <qs:PublishingDate>2021-04-28T18:32:39</qs:PublishingDate>
    <qs:Author>Matthis Brinkhaus</qs:Author>
    <qs:OldGuid/>
  </qs:ThisSlideInfo>
  <qs:OrigSlideInfo>
    <qs:PresentationGuid/>
    <qs:SlideGuid>A4D51594-B566-4A0B-97D5-2D58B4EAF19B</qs:SlideGuid>
    <qs:SlideTitle>Umsetzungsschritte im Risikomanagement_001</qs:SlideTitle>
    <qs:PublishingDate>2021-04-28T18:32:39</qs:PublishingDate>
    <qs:Author>Matthis Brinkhaus</qs:Author>
    <qs:OldGuid/>
  </qs:OrigSlideInfo>
</qs:UpdateInfoSlideData>
</file>

<file path=customXml/item21.xml><?xml version="1.0" encoding="utf-8"?>
<qs:UpdateInfoSlideData xmlns:qs="urn:agency:FolienpoolTraining:quickSlide:extdata:slide:updateinfo">
  <qs:ThisSlideInfo>
    <qs:PresentationGuid>56900CAF-A6D8-4C20-91D7-46F25F863C15</qs:PresentationGuid>
    <qs:SlideGuid>9729BACE-A3C0-478A-A75A-320EC0ABC971</qs:SlideGuid>
    <qs:SlideTitle>Gestelltes Risikokapital und Risikokennzahlen</qs:SlideTitle>
    <qs:PresentationName>\\be-srv-02\Projekte_intern\EB (Training)\Folienpool Training\Folienpool Training Slides\Training\Risikomanagement.pptx</qs:PresentationName>
    <qs:ThumbNailName>\\be-srv-02\Projekte_intern\EB (Training)\Folienpool Training\Folienpool Training Slides\Training\QsData\Thmbs\688EC159.png</qs:ThumbNailName>
    <qs:PublishingDate>2018-01-08T14:39:19</qs:PublishingDate>
    <qs:Author>Angela Pietroni</qs:Author>
    <qs:OldGuid/>
  </qs:ThisSlideInfo>
  <qs:OrigSlideInfo>
    <qs:PresentationGuid>56900CAF-A6D8-4C20-91D7-46F25F863C15</qs:PresentationGuid>
    <qs:SlideGuid>9729BACE-A3C0-478A-A75A-320EC0ABC971</qs:SlideGuid>
    <qs:SlideTitle>Gestelltes Risikokapital und Risikokennzahlen</qs:SlideTitle>
    <qs:PresentationName>\\be-srv-02\Projekte_intern\EB (Training)\Folienpool Training\Folienpool Training Slides\Training\Risikomanagement.pptx</qs:PresentationName>
    <qs:ThumbNailName>\\be-srv-02\Projekte_intern\EB (Training)\Folienpool Training\Folienpool Training Slides\Training\QsData\Thmbs\688EC159.png</qs:ThumbNailName>
    <qs:PublishingDate>2018-01-08T14:39:19</qs:PublishingDate>
    <qs:Author>Angela Pietroni</qs:Author>
    <qs:OldGuid/>
  </qs:OrigSlideInfo>
</qs:UpdateInfoSlideData>
</file>

<file path=customXml/item22.xml><?xml version="1.0" encoding="utf-8"?>
<qs:UpdateInfoSlideData xmlns:qs="urn:agency:FolienpoolTraining:quickSlide:extdata:slide:updateinfo">
  <qs:ThisSlideInfo>
    <qs:PresentationGuid/>
    <qs:SlideGuid>46F58240-641E-4656-A53D-32B27EB7A1FD</qs:SlideGuid>
    <qs:SlideTitle>III) Restrisiko ZEITSKALEN_ Horizont des Terminmarktes vs. Absicherungswunsch feE_PPAs [R]</qs:SlideTitle>
    <qs:PublishingDate>2019-08-30T13:00:09</qs:PublishingDate>
    <qs:Author>Lydia Bischof</qs:Author>
    <qs:OldGuid/>
  </qs:ThisSlideInfo>
  <qs:OrigSlideInfo>
    <qs:PresentationGuid/>
    <qs:SlideGuid>EC69FE3C-4F25-4295-BD0C-B9E1F22A704C</qs:SlideGuid>
    <qs:SlideTitle>III) Restrisiko ZEITSKALEN_ Horizont des Terminmarktes vs. Absicherungswunsch feE_PPAs [R]</qs:SlideTitle>
    <qs:PublishingDate>2019-08-30T13:00:09</qs:PublishingDate>
    <qs:Author>Lydia Bischof</qs:Author>
    <qs:OldGuid/>
  </qs:OrigSlideInfo>
</qs:UpdateInfoSlideData>
</file>

<file path=customXml/item23.xml><?xml version="1.0" encoding="utf-8"?>
<qs:UpdateInfoSlideData xmlns:qs="urn:agency:FolienpoolTraining:quickSlide:extdata:slide:updateinfo">
  <qs:ThisSlideInfo>
    <qs:PresentationGuid/>
    <qs:SlideGuid>290307A1-BD7A-47F7-90AE-000CC4F8C67D</qs:SlideGuid>
    <qs:SlideTitle>Illustration_  Wetterjahre, StRomnachfrage und Rohstoffpreise</qs:SlideTitle>
    <qs:PublishingDate>2021-09-02T14:20:08</qs:PublishingDate>
    <qs:Author>Alex Schmitt</qs:Author>
    <qs:OldGuid/>
  </qs:ThisSlideInfo>
  <qs:OrigSlideInfo>
    <qs:PresentationGuid/>
    <qs:SlideGuid>290307A1-BD7A-47F7-90AE-000CC4F8C67D</qs:SlideGuid>
    <qs:SlideTitle>Illustration_  Wetterjahre, StRomnachfrage und Rohstoffpreise</qs:SlideTitle>
    <qs:PublishingDate>2021-09-02T14:20:08</qs:PublishingDate>
    <qs:Author>Alex Schmitt</qs:Author>
    <qs:OldGuid/>
  </qs:OrigSlideInfo>
</qs:UpdateInfoSlideData>
</file>

<file path=customXml/item24.xml><?xml version="1.0" encoding="utf-8"?>
<qs:UpdateInfoSlideData xmlns:qs="urn:agency:FolienpoolTraining:quickSlide:extdata:slide:updateinfo">
  <qs:ThisSlideInfo>
    <qs:PresentationGuid/>
    <qs:SlideGuid>5BA3E677-FCEA-49FA-8759-4848FA5A2567</qs:SlideGuid>
    <qs:SlideTitle>Daily Profile of Electricity Prices over Time</qs:SlideTitle>
    <qs:PublishingDate>2024-03-07T10:12:41</qs:PublishingDate>
    <qs:Author>Matthis Brinkhaus</qs:Author>
    <qs:OldGuid/>
  </qs:ThisSlideInfo>
  <qs:OrigSlideInfo>
    <qs:PresentationGuid/>
    <qs:SlideGuid>5BA3E677-FCEA-49FA-8759-4848FA5A2567</qs:SlideGuid>
    <qs:SlideTitle>Daily Profile of Electricity Prices over Time</qs:SlideTitle>
    <qs:PublishingDate>2024-03-07T10:12:41</qs:PublishingDate>
    <qs:Author>Matthis Brinkhaus</qs:Author>
    <qs:OldGuid/>
  </qs:OrigSlideInfo>
</qs:UpdateInfoSlideData>
</file>

<file path=customXml/item3.xml><?xml version="1.0" encoding="utf-8"?>
<qs:UpdateInfoSlideData xmlns:qs="urn:agency:FolienpoolTraining:quickSlide:extdata:slide:updateinfo">
  <qs:ThisSlideInfo>
    <qs:PresentationGuid/>
    <qs:SlideGuid>1C911294-9579-43B7-869B-99E58ED85CE9</qs:SlideGuid>
    <qs:SlideTitle>energy Brainswarms_ Overview</qs:SlideTitle>
    <qs:PublishingDate>2021-09-20T09:34:21</qs:PublishingDate>
    <qs:Author>Alex Schmitt</qs:Author>
    <qs:OldGuid/>
  </qs:ThisSlideInfo>
  <qs:OrigSlideInfo>
    <qs:PresentationGuid/>
    <qs:SlideGuid>1C911294-9579-43B7-869B-99E58ED85CE9</qs:SlideGuid>
    <qs:SlideTitle>energy Brainswarms_ Overview</qs:SlideTitle>
    <qs:PublishingDate>2021-09-20T09:34:21</qs:PublishingDate>
    <qs:Author>Alex Schmitt</qs:Author>
    <qs:OldGuid/>
  </qs:OrigSlideInfo>
</qs:UpdateInfoSlideData>
</file>

<file path=customXml/item4.xml><?xml version="1.0" encoding="utf-8"?>
<qs:UpdateInfoSlideData xmlns:qs="urn:agency:FolienpoolTraining:quickSlide:extdata:slide:updateinfo">
  <qs:ThisSlideInfo>
    <qs:PresentationGuid>56900CAF-A6D8-4C20-91D7-46F25F863C15</qs:PresentationGuid>
    <qs:SlideGuid>0D207B07-7501-4954-96AE-ACE401DBDA7E</qs:SlideGuid>
    <qs:SlideTitle>Risiken gehen nie verloren, sie werden nur umgewandelt</qs:SlideTitle>
    <qs:PresentationName>\\be-srv-02\Projekte_intern\EB (Training)\Folienpool Training\Folienpool Training Slides\Training\Risikomanagement.pptx</qs:PresentationName>
    <qs:ThumbNailName>\\be-srv-02\Projekte_intern\EB (Training)\Folienpool Training\Folienpool Training Slides\Training\QsData\Thmbs\485E8EA1.png</qs:ThumbNailName>
    <qs:PublishingDate>2018-01-08T14:39:19</qs:PublishingDate>
    <qs:Author>Angela Pietroni</qs:Author>
    <qs:OldGuid/>
  </qs:ThisSlideInfo>
  <qs:OrigSlideInfo>
    <qs:PresentationGuid>56900CAF-A6D8-4C20-91D7-46F25F863C15</qs:PresentationGuid>
    <qs:SlideGuid>0D207B07-7501-4954-96AE-ACE401DBDA7E</qs:SlideGuid>
    <qs:SlideTitle>Risiken gehen nie verloren, sie werden nur umgewandelt</qs:SlideTitle>
    <qs:PresentationName>\\be-srv-02\Projekte_intern\EB (Training)\Folienpool Training\Folienpool Training Slides\Training\Risikomanagement.pptx</qs:PresentationName>
    <qs:ThumbNailName>\\be-srv-02\Projekte_intern\EB (Training)\Folienpool Training\Folienpool Training Slides\Training\QsData\Thmbs\485E8EA1.png</qs:ThumbNailName>
    <qs:PublishingDate>2018-01-08T14:39:19</qs:PublishingDate>
    <qs:Author>Angela Pietroni</qs:Author>
    <qs:OldGuid/>
  </qs:OrigSlideInfo>
</qs:UpdateInfoSlideData>
</file>

<file path=customXml/item5.xml><?xml version="1.0" encoding="utf-8"?>
<qs:UpdateInfoSlideData xmlns:qs="urn:agency:FolienpoolTraining:quickSlide:extdata:slide:updateinfo">
  <qs:ThisSlideInfo>
    <qs:PresentationGuid/>
    <qs:SlideGuid>50361E2D-A495-413B-8DE8-B6347B83BEE7</qs:SlideGuid>
    <qs:SlideTitle>Risikokennzahlen</qs:SlideTitle>
    <qs:PublishingDate>2021-04-28T18:33:44</qs:PublishingDate>
    <qs:Author>Matthis Brinkhaus</qs:Author>
    <qs:OldGuid/>
  </qs:ThisSlideInfo>
  <qs:OrigSlideInfo>
    <qs:PresentationGuid/>
    <qs:SlideGuid>DABB7BB9-98AC-440A-BF6C-729B8F49E499</qs:SlideGuid>
    <qs:SlideTitle>Risikokennzahlen</qs:SlideTitle>
    <qs:PublishingDate>2021-04-28T18:33:44</qs:PublishingDate>
    <qs:Author>Matthis Brinkhaus</qs:Author>
    <qs:OldGuid/>
  </qs:OrigSlideInfo>
</qs:UpdateInfoSlideData>
</file>

<file path=customXml/item6.xml><?xml version="1.0" encoding="utf-8"?>
<qs:UpdateInfoSlideData xmlns:qs="urn:agency:FolienpoolTraining:quickSlide:extdata:slide:updateinfo">
  <qs:ThisSlideInfo>
    <qs:PresentationGuid>56900CAF-A6D8-4C20-91D7-46F25F863C15</qs:PresentationGuid>
    <qs:SlideGuid>90013B9C-A8BF-4776-972F-8CB2F44A95AF</qs:SlideGuid>
    <qs:SlideTitle>Alle Risiken werden in der Risk Map eingetragen</qs:SlideTitle>
    <qs:PresentationName>\\be-srv-02\Projekte_intern\EB (Training)\Folienpool Training\Folienpool Training Slides\Training\Risikomanagement.pptx</qs:PresentationName>
    <qs:ThumbNailName>\\be-srv-02\Projekte_intern\EB (Training)\Folienpool Training\Folienpool Training Slides\Training\QsData\Thmbs\42401028.png</qs:ThumbNailName>
    <qs:PublishingDate>2018-01-08T14:39:19</qs:PublishingDate>
    <qs:Author>Angela Pietroni</qs:Author>
    <qs:OldGuid/>
  </qs:ThisSlideInfo>
  <qs:OrigSlideInfo>
    <qs:PresentationGuid>56900CAF-A6D8-4C20-91D7-46F25F863C15</qs:PresentationGuid>
    <qs:SlideGuid>90013B9C-A8BF-4776-972F-8CB2F44A95AF</qs:SlideGuid>
    <qs:SlideTitle>Alle Risiken werden in der Risk Map eingetragen</qs:SlideTitle>
    <qs:PresentationName>\\be-srv-02\Projekte_intern\EB (Training)\Folienpool Training\Folienpool Training Slides\Training\Risikomanagement.pptx</qs:PresentationName>
    <qs:ThumbNailName>\\be-srv-02\Projekte_intern\EB (Training)\Folienpool Training\Folienpool Training Slides\Training\QsData\Thmbs\42401028.png</qs:ThumbNailName>
    <qs:PublishingDate>2018-01-08T14:39:19</qs:PublishingDate>
    <qs:Author>Angela Pietroni</qs:Author>
    <qs:OldGuid/>
  </qs:OrigSlideInfo>
</qs:UpdateInfoSlideData>
</file>

<file path=customXml/item7.xml><?xml version="1.0" encoding="utf-8"?>
<qs:UpdateInfoSlideData xmlns:qs="urn:agency:FolienpoolTraining:quickSlide:extdata:slide:updateinfo">
  <qs:ThisSlideInfo>
    <qs:PresentationGuid/>
    <qs:SlideGuid>47682F6C-9444-45DF-845C-0D54DDBF1981</qs:SlideGuid>
    <qs:SlideTitle>Development of negative Prices at the Day-Ahead market</qs:SlideTitle>
    <qs:PublishingDate>2024-01-17T15:30:18</qs:PublishingDate>
    <qs:Author>Matthis Brinkhaus</qs:Author>
    <qs:OldGuid/>
  </qs:ThisSlideInfo>
  <qs:OrigSlideInfo>
    <qs:PresentationGuid/>
    <qs:SlideGuid>47682F6C-9444-45DF-845C-0D54DDBF1981</qs:SlideGuid>
    <qs:SlideTitle>Development of negative Prices at the Day-Ahead market</qs:SlideTitle>
    <qs:PublishingDate>2024-01-17T15:30:18</qs:PublishingDate>
    <qs:Author>Matthis Brinkhaus</qs:Author>
    <qs:OldGuid/>
  </qs:OrigSlideInfo>
</qs:UpdateInfoSlideData>
</file>

<file path=customXml/item8.xml><?xml version="1.0" encoding="utf-8"?>
<qs:UpdateInfoSlideData xmlns:qs="urn:agency:FolienpoolTraining:quickSlide:extdata:slide:updateinfo">
  <qs:ThisSlideInfo>
    <qs:PresentationGuid/>
    <qs:SlideGuid>B263F358-916B-42A5-9BA0-8105FB83A60E</qs:SlideGuid>
    <qs:SlideTitle>Wertneutraler Hedge (Verkauf)</qs:SlideTitle>
    <qs:PublishingDate>2018-09-18T08:09:36</qs:PublishingDate>
    <qs:Author>Marie-Louise Niggemeier</qs:Author>
    <qs:OldGuid/>
  </qs:ThisSlideInfo>
  <qs:OrigSlideInfo>
    <qs:PresentationGuid/>
    <qs:SlideGuid>B263F358-916B-42A5-9BA0-8105FB83A60E</qs:SlideGuid>
    <qs:SlideTitle>Wertneutraler Hedge (Verkauf)</qs:SlideTitle>
    <qs:PublishingDate>2018-09-18T08:09:36</qs:PublishingDate>
    <qs:Author>Marie-Louise Niggemeier</qs:Author>
    <qs:OldGuid/>
  </qs:OrigSlideInfo>
</qs:UpdateInfoSlideData>
</file>

<file path=customXml/item9.xml><?xml version="1.0" encoding="utf-8"?>
<qs:UpdateInfoSlideData xmlns:qs="urn:agency:FolienpoolTraining:quickSlide:extdata:slide:updateinfo">
  <qs:ThisSlideInfo>
    <qs:PresentationGuid/>
    <qs:SlideGuid>6E17C709-9750-4D53-87D9-0321F1F96F1C</qs:SlideGuid>
    <qs:SlideTitle>Wertneutraler Hedge</qs:SlideTitle>
    <qs:PublishingDate>2019-02-27T14:49:20</qs:PublishingDate>
    <qs:Author>Angela Pietroni</qs:Author>
    <qs:OldGuid/>
  </qs:ThisSlideInfo>
  <qs:OrigSlideInfo>
    <qs:PresentationGuid/>
    <qs:SlideGuid>72E42498-F97B-45A0-86C9-D1C57AB1C4BF</qs:SlideGuid>
    <qs:SlideTitle>Wertneutraler Hedge</qs:SlideTitle>
    <qs:PublishingDate>2018-09-18T08:09:30</qs:PublishingDate>
    <qs:Author>Marie-Louise Niggemeier</qs:Author>
    <qs:OldGuid/>
  </qs:OrigSlideInfo>
</qs:UpdateInfoSlideData>
</file>

<file path=customXml/itemProps1.xml><?xml version="1.0" encoding="utf-8"?>
<ds:datastoreItem xmlns:ds="http://schemas.openxmlformats.org/officeDocument/2006/customXml" ds:itemID="{B0B6E9ED-11B9-417D-85D2-B524D5245102}">
  <ds:schemaRefs>
    <ds:schemaRef ds:uri="urn:agency:FolienpoolTraining:quickSlide:extdata:slide:updateinfo"/>
  </ds:schemaRefs>
</ds:datastoreItem>
</file>

<file path=customXml/itemProps10.xml><?xml version="1.0" encoding="utf-8"?>
<ds:datastoreItem xmlns:ds="http://schemas.openxmlformats.org/officeDocument/2006/customXml" ds:itemID="{DA97D6E4-B0D0-4F8B-93C6-D1D383D24E81}">
  <ds:schemaRefs>
    <ds:schemaRef ds:uri="http://www.w3.org/XML/1998/namespace"/>
    <ds:schemaRef ds:uri="http://schemas.microsoft.com/office/2006/metadata/properties"/>
    <ds:schemaRef ds:uri="http://purl.org/dc/terms/"/>
    <ds:schemaRef ds:uri="29aac3b8-6948-4ca9-8e77-0588067165a1"/>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cd1245a-019b-4303-9dcd-8dfba0a484eb"/>
    <ds:schemaRef ds:uri="http://purl.org/dc/dcmitype/"/>
  </ds:schemaRefs>
</ds:datastoreItem>
</file>

<file path=customXml/itemProps11.xml><?xml version="1.0" encoding="utf-8"?>
<ds:datastoreItem xmlns:ds="http://schemas.openxmlformats.org/officeDocument/2006/customXml" ds:itemID="{D9A54203-C953-477D-88A2-5D6786AEE4EC}">
  <ds:schemaRefs>
    <ds:schemaRef ds:uri="urn:agency:FolienpoolTraining:quickSlide:extdata:slide:updateinfo"/>
  </ds:schemaRefs>
</ds:datastoreItem>
</file>

<file path=customXml/itemProps12.xml><?xml version="1.0" encoding="utf-8"?>
<ds:datastoreItem xmlns:ds="http://schemas.openxmlformats.org/officeDocument/2006/customXml" ds:itemID="{11500050-4254-43F4-B5A1-C73B00B6B43A}">
  <ds:schemaRefs>
    <ds:schemaRef ds:uri="urn:agency:FolienpoolTraining:quickSlide:extdata:slide:updateinfo"/>
  </ds:schemaRefs>
</ds:datastoreItem>
</file>

<file path=customXml/itemProps13.xml><?xml version="1.0" encoding="utf-8"?>
<ds:datastoreItem xmlns:ds="http://schemas.openxmlformats.org/officeDocument/2006/customXml" ds:itemID="{1B5DD6A1-38E3-4B3B-A11F-AFF35FD63441}">
  <ds:schemaRefs>
    <ds:schemaRef ds:uri="urn:agency:FolienpoolTraining:quickSlide:extdata:slide:updateinfo"/>
  </ds:schemaRefs>
</ds:datastoreItem>
</file>

<file path=customXml/itemProps14.xml><?xml version="1.0" encoding="utf-8"?>
<ds:datastoreItem xmlns:ds="http://schemas.openxmlformats.org/officeDocument/2006/customXml" ds:itemID="{38B1FE6C-F672-4C7C-9465-C70963ED7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1245a-019b-4303-9dcd-8dfba0a484eb"/>
    <ds:schemaRef ds:uri="29aac3b8-6948-4ca9-8e77-058806716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5.xml><?xml version="1.0" encoding="utf-8"?>
<ds:datastoreItem xmlns:ds="http://schemas.openxmlformats.org/officeDocument/2006/customXml" ds:itemID="{A5381C07-60AB-4264-A659-690A075CE827}">
  <ds:schemaRefs>
    <ds:schemaRef ds:uri="urn:agency:FolienpoolTraining:quickSlide:extdata:slide:updateinfo"/>
  </ds:schemaRefs>
</ds:datastoreItem>
</file>

<file path=customXml/itemProps16.xml><?xml version="1.0" encoding="utf-8"?>
<ds:datastoreItem xmlns:ds="http://schemas.openxmlformats.org/officeDocument/2006/customXml" ds:itemID="{2CBA48CA-A691-4DBA-BBD7-809DC134B4C4}">
  <ds:schemaRefs>
    <ds:schemaRef ds:uri="urn:agency:FolienpoolTraining:quickSlide:extdata:slide:updateinfo"/>
  </ds:schemaRefs>
</ds:datastoreItem>
</file>

<file path=customXml/itemProps17.xml><?xml version="1.0" encoding="utf-8"?>
<ds:datastoreItem xmlns:ds="http://schemas.openxmlformats.org/officeDocument/2006/customXml" ds:itemID="{330AEFC4-5E2E-4856-A1AD-2524A360CD82}">
  <ds:schemaRefs>
    <ds:schemaRef ds:uri="urn:agency:FolienpoolTraining:quickSlide:extdata:slide:updateinfo"/>
  </ds:schemaRefs>
</ds:datastoreItem>
</file>

<file path=customXml/itemProps18.xml><?xml version="1.0" encoding="utf-8"?>
<ds:datastoreItem xmlns:ds="http://schemas.openxmlformats.org/officeDocument/2006/customXml" ds:itemID="{0F207C09-7647-4F52-AFEE-9C454ED6A574}">
  <ds:schemaRefs>
    <ds:schemaRef ds:uri="urn:agency:FolienpoolTraining:quickSlide:extdata:slide:updateinfo"/>
  </ds:schemaRefs>
</ds:datastoreItem>
</file>

<file path=customXml/itemProps19.xml><?xml version="1.0" encoding="utf-8"?>
<ds:datastoreItem xmlns:ds="http://schemas.openxmlformats.org/officeDocument/2006/customXml" ds:itemID="{BE8F9C97-7933-40A1-9127-244DAD1DD79D}">
  <ds:schemaRefs>
    <ds:schemaRef ds:uri="urn:agency:FolienpoolTraining:quickSlide:extdata:slide:updateinfo"/>
  </ds:schemaRefs>
</ds:datastoreItem>
</file>

<file path=customXml/itemProps2.xml><?xml version="1.0" encoding="utf-8"?>
<ds:datastoreItem xmlns:ds="http://schemas.openxmlformats.org/officeDocument/2006/customXml" ds:itemID="{72B645D2-AA6E-481B-B73E-94C8C2D12088}">
  <ds:schemaRefs>
    <ds:schemaRef ds:uri="http://schemas.microsoft.com/sharepoint/v3/contenttype/forms"/>
  </ds:schemaRefs>
</ds:datastoreItem>
</file>

<file path=customXml/itemProps20.xml><?xml version="1.0" encoding="utf-8"?>
<ds:datastoreItem xmlns:ds="http://schemas.openxmlformats.org/officeDocument/2006/customXml" ds:itemID="{4D4A0C95-7003-4A36-A0F3-0DC1E372C1AE}">
  <ds:schemaRefs>
    <ds:schemaRef ds:uri="urn:agency:FolienpoolTraining:quickSlide:extdata:slide:updateinfo"/>
  </ds:schemaRefs>
</ds:datastoreItem>
</file>

<file path=customXml/itemProps21.xml><?xml version="1.0" encoding="utf-8"?>
<ds:datastoreItem xmlns:ds="http://schemas.openxmlformats.org/officeDocument/2006/customXml" ds:itemID="{8384DC25-04C6-4198-9286-2D54CE08782F}">
  <ds:schemaRefs>
    <ds:schemaRef ds:uri="urn:agency:FolienpoolTraining:quickSlide:extdata:slide:updateinfo"/>
  </ds:schemaRefs>
</ds:datastoreItem>
</file>

<file path=customXml/itemProps22.xml><?xml version="1.0" encoding="utf-8"?>
<ds:datastoreItem xmlns:ds="http://schemas.openxmlformats.org/officeDocument/2006/customXml" ds:itemID="{4C112CFE-D214-4DD8-90D4-7EDEF54442A1}">
  <ds:schemaRefs>
    <ds:schemaRef ds:uri="urn:agency:FolienpoolTraining:quickSlide:extdata:slide:updateinfo"/>
  </ds:schemaRefs>
</ds:datastoreItem>
</file>

<file path=customXml/itemProps23.xml><?xml version="1.0" encoding="utf-8"?>
<ds:datastoreItem xmlns:ds="http://schemas.openxmlformats.org/officeDocument/2006/customXml" ds:itemID="{07E6DF94-9E80-4A32-BC34-AF1F233DDD69}">
  <ds:schemaRefs>
    <ds:schemaRef ds:uri="urn:agency:FolienpoolTraining:quickSlide:extdata:slide:updateinfo"/>
  </ds:schemaRefs>
</ds:datastoreItem>
</file>

<file path=customXml/itemProps24.xml><?xml version="1.0" encoding="utf-8"?>
<ds:datastoreItem xmlns:ds="http://schemas.openxmlformats.org/officeDocument/2006/customXml" ds:itemID="{A605B3A3-51E3-4301-B8C9-BE4C1F5DDD52}">
  <ds:schemaRefs>
    <ds:schemaRef ds:uri="urn:agency:FolienpoolTraining:quickSlide:extdata:slide:updateinfo"/>
  </ds:schemaRefs>
</ds:datastoreItem>
</file>

<file path=customXml/itemProps3.xml><?xml version="1.0" encoding="utf-8"?>
<ds:datastoreItem xmlns:ds="http://schemas.openxmlformats.org/officeDocument/2006/customXml" ds:itemID="{E373E27E-D91C-4112-BACE-0A1394BC568C}">
  <ds:schemaRefs>
    <ds:schemaRef ds:uri="urn:agency:FolienpoolTraining:quickSlide:extdata:slide:updateinfo"/>
  </ds:schemaRefs>
</ds:datastoreItem>
</file>

<file path=customXml/itemProps4.xml><?xml version="1.0" encoding="utf-8"?>
<ds:datastoreItem xmlns:ds="http://schemas.openxmlformats.org/officeDocument/2006/customXml" ds:itemID="{FD46010B-771F-4C82-BB91-6C167B6C3B7E}">
  <ds:schemaRefs>
    <ds:schemaRef ds:uri="urn:agency:FolienpoolTraining:quickSlide:extdata:slide:updateinfo"/>
  </ds:schemaRefs>
</ds:datastoreItem>
</file>

<file path=customXml/itemProps5.xml><?xml version="1.0" encoding="utf-8"?>
<ds:datastoreItem xmlns:ds="http://schemas.openxmlformats.org/officeDocument/2006/customXml" ds:itemID="{8BAD34EB-68D1-4DBC-9974-BD3E9C1E332D}">
  <ds:schemaRefs>
    <ds:schemaRef ds:uri="urn:agency:FolienpoolTraining:quickSlide:extdata:slide:updateinfo"/>
  </ds:schemaRefs>
</ds:datastoreItem>
</file>

<file path=customXml/itemProps6.xml><?xml version="1.0" encoding="utf-8"?>
<ds:datastoreItem xmlns:ds="http://schemas.openxmlformats.org/officeDocument/2006/customXml" ds:itemID="{F63961E6-3965-4DCD-B4F6-249BB54DAAF6}">
  <ds:schemaRefs>
    <ds:schemaRef ds:uri="urn:agency:FolienpoolTraining:quickSlide:extdata:slide:updateinfo"/>
  </ds:schemaRefs>
</ds:datastoreItem>
</file>

<file path=customXml/itemProps7.xml><?xml version="1.0" encoding="utf-8"?>
<ds:datastoreItem xmlns:ds="http://schemas.openxmlformats.org/officeDocument/2006/customXml" ds:itemID="{2837C301-5CA1-402D-8103-5A16A030C6A7}">
  <ds:schemaRefs>
    <ds:schemaRef ds:uri="urn:agency:FolienpoolTraining:quickSlide:extdata:slide:updateinfo"/>
  </ds:schemaRefs>
</ds:datastoreItem>
</file>

<file path=customXml/itemProps8.xml><?xml version="1.0" encoding="utf-8"?>
<ds:datastoreItem xmlns:ds="http://schemas.openxmlformats.org/officeDocument/2006/customXml" ds:itemID="{E0662E9C-717B-4BEB-934B-7CF4EE03DF2F}">
  <ds:schemaRefs>
    <ds:schemaRef ds:uri="urn:agency:FolienpoolTraining:quickSlide:extdata:slide:updateinfo"/>
  </ds:schemaRefs>
</ds:datastoreItem>
</file>

<file path=customXml/itemProps9.xml><?xml version="1.0" encoding="utf-8"?>
<ds:datastoreItem xmlns:ds="http://schemas.openxmlformats.org/officeDocument/2006/customXml" ds:itemID="{CA746562-2A4C-4990-887A-C4809D866CDF}">
  <ds:schemaRefs>
    <ds:schemaRef ds:uri="urn:agency:FolienpoolTraining:quickSlide:extdata:slide:updateinfo"/>
  </ds:schemaRefs>
</ds:datastoreItem>
</file>

<file path=docProps/app.xml><?xml version="1.0" encoding="utf-8"?>
<Properties xmlns="http://schemas.openxmlformats.org/officeDocument/2006/extended-properties" xmlns:vt="http://schemas.openxmlformats.org/officeDocument/2006/docPropsVTypes">
  <Template/>
  <TotalTime>0</TotalTime>
  <Words>2406</Words>
  <Application>Microsoft Office PowerPoint</Application>
  <PresentationFormat>Widescreen</PresentationFormat>
  <Paragraphs>265</Paragraphs>
  <Slides>28</Slides>
  <Notes>16</Notes>
  <HiddenSlides>0</HiddenSlides>
  <MMClips>0</MMClips>
  <ScaleCrop>false</ScaleCrop>
  <HeadingPairs>
    <vt:vector size="8" baseType="variant">
      <vt:variant>
        <vt:lpstr>Fonts Used</vt:lpstr>
      </vt:variant>
      <vt:variant>
        <vt:i4>8</vt:i4>
      </vt:variant>
      <vt:variant>
        <vt:lpstr>Theme</vt:lpstr>
      </vt:variant>
      <vt:variant>
        <vt:i4>13</vt:i4>
      </vt:variant>
      <vt:variant>
        <vt:lpstr>Embedded OLE Servers</vt:lpstr>
      </vt:variant>
      <vt:variant>
        <vt:i4>1</vt:i4>
      </vt:variant>
      <vt:variant>
        <vt:lpstr>Slide Titles</vt:lpstr>
      </vt:variant>
      <vt:variant>
        <vt:i4>28</vt:i4>
      </vt:variant>
    </vt:vector>
  </HeadingPairs>
  <TitlesOfParts>
    <vt:vector size="50" baseType="lpstr">
      <vt:lpstr>Haffer Light</vt:lpstr>
      <vt:lpstr>Calibri</vt:lpstr>
      <vt:lpstr>Aptos</vt:lpstr>
      <vt:lpstr>Haffer</vt:lpstr>
      <vt:lpstr>Franklin Gothic Book</vt:lpstr>
      <vt:lpstr>Wingdings</vt:lpstr>
      <vt:lpstr>Arial</vt:lpstr>
      <vt:lpstr>PT Sans</vt:lpstr>
      <vt:lpstr>Covers</vt:lpstr>
      <vt:lpstr>Montel Content</vt:lpstr>
      <vt:lpstr>Graphics</vt:lpstr>
      <vt:lpstr>Montel content - Dark Background</vt:lpstr>
      <vt:lpstr>Montel News</vt:lpstr>
      <vt:lpstr>Montel Advisory</vt:lpstr>
      <vt:lpstr>Montel Marketing services</vt:lpstr>
      <vt:lpstr>Montel Risk management</vt:lpstr>
      <vt:lpstr>Montel Events</vt:lpstr>
      <vt:lpstr>Montel Analysis</vt:lpstr>
      <vt:lpstr>Montel Market data</vt:lpstr>
      <vt:lpstr>Montel Publications</vt:lpstr>
      <vt:lpstr>Montel Marketplace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saavsa</dc:title>
  <dc:creator>Mari Tollefsen Schia</dc:creator>
  <cp:lastModifiedBy>Noreen Zafar</cp:lastModifiedBy>
  <cp:revision>414</cp:revision>
  <dcterms:created xsi:type="dcterms:W3CDTF">2022-11-17T18:59:36Z</dcterms:created>
  <dcterms:modified xsi:type="dcterms:W3CDTF">2024-09-24T09:38:16Z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0x010100F1A2587DA9891C4F9B7E62A80B509FEA</vt:lpwstr>
  </property>
  <property fmtid="{D5CDD505-2E9C-101B-9397-08002B2CF9AE}" pid="3" name="MediaServiceImageTags">
    <vt:lpwstr/>
  </property>
</Properties>
</file>