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3"/>
    <p:sldMasterId id="2147483753" r:id="rId4"/>
    <p:sldMasterId id="2147483737" r:id="rId5"/>
    <p:sldMasterId id="2147483673" r:id="rId6"/>
    <p:sldMasterId id="2147483679" r:id="rId7"/>
    <p:sldMasterId id="2147483685" r:id="rId8"/>
    <p:sldMasterId id="2147483691" r:id="rId9"/>
    <p:sldMasterId id="2147483697" r:id="rId10"/>
    <p:sldMasterId id="2147483703" r:id="rId11"/>
    <p:sldMasterId id="2147483709" r:id="rId12"/>
    <p:sldMasterId id="2147483715" r:id="rId13"/>
    <p:sldMasterId id="2147483721" r:id="rId14"/>
  </p:sldMasterIdLst>
  <p:notesMasterIdLst>
    <p:notesMasterId r:id="rId29"/>
  </p:notesMasterIdLst>
  <p:handoutMasterIdLst>
    <p:handoutMasterId r:id="rId30"/>
  </p:handoutMasterIdLst>
  <p:sldIdLst>
    <p:sldId id="259" r:id="rId15"/>
    <p:sldId id="358" r:id="rId16"/>
    <p:sldId id="326" r:id="rId17"/>
    <p:sldId id="345" r:id="rId18"/>
    <p:sldId id="335" r:id="rId19"/>
    <p:sldId id="346" r:id="rId20"/>
    <p:sldId id="324" r:id="rId21"/>
    <p:sldId id="327" r:id="rId22"/>
    <p:sldId id="322" r:id="rId23"/>
    <p:sldId id="328" r:id="rId24"/>
    <p:sldId id="348" r:id="rId25"/>
    <p:sldId id="279" r:id="rId26"/>
    <p:sldId id="280" r:id="rId27"/>
    <p:sldId id="334" r:id="rId28"/>
  </p:sldIdLst>
  <p:sldSz cx="12192000" cy="6858000"/>
  <p:notesSz cx="6858000" cy="9144000"/>
  <p:embeddedFontLst>
    <p:embeddedFont>
      <p:font typeface="Haffer" panose="020B0604020202020204" charset="0"/>
      <p:regular r:id="rId31"/>
      <p:bold r:id="rId32"/>
    </p:embeddedFont>
    <p:embeddedFont>
      <p:font typeface="Haffer Light" panose="020B0604020202020204" charset="0"/>
      <p:regular r:id="rId33"/>
    </p:embeddedFont>
    <p:embeddedFont>
      <p:font typeface="Haffer SemiBold" panose="020B0604020202020204" charset="0"/>
      <p:bold r:id="rId34"/>
    </p:embeddedFont>
    <p:embeddedFont>
      <p:font typeface="Poppins ExtraLight" panose="00000300000000000000" pitchFamily="2" charset="0"/>
      <p:regular r:id="rId35"/>
      <p: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96F"/>
    <a:srgbClr val="01A192"/>
    <a:srgbClr val="022E33"/>
    <a:srgbClr val="C0B5F9"/>
    <a:srgbClr val="DAD8FB"/>
    <a:srgbClr val="E5E3F1"/>
    <a:srgbClr val="F2F1F9"/>
    <a:srgbClr val="C7F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90C16D-F147-448E-902E-596E55713396}" v="80" dt="2025-02-10T13:41:56.281"/>
    <p1510:client id="{AC000C99-689A-3776-CC30-10F52EBDF088}" v="31" dt="2025-02-11T23:22:44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994" autoAdjust="0"/>
  </p:normalViewPr>
  <p:slideViewPr>
    <p:cSldViewPr snapToGrid="0">
      <p:cViewPr varScale="1">
        <p:scale>
          <a:sx n="73" d="100"/>
          <a:sy n="73" d="100"/>
        </p:scale>
        <p:origin x="19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1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font" Target="fonts/font9.fntdata"/><Relationship Id="rId21" Type="http://schemas.openxmlformats.org/officeDocument/2006/relationships/slide" Target="slides/slide7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1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font" Target="fonts/font6.fntdata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5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Master" Target="slideMasters/slideMaster12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Master" Target="slideMasters/slideMaster6.xml"/><Relationship Id="rId3" Type="http://schemas.openxmlformats.org/officeDocument/2006/relationships/slideMaster" Target="slideMasters/slideMaster1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microsoft.com/office/2015/10/relationships/revisionInfo" Target="revisionInfo.xml"/><Relationship Id="rId20" Type="http://schemas.openxmlformats.org/officeDocument/2006/relationships/slide" Target="slides/slide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k Bräuer" userId="S::maik.braeuer@montel.energy::55544d87-8bd9-4037-a074-222c3ec90aca" providerId="AD" clId="Web-{8D34C5CD-DF07-142D-423C-C2B3EDE09680}"/>
    <pc:docChg chg="modSld">
      <pc:chgData name="Maik Bräuer" userId="S::maik.braeuer@montel.energy::55544d87-8bd9-4037-a074-222c3ec90aca" providerId="AD" clId="Web-{8D34C5CD-DF07-142D-423C-C2B3EDE09680}" dt="2025-02-06T08:48:30.759" v="34"/>
      <pc:docMkLst>
        <pc:docMk/>
      </pc:docMkLst>
      <pc:sldChg chg="modSp">
        <pc:chgData name="Maik Bräuer" userId="S::maik.braeuer@montel.energy::55544d87-8bd9-4037-a074-222c3ec90aca" providerId="AD" clId="Web-{8D34C5CD-DF07-142D-423C-C2B3EDE09680}" dt="2025-02-06T08:41:08.700" v="5" actId="20577"/>
        <pc:sldMkLst>
          <pc:docMk/>
          <pc:sldMk cId="2597625370" sldId="259"/>
        </pc:sldMkLst>
        <pc:spChg chg="mod">
          <ac:chgData name="Maik Bräuer" userId="S::maik.braeuer@montel.energy::55544d87-8bd9-4037-a074-222c3ec90aca" providerId="AD" clId="Web-{8D34C5CD-DF07-142D-423C-C2B3EDE09680}" dt="2025-02-06T08:41:08.700" v="5" actId="20577"/>
          <ac:spMkLst>
            <pc:docMk/>
            <pc:sldMk cId="2597625370" sldId="259"/>
            <ac:spMk id="3" creationId="{ADDE589B-CE3E-17A5-EAD4-6A0C64D9986D}"/>
          </ac:spMkLst>
        </pc:spChg>
      </pc:sldChg>
      <pc:sldChg chg="modSp">
        <pc:chgData name="Maik Bräuer" userId="S::maik.braeuer@montel.energy::55544d87-8bd9-4037-a074-222c3ec90aca" providerId="AD" clId="Web-{8D34C5CD-DF07-142D-423C-C2B3EDE09680}" dt="2025-02-06T08:48:30.759" v="34"/>
        <pc:sldMkLst>
          <pc:docMk/>
          <pc:sldMk cId="1906591055" sldId="345"/>
        </pc:sldMkLst>
        <pc:spChg chg="mod modVis">
          <ac:chgData name="Maik Bräuer" userId="S::maik.braeuer@montel.energy::55544d87-8bd9-4037-a074-222c3ec90aca" providerId="AD" clId="Web-{8D34C5CD-DF07-142D-423C-C2B3EDE09680}" dt="2025-02-06T08:47:35.742" v="21"/>
          <ac:spMkLst>
            <pc:docMk/>
            <pc:sldMk cId="1906591055" sldId="345"/>
            <ac:spMk id="4" creationId="{BC6FE1C5-ECF2-FE34-EA7A-49FD7493656F}"/>
          </ac:spMkLst>
        </pc:spChg>
        <pc:spChg chg="mod modVis">
          <ac:chgData name="Maik Bräuer" userId="S::maik.braeuer@montel.energy::55544d87-8bd9-4037-a074-222c3ec90aca" providerId="AD" clId="Web-{8D34C5CD-DF07-142D-423C-C2B3EDE09680}" dt="2025-02-06T08:46:54.007" v="9"/>
          <ac:spMkLst>
            <pc:docMk/>
            <pc:sldMk cId="1906591055" sldId="345"/>
            <ac:spMk id="15" creationId="{6002231B-124B-BFA8-3F31-54728F544EFE}"/>
          </ac:spMkLst>
        </pc:spChg>
        <pc:picChg chg="mod modVis">
          <ac:chgData name="Maik Bräuer" userId="S::maik.braeuer@montel.energy::55544d87-8bd9-4037-a074-222c3ec90aca" providerId="AD" clId="Web-{8D34C5CD-DF07-142D-423C-C2B3EDE09680}" dt="2025-02-06T08:48:18.931" v="30"/>
          <ac:picMkLst>
            <pc:docMk/>
            <pc:sldMk cId="1906591055" sldId="345"/>
            <ac:picMk id="5" creationId="{9346C45F-33D3-C0FA-C0F3-2B7C95115A72}"/>
          </ac:picMkLst>
        </pc:picChg>
        <pc:picChg chg="mod modVis">
          <ac:chgData name="Maik Bräuer" userId="S::maik.braeuer@montel.energy::55544d87-8bd9-4037-a074-222c3ec90aca" providerId="AD" clId="Web-{8D34C5CD-DF07-142D-423C-C2B3EDE09680}" dt="2025-02-06T08:48:16.650" v="29"/>
          <ac:picMkLst>
            <pc:docMk/>
            <pc:sldMk cId="1906591055" sldId="345"/>
            <ac:picMk id="6" creationId="{8F7CF4EB-2516-1F67-01A2-6F3E43000791}"/>
          </ac:picMkLst>
        </pc:picChg>
        <pc:picChg chg="mod modVis">
          <ac:chgData name="Maik Bräuer" userId="S::maik.braeuer@montel.energy::55544d87-8bd9-4037-a074-222c3ec90aca" providerId="AD" clId="Web-{8D34C5CD-DF07-142D-423C-C2B3EDE09680}" dt="2025-02-06T08:48:23.931" v="32"/>
          <ac:picMkLst>
            <pc:docMk/>
            <pc:sldMk cId="1906591055" sldId="345"/>
            <ac:picMk id="7" creationId="{021D0738-BFAC-6777-442D-F972FD06FBA1}"/>
          </ac:picMkLst>
        </pc:picChg>
        <pc:picChg chg="mod modVis">
          <ac:chgData name="Maik Bräuer" userId="S::maik.braeuer@montel.energy::55544d87-8bd9-4037-a074-222c3ec90aca" providerId="AD" clId="Web-{8D34C5CD-DF07-142D-423C-C2B3EDE09680}" dt="2025-02-06T08:48:30.759" v="34"/>
          <ac:picMkLst>
            <pc:docMk/>
            <pc:sldMk cId="1906591055" sldId="345"/>
            <ac:picMk id="9" creationId="{1A737BA7-5952-5AF1-9DD5-459462E237FB}"/>
          </ac:picMkLst>
        </pc:picChg>
      </pc:sldChg>
    </pc:docChg>
  </pc:docChgLst>
  <pc:docChgLst>
    <pc:chgData name="Daniel Gehardt" userId="54dc719f-2460-487e-8c9a-025b0b417dc0" providerId="ADAL" clId="{5790C16D-F147-448E-902E-596E55713396}"/>
    <pc:docChg chg="delSld modSld">
      <pc:chgData name="Daniel Gehardt" userId="54dc719f-2460-487e-8c9a-025b0b417dc0" providerId="ADAL" clId="{5790C16D-F147-448E-902E-596E55713396}" dt="2025-02-11T23:03:56.367" v="205" actId="20577"/>
      <pc:docMkLst>
        <pc:docMk/>
      </pc:docMkLst>
      <pc:sldChg chg="modSp mod">
        <pc:chgData name="Daniel Gehardt" userId="54dc719f-2460-487e-8c9a-025b0b417dc0" providerId="ADAL" clId="{5790C16D-F147-448E-902E-596E55713396}" dt="2025-02-10T14:23:45.483" v="82" actId="1036"/>
        <pc:sldMkLst>
          <pc:docMk/>
          <pc:sldMk cId="2597625370" sldId="259"/>
        </pc:sldMkLst>
        <pc:picChg chg="mod">
          <ac:chgData name="Daniel Gehardt" userId="54dc719f-2460-487e-8c9a-025b0b417dc0" providerId="ADAL" clId="{5790C16D-F147-448E-902E-596E55713396}" dt="2025-02-10T14:23:45.483" v="82" actId="1036"/>
          <ac:picMkLst>
            <pc:docMk/>
            <pc:sldMk cId="2597625370" sldId="259"/>
            <ac:picMk id="6" creationId="{97D1E1D7-4030-0D68-34E2-369B0D4C5D7E}"/>
          </ac:picMkLst>
        </pc:picChg>
      </pc:sldChg>
      <pc:sldChg chg="modNotesTx">
        <pc:chgData name="Daniel Gehardt" userId="54dc719f-2460-487e-8c9a-025b0b417dc0" providerId="ADAL" clId="{5790C16D-F147-448E-902E-596E55713396}" dt="2025-02-06T08:56:24.101" v="76" actId="20577"/>
        <pc:sldMkLst>
          <pc:docMk/>
          <pc:sldMk cId="3758005426" sldId="279"/>
        </pc:sldMkLst>
      </pc:sldChg>
      <pc:sldChg chg="modSp mod modNotesTx">
        <pc:chgData name="Daniel Gehardt" userId="54dc719f-2460-487e-8c9a-025b0b417dc0" providerId="ADAL" clId="{5790C16D-F147-448E-902E-596E55713396}" dt="2025-02-11T23:03:56.367" v="205" actId="20577"/>
        <pc:sldMkLst>
          <pc:docMk/>
          <pc:sldMk cId="3578314313" sldId="280"/>
        </pc:sldMkLst>
        <pc:spChg chg="mod">
          <ac:chgData name="Daniel Gehardt" userId="54dc719f-2460-487e-8c9a-025b0b417dc0" providerId="ADAL" clId="{5790C16D-F147-448E-902E-596E55713396}" dt="2025-02-11T23:03:56.367" v="205" actId="20577"/>
          <ac:spMkLst>
            <pc:docMk/>
            <pc:sldMk cId="3578314313" sldId="280"/>
            <ac:spMk id="3" creationId="{515889E2-5BFB-5299-027D-643618B63DBE}"/>
          </ac:spMkLst>
        </pc:spChg>
      </pc:sldChg>
      <pc:sldChg chg="modSp mod modNotesTx">
        <pc:chgData name="Daniel Gehardt" userId="54dc719f-2460-487e-8c9a-025b0b417dc0" providerId="ADAL" clId="{5790C16D-F147-448E-902E-596E55713396}" dt="2025-02-10T14:36:07.060" v="183" actId="20577"/>
        <pc:sldMkLst>
          <pc:docMk/>
          <pc:sldMk cId="4289864670" sldId="326"/>
        </pc:sldMkLst>
        <pc:spChg chg="mod">
          <ac:chgData name="Daniel Gehardt" userId="54dc719f-2460-487e-8c9a-025b0b417dc0" providerId="ADAL" clId="{5790C16D-F147-448E-902E-596E55713396}" dt="2025-02-06T08:53:20.493" v="55" actId="20577"/>
          <ac:spMkLst>
            <pc:docMk/>
            <pc:sldMk cId="4289864670" sldId="326"/>
            <ac:spMk id="15" creationId="{6002231B-124B-BFA8-3F31-54728F544EFE}"/>
          </ac:spMkLst>
        </pc:spChg>
        <pc:spChg chg="mod">
          <ac:chgData name="Daniel Gehardt" userId="54dc719f-2460-487e-8c9a-025b0b417dc0" providerId="ADAL" clId="{5790C16D-F147-448E-902E-596E55713396}" dt="2025-02-06T08:51:06.113" v="17" actId="20577"/>
          <ac:spMkLst>
            <pc:docMk/>
            <pc:sldMk cId="4289864670" sldId="326"/>
            <ac:spMk id="16" creationId="{CDF6C8F6-C88B-720D-8E62-4F561B296BF2}"/>
          </ac:spMkLst>
        </pc:spChg>
      </pc:sldChg>
      <pc:sldChg chg="modSp mod">
        <pc:chgData name="Daniel Gehardt" userId="54dc719f-2460-487e-8c9a-025b0b417dc0" providerId="ADAL" clId="{5790C16D-F147-448E-902E-596E55713396}" dt="2025-02-06T08:53:55.961" v="65" actId="6549"/>
        <pc:sldMkLst>
          <pc:docMk/>
          <pc:sldMk cId="3375571112" sldId="327"/>
        </pc:sldMkLst>
        <pc:spChg chg="mod">
          <ac:chgData name="Daniel Gehardt" userId="54dc719f-2460-487e-8c9a-025b0b417dc0" providerId="ADAL" clId="{5790C16D-F147-448E-902E-596E55713396}" dt="2025-02-06T08:53:55.961" v="65" actId="6549"/>
          <ac:spMkLst>
            <pc:docMk/>
            <pc:sldMk cId="3375571112" sldId="327"/>
            <ac:spMk id="15" creationId="{6002231B-124B-BFA8-3F31-54728F544EFE}"/>
          </ac:spMkLst>
        </pc:spChg>
      </pc:sldChg>
      <pc:sldChg chg="modSp mod">
        <pc:chgData name="Daniel Gehardt" userId="54dc719f-2460-487e-8c9a-025b0b417dc0" providerId="ADAL" clId="{5790C16D-F147-448E-902E-596E55713396}" dt="2025-02-11T23:00:31.542" v="185" actId="20577"/>
        <pc:sldMkLst>
          <pc:docMk/>
          <pc:sldMk cId="494830599" sldId="328"/>
        </pc:sldMkLst>
        <pc:spChg chg="mod">
          <ac:chgData name="Daniel Gehardt" userId="54dc719f-2460-487e-8c9a-025b0b417dc0" providerId="ADAL" clId="{5790C16D-F147-448E-902E-596E55713396}" dt="2025-02-11T23:00:31.542" v="185" actId="20577"/>
          <ac:spMkLst>
            <pc:docMk/>
            <pc:sldMk cId="494830599" sldId="328"/>
            <ac:spMk id="12" creationId="{410A82BA-84B5-BE85-9B15-92CA63A6777E}"/>
          </ac:spMkLst>
        </pc:spChg>
      </pc:sldChg>
      <pc:sldChg chg="modSp mod">
        <pc:chgData name="Daniel Gehardt" userId="54dc719f-2460-487e-8c9a-025b0b417dc0" providerId="ADAL" clId="{5790C16D-F147-448E-902E-596E55713396}" dt="2025-02-06T08:53:10.055" v="53" actId="20577"/>
        <pc:sldMkLst>
          <pc:docMk/>
          <pc:sldMk cId="1285383450" sldId="335"/>
        </pc:sldMkLst>
        <pc:spChg chg="mod">
          <ac:chgData name="Daniel Gehardt" userId="54dc719f-2460-487e-8c9a-025b0b417dc0" providerId="ADAL" clId="{5790C16D-F147-448E-902E-596E55713396}" dt="2025-02-06T08:53:10.055" v="53" actId="20577"/>
          <ac:spMkLst>
            <pc:docMk/>
            <pc:sldMk cId="1285383450" sldId="335"/>
            <ac:spMk id="15" creationId="{6002231B-124B-BFA8-3F31-54728F544EFE}"/>
          </ac:spMkLst>
        </pc:spChg>
      </pc:sldChg>
      <pc:sldChg chg="del">
        <pc:chgData name="Daniel Gehardt" userId="54dc719f-2460-487e-8c9a-025b0b417dc0" providerId="ADAL" clId="{5790C16D-F147-448E-902E-596E55713396}" dt="2025-02-06T08:33:05.474" v="0" actId="47"/>
        <pc:sldMkLst>
          <pc:docMk/>
          <pc:sldMk cId="3660460409" sldId="341"/>
        </pc:sldMkLst>
      </pc:sldChg>
      <pc:sldChg chg="modSp mod modAnim">
        <pc:chgData name="Daniel Gehardt" userId="54dc719f-2460-487e-8c9a-025b0b417dc0" providerId="ADAL" clId="{5790C16D-F147-448E-902E-596E55713396}" dt="2025-02-10T13:41:56.281" v="81"/>
        <pc:sldMkLst>
          <pc:docMk/>
          <pc:sldMk cId="1906591055" sldId="345"/>
        </pc:sldMkLst>
        <pc:picChg chg="ord">
          <ac:chgData name="Daniel Gehardt" userId="54dc719f-2460-487e-8c9a-025b0b417dc0" providerId="ADAL" clId="{5790C16D-F147-448E-902E-596E55713396}" dt="2025-02-10T13:39:56.422" v="77" actId="166"/>
          <ac:picMkLst>
            <pc:docMk/>
            <pc:sldMk cId="1906591055" sldId="345"/>
            <ac:picMk id="9" creationId="{1A737BA7-5952-5AF1-9DD5-459462E237FB}"/>
          </ac:picMkLst>
        </pc:picChg>
      </pc:sldChg>
      <pc:sldChg chg="modSp mod">
        <pc:chgData name="Daniel Gehardt" userId="54dc719f-2460-487e-8c9a-025b0b417dc0" providerId="ADAL" clId="{5790C16D-F147-448E-902E-596E55713396}" dt="2025-02-06T08:53:33.590" v="64" actId="20577"/>
        <pc:sldMkLst>
          <pc:docMk/>
          <pc:sldMk cId="745433897" sldId="346"/>
        </pc:sldMkLst>
        <pc:spChg chg="mod">
          <ac:chgData name="Daniel Gehardt" userId="54dc719f-2460-487e-8c9a-025b0b417dc0" providerId="ADAL" clId="{5790C16D-F147-448E-902E-596E55713396}" dt="2025-02-06T08:53:33.590" v="64" actId="20577"/>
          <ac:spMkLst>
            <pc:docMk/>
            <pc:sldMk cId="745433897" sldId="346"/>
            <ac:spMk id="15" creationId="{6002231B-124B-BFA8-3F31-54728F544EFE}"/>
          </ac:spMkLst>
        </pc:spChg>
      </pc:sldChg>
      <pc:sldChg chg="del">
        <pc:chgData name="Daniel Gehardt" userId="54dc719f-2460-487e-8c9a-025b0b417dc0" providerId="ADAL" clId="{5790C16D-F147-448E-902E-596E55713396}" dt="2025-02-06T08:33:05.474" v="0" actId="47"/>
        <pc:sldMkLst>
          <pc:docMk/>
          <pc:sldMk cId="2394677319" sldId="351"/>
        </pc:sldMkLst>
      </pc:sldChg>
      <pc:sldChg chg="del">
        <pc:chgData name="Daniel Gehardt" userId="54dc719f-2460-487e-8c9a-025b0b417dc0" providerId="ADAL" clId="{5790C16D-F147-448E-902E-596E55713396}" dt="2025-02-06T08:33:05.474" v="0" actId="47"/>
        <pc:sldMkLst>
          <pc:docMk/>
          <pc:sldMk cId="2160113750" sldId="352"/>
        </pc:sldMkLst>
      </pc:sldChg>
      <pc:sldChg chg="del">
        <pc:chgData name="Daniel Gehardt" userId="54dc719f-2460-487e-8c9a-025b0b417dc0" providerId="ADAL" clId="{5790C16D-F147-448E-902E-596E55713396}" dt="2025-02-06T08:33:05.474" v="0" actId="47"/>
        <pc:sldMkLst>
          <pc:docMk/>
          <pc:sldMk cId="4170883248" sldId="353"/>
        </pc:sldMkLst>
      </pc:sldChg>
      <pc:sldChg chg="del">
        <pc:chgData name="Daniel Gehardt" userId="54dc719f-2460-487e-8c9a-025b0b417dc0" providerId="ADAL" clId="{5790C16D-F147-448E-902E-596E55713396}" dt="2025-02-06T08:33:05.474" v="0" actId="47"/>
        <pc:sldMkLst>
          <pc:docMk/>
          <pc:sldMk cId="360423252" sldId="354"/>
        </pc:sldMkLst>
      </pc:sldChg>
      <pc:sldChg chg="del">
        <pc:chgData name="Daniel Gehardt" userId="54dc719f-2460-487e-8c9a-025b0b417dc0" providerId="ADAL" clId="{5790C16D-F147-448E-902E-596E55713396}" dt="2025-02-06T08:33:05.474" v="0" actId="47"/>
        <pc:sldMkLst>
          <pc:docMk/>
          <pc:sldMk cId="1664981093" sldId="356"/>
        </pc:sldMkLst>
      </pc:sldChg>
      <pc:sldChg chg="modSp mod">
        <pc:chgData name="Daniel Gehardt" userId="54dc719f-2460-487e-8c9a-025b0b417dc0" providerId="ADAL" clId="{5790C16D-F147-448E-902E-596E55713396}" dt="2025-02-06T08:52:22.453" v="46" actId="20577"/>
        <pc:sldMkLst>
          <pc:docMk/>
          <pc:sldMk cId="456168257" sldId="358"/>
        </pc:sldMkLst>
        <pc:spChg chg="mod">
          <ac:chgData name="Daniel Gehardt" userId="54dc719f-2460-487e-8c9a-025b0b417dc0" providerId="ADAL" clId="{5790C16D-F147-448E-902E-596E55713396}" dt="2025-02-06T08:52:22.453" v="46" actId="20577"/>
          <ac:spMkLst>
            <pc:docMk/>
            <pc:sldMk cId="456168257" sldId="358"/>
            <ac:spMk id="3" creationId="{8C60A0BB-9440-A068-617D-9927AF6B086F}"/>
          </ac:spMkLst>
        </pc:spChg>
      </pc:sldChg>
      <pc:sldChg chg="del">
        <pc:chgData name="Daniel Gehardt" userId="54dc719f-2460-487e-8c9a-025b0b417dc0" providerId="ADAL" clId="{5790C16D-F147-448E-902E-596E55713396}" dt="2025-02-06T08:33:05.474" v="0" actId="47"/>
        <pc:sldMkLst>
          <pc:docMk/>
          <pc:sldMk cId="2933276535" sldId="360"/>
        </pc:sldMkLst>
      </pc:sldChg>
      <pc:sldChg chg="del">
        <pc:chgData name="Daniel Gehardt" userId="54dc719f-2460-487e-8c9a-025b0b417dc0" providerId="ADAL" clId="{5790C16D-F147-448E-902E-596E55713396}" dt="2025-02-06T08:33:05.474" v="0" actId="47"/>
        <pc:sldMkLst>
          <pc:docMk/>
          <pc:sldMk cId="3321584480" sldId="361"/>
        </pc:sldMkLst>
      </pc:sldChg>
      <pc:sldChg chg="del">
        <pc:chgData name="Daniel Gehardt" userId="54dc719f-2460-487e-8c9a-025b0b417dc0" providerId="ADAL" clId="{5790C16D-F147-448E-902E-596E55713396}" dt="2025-02-06T08:33:05.474" v="0" actId="47"/>
        <pc:sldMkLst>
          <pc:docMk/>
          <pc:sldMk cId="432972321" sldId="2146847606"/>
        </pc:sldMkLst>
      </pc:sldChg>
      <pc:sldChg chg="del">
        <pc:chgData name="Daniel Gehardt" userId="54dc719f-2460-487e-8c9a-025b0b417dc0" providerId="ADAL" clId="{5790C16D-F147-448E-902E-596E55713396}" dt="2025-02-06T08:33:05.474" v="0" actId="47"/>
        <pc:sldMkLst>
          <pc:docMk/>
          <pc:sldMk cId="2693736182" sldId="2146847610"/>
        </pc:sldMkLst>
      </pc:sldChg>
      <pc:sldChg chg="del">
        <pc:chgData name="Daniel Gehardt" userId="54dc719f-2460-487e-8c9a-025b0b417dc0" providerId="ADAL" clId="{5790C16D-F147-448E-902E-596E55713396}" dt="2025-02-06T08:33:05.474" v="0" actId="47"/>
        <pc:sldMkLst>
          <pc:docMk/>
          <pc:sldMk cId="2535815616" sldId="2146847611"/>
        </pc:sldMkLst>
      </pc:sldChg>
      <pc:sldMasterChg chg="delSldLayout">
        <pc:chgData name="Daniel Gehardt" userId="54dc719f-2460-487e-8c9a-025b0b417dc0" providerId="ADAL" clId="{5790C16D-F147-448E-902E-596E55713396}" dt="2025-02-06T08:33:05.474" v="0" actId="47"/>
        <pc:sldMasterMkLst>
          <pc:docMk/>
          <pc:sldMasterMk cId="2133899516" sldId="2147483661"/>
        </pc:sldMasterMkLst>
        <pc:sldLayoutChg chg="del">
          <pc:chgData name="Daniel Gehardt" userId="54dc719f-2460-487e-8c9a-025b0b417dc0" providerId="ADAL" clId="{5790C16D-F147-448E-902E-596E55713396}" dt="2025-02-06T08:33:05.474" v="0" actId="47"/>
          <pc:sldLayoutMkLst>
            <pc:docMk/>
            <pc:sldMasterMk cId="2133899516" sldId="2147483661"/>
            <pc:sldLayoutMk cId="3529407618" sldId="2147483771"/>
          </pc:sldLayoutMkLst>
        </pc:sldLayoutChg>
        <pc:sldLayoutChg chg="del">
          <pc:chgData name="Daniel Gehardt" userId="54dc719f-2460-487e-8c9a-025b0b417dc0" providerId="ADAL" clId="{5790C16D-F147-448E-902E-596E55713396}" dt="2025-02-06T08:33:05.474" v="0" actId="47"/>
          <pc:sldLayoutMkLst>
            <pc:docMk/>
            <pc:sldMasterMk cId="2133899516" sldId="2147483661"/>
            <pc:sldLayoutMk cId="2205094932" sldId="2147483772"/>
          </pc:sldLayoutMkLst>
        </pc:sldLayoutChg>
      </pc:sldMasterChg>
    </pc:docChg>
  </pc:docChgLst>
  <pc:docChgLst>
    <pc:chgData name="Daniel Gehardt" userId="S::daniel.gehardt@montel.energy::54dc719f-2460-487e-8c9a-025b0b417dc0" providerId="AD" clId="Web-{AC000C99-689A-3776-CC30-10F52EBDF088}"/>
    <pc:docChg chg="modSld">
      <pc:chgData name="Daniel Gehardt" userId="S::daniel.gehardt@montel.energy::54dc719f-2460-487e-8c9a-025b0b417dc0" providerId="AD" clId="Web-{AC000C99-689A-3776-CC30-10F52EBDF088}" dt="2025-02-11T23:22:38.723" v="27" actId="20577"/>
      <pc:docMkLst>
        <pc:docMk/>
      </pc:docMkLst>
      <pc:sldChg chg="modSp">
        <pc:chgData name="Daniel Gehardt" userId="S::daniel.gehardt@montel.energy::54dc719f-2460-487e-8c9a-025b0b417dc0" providerId="AD" clId="Web-{AC000C99-689A-3776-CC30-10F52EBDF088}" dt="2025-02-11T23:22:38.723" v="27" actId="20577"/>
        <pc:sldMkLst>
          <pc:docMk/>
          <pc:sldMk cId="494830599" sldId="328"/>
        </pc:sldMkLst>
        <pc:spChg chg="mod">
          <ac:chgData name="Daniel Gehardt" userId="S::daniel.gehardt@montel.energy::54dc719f-2460-487e-8c9a-025b0b417dc0" providerId="AD" clId="Web-{AC000C99-689A-3776-CC30-10F52EBDF088}" dt="2025-02-11T23:22:38.723" v="27" actId="20577"/>
          <ac:spMkLst>
            <pc:docMk/>
            <pc:sldMk cId="494830599" sldId="328"/>
            <ac:spMk id="12" creationId="{410A82BA-84B5-BE85-9B15-92CA63A6777E}"/>
          </ac:spMkLst>
        </pc:spChg>
        <pc:spChg chg="mod">
          <ac:chgData name="Daniel Gehardt" userId="S::daniel.gehardt@montel.energy::54dc719f-2460-487e-8c9a-025b0b417dc0" providerId="AD" clId="Web-{AC000C99-689A-3776-CC30-10F52EBDF088}" dt="2025-02-11T23:22:26.488" v="26" actId="1076"/>
          <ac:spMkLst>
            <pc:docMk/>
            <pc:sldMk cId="494830599" sldId="328"/>
            <ac:spMk id="18" creationId="{2754F57F-CE3E-8EC3-047C-379E869E21DD}"/>
          </ac:spMkLst>
        </pc:spChg>
      </pc:sldChg>
    </pc:docChg>
  </pc:docChgLst>
  <pc:docChgLst>
    <pc:chgData name="Maik Bräuer" userId="S::maik.braeuer@montel.energy::55544d87-8bd9-4037-a074-222c3ec90aca" providerId="AD" clId="Web-{6003E91D-1899-B958-F570-B1061100F7EF}"/>
    <pc:docChg chg="addSld">
      <pc:chgData name="Maik Bräuer" userId="S::maik.braeuer@montel.energy::55544d87-8bd9-4037-a074-222c3ec90aca" providerId="AD" clId="Web-{6003E91D-1899-B958-F570-B1061100F7EF}" dt="2025-02-06T08:38:14.018" v="1"/>
      <pc:docMkLst>
        <pc:docMk/>
      </pc:docMkLst>
      <pc:sldChg chg="add">
        <pc:chgData name="Maik Bräuer" userId="S::maik.braeuer@montel.energy::55544d87-8bd9-4037-a074-222c3ec90aca" providerId="AD" clId="Web-{6003E91D-1899-B958-F570-B1061100F7EF}" dt="2025-02-06T08:38:14.018" v="0"/>
        <pc:sldMkLst>
          <pc:docMk/>
          <pc:sldMk cId="3758005426" sldId="279"/>
        </pc:sldMkLst>
      </pc:sldChg>
      <pc:sldChg chg="add">
        <pc:chgData name="Maik Bräuer" userId="S::maik.braeuer@montel.energy::55544d87-8bd9-4037-a074-222c3ec90aca" providerId="AD" clId="Web-{6003E91D-1899-B958-F570-B1061100F7EF}" dt="2025-02-06T08:38:14.018" v="1"/>
        <pc:sldMkLst>
          <pc:docMk/>
          <pc:sldMk cId="3578314313" sldId="28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60AE940B-D396-C1C8-452A-3FA46A92EA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A3CA9E6-6863-2BCB-C496-054552E841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7AD01-58DC-4055-9B4F-F525C4D91AB9}" type="datetimeFigureOut">
              <a:rPr lang="nb-NO" smtClean="0"/>
              <a:t>11.02.2025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6B9EC2A-AF9A-EA18-1ACB-BB32C8E53C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85E4A1C-C2D9-63DE-3B60-68278D23E6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D8D9B-DDD3-4D53-A917-DBBB944320B9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1689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4D1B4-8C55-8749-80B6-457D2C8B54D6}" type="datetimeFigureOut">
              <a:rPr lang="nb-NO" smtClean="0"/>
              <a:t>11.02.2025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47843-BD54-8F40-848A-64886B8FA44C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5829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ea typeface="Calibri"/>
                <a:cs typeface="Calibri"/>
              </a:rPr>
              <a:t>Maik</a:t>
            </a:r>
          </a:p>
          <a:p>
            <a:pPr marL="285750" indent="-285750">
              <a:buFont typeface="Calibri"/>
              <a:buChar char="-"/>
            </a:pPr>
            <a:r>
              <a:rPr lang="de-DE" sz="1200" dirty="0">
                <a:ea typeface="Calibri"/>
                <a:cs typeface="Calibri"/>
              </a:rPr>
              <a:t>Hallo und willkommen</a:t>
            </a:r>
            <a:endParaRPr lang="de-DE" dirty="0"/>
          </a:p>
          <a:p>
            <a:pPr marL="285750" indent="-285750">
              <a:buFont typeface="Calibri"/>
              <a:buChar char="-"/>
            </a:pPr>
            <a:r>
              <a:rPr lang="de-DE" sz="1200" dirty="0">
                <a:ea typeface="Calibri"/>
                <a:cs typeface="Calibri"/>
              </a:rPr>
              <a:t>Ganz kurze </a:t>
            </a:r>
            <a:r>
              <a:rPr lang="de-DE" sz="1200" dirty="0" err="1">
                <a:ea typeface="Calibri"/>
                <a:cs typeface="Calibri"/>
              </a:rPr>
              <a:t>vorstellung</a:t>
            </a:r>
            <a:r>
              <a:rPr lang="de-DE" sz="1200" dirty="0">
                <a:ea typeface="Calibri"/>
                <a:cs typeface="Calibri"/>
              </a:rPr>
              <a:t> (Name und Titel)</a:t>
            </a:r>
          </a:p>
          <a:p>
            <a:pPr marL="285750" indent="-285750">
              <a:buFont typeface="Calibri"/>
              <a:buChar char="-"/>
            </a:pPr>
            <a:r>
              <a:rPr lang="de-DE" dirty="0">
                <a:ea typeface="Calibri"/>
                <a:cs typeface="Calibri"/>
              </a:rPr>
              <a:t>Here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we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are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with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our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second</a:t>
            </a:r>
            <a:r>
              <a:rPr lang="de-DE" dirty="0">
                <a:ea typeface="Calibri"/>
                <a:cs typeface="Calibri"/>
              </a:rPr>
              <a:t> Webinar in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world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of</a:t>
            </a:r>
            <a:r>
              <a:rPr lang="de-DE" dirty="0">
                <a:ea typeface="Calibri"/>
                <a:cs typeface="Calibri"/>
              </a:rPr>
              <a:t> Risk Management </a:t>
            </a:r>
            <a:r>
              <a:rPr lang="de-DE" dirty="0" err="1">
                <a:ea typeface="Calibri"/>
                <a:cs typeface="Calibri"/>
              </a:rPr>
              <a:t>tools</a:t>
            </a:r>
            <a:r>
              <a:rPr lang="de-DE" dirty="0">
                <a:ea typeface="Calibri"/>
                <a:cs typeface="Calibri"/>
              </a:rPr>
              <a:t>. Today </a:t>
            </a:r>
            <a:r>
              <a:rPr lang="de-DE" dirty="0" err="1">
                <a:ea typeface="Calibri"/>
                <a:cs typeface="Calibri"/>
              </a:rPr>
              <a:t>we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have</a:t>
            </a:r>
            <a:r>
              <a:rPr lang="de-DE" dirty="0">
                <a:ea typeface="Calibri"/>
                <a:cs typeface="Calibri"/>
              </a:rPr>
              <a:t> a </a:t>
            </a:r>
            <a:r>
              <a:rPr lang="de-DE" dirty="0" err="1">
                <a:ea typeface="Calibri"/>
                <a:cs typeface="Calibri"/>
              </a:rPr>
              <a:t>specific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look</a:t>
            </a:r>
            <a:r>
              <a:rPr lang="de-DE" dirty="0">
                <a:ea typeface="Calibri"/>
                <a:cs typeface="Calibri"/>
              </a:rPr>
              <a:t> on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spot</a:t>
            </a:r>
            <a:r>
              <a:rPr lang="de-DE" dirty="0">
                <a:ea typeface="Calibri"/>
                <a:cs typeface="Calibri"/>
              </a:rPr>
              <a:t> and </a:t>
            </a:r>
            <a:r>
              <a:rPr lang="de-DE" dirty="0" err="1">
                <a:ea typeface="Calibri"/>
                <a:cs typeface="Calibri"/>
              </a:rPr>
              <a:t>future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markets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of</a:t>
            </a:r>
            <a:r>
              <a:rPr lang="de-DE" dirty="0">
                <a:ea typeface="Calibri"/>
                <a:cs typeface="Calibri"/>
              </a:rPr>
              <a:t> France and UK and will </a:t>
            </a:r>
            <a:r>
              <a:rPr lang="de-DE" dirty="0" err="1">
                <a:ea typeface="Calibri"/>
                <a:cs typeface="Calibri"/>
              </a:rPr>
              <a:t>go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one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step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further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to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show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you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goals</a:t>
            </a:r>
            <a:r>
              <a:rPr lang="de-DE" dirty="0">
                <a:ea typeface="Calibri"/>
                <a:cs typeface="Calibri"/>
              </a:rPr>
              <a:t> and </a:t>
            </a:r>
            <a:r>
              <a:rPr lang="de-DE" dirty="0" err="1">
                <a:ea typeface="Calibri"/>
                <a:cs typeface="Calibri"/>
              </a:rPr>
              <a:t>use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cases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of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simulations</a:t>
            </a:r>
            <a:r>
              <a:rPr lang="de-DE" dirty="0">
                <a:ea typeface="Calibri"/>
                <a:cs typeface="Calibri"/>
              </a:rPr>
              <a:t>.</a:t>
            </a:r>
          </a:p>
          <a:p>
            <a:pPr marL="285750" indent="-285750">
              <a:buFont typeface="Calibri"/>
              <a:buChar char="-"/>
            </a:pPr>
            <a:endParaRPr lang="de-DE" dirty="0">
              <a:ea typeface="Calibri"/>
              <a:cs typeface="Calibri"/>
            </a:endParaRPr>
          </a:p>
          <a:p>
            <a:r>
              <a:rPr lang="de-DE" dirty="0">
                <a:ea typeface="Calibri"/>
                <a:cs typeface="Calibri"/>
              </a:rPr>
              <a:t>Daniel</a:t>
            </a:r>
          </a:p>
          <a:p>
            <a:pPr marL="285750" indent="-285750">
              <a:buFont typeface="Calibri"/>
              <a:buChar char="-"/>
            </a:pPr>
            <a:r>
              <a:rPr lang="de-DE" sz="1200" dirty="0" err="1">
                <a:ea typeface="Calibri"/>
                <a:cs typeface="Calibri"/>
              </a:rPr>
              <a:t>Because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this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huge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number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attendees</a:t>
            </a:r>
            <a:r>
              <a:rPr lang="de-DE" sz="1200" dirty="0">
                <a:ea typeface="Calibri"/>
                <a:cs typeface="Calibri"/>
              </a:rPr>
              <a:t>, </a:t>
            </a:r>
            <a:r>
              <a:rPr lang="en-US" b="0" i="0" dirty="0">
                <a:solidFill>
                  <a:srgbClr val="292929"/>
                </a:solidFill>
                <a:effectLst/>
                <a:latin typeface="Roboto"/>
                <a:ea typeface="Roboto"/>
                <a:cs typeface="Roboto"/>
              </a:rPr>
              <a:t>we have planned extra time at the end to answer questions</a:t>
            </a:r>
            <a:r>
              <a:rPr lang="de-DE" sz="1200" dirty="0">
                <a:ea typeface="Calibri"/>
                <a:cs typeface="Calibri"/>
              </a:rPr>
              <a:t>. So </a:t>
            </a:r>
            <a:r>
              <a:rPr lang="de-DE" sz="1200" dirty="0" err="1">
                <a:ea typeface="Calibri"/>
                <a:cs typeface="Calibri"/>
              </a:rPr>
              <a:t>we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would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appreciate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if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everyone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with</a:t>
            </a:r>
            <a:r>
              <a:rPr lang="de-DE" sz="1200" dirty="0">
                <a:ea typeface="Calibri"/>
                <a:cs typeface="Calibri"/>
              </a:rPr>
              <a:t> a </a:t>
            </a:r>
            <a:r>
              <a:rPr lang="de-DE" sz="1200" dirty="0" err="1">
                <a:ea typeface="Calibri"/>
                <a:cs typeface="Calibri"/>
              </a:rPr>
              <a:t>question</a:t>
            </a:r>
            <a:r>
              <a:rPr lang="de-DE" sz="1200" dirty="0">
                <a:ea typeface="Calibri"/>
                <a:cs typeface="Calibri"/>
              </a:rPr>
              <a:t>, </a:t>
            </a:r>
            <a:r>
              <a:rPr lang="de-DE" sz="1200" dirty="0" err="1">
                <a:ea typeface="Calibri"/>
                <a:cs typeface="Calibri"/>
              </a:rPr>
              <a:t>could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write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them</a:t>
            </a:r>
            <a:r>
              <a:rPr lang="de-DE" sz="1200" dirty="0">
                <a:ea typeface="Calibri"/>
                <a:cs typeface="Calibri"/>
              </a:rPr>
              <a:t> in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question-section</a:t>
            </a:r>
            <a:endParaRPr lang="de-DE" sz="1200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de-DE" sz="1200" dirty="0" err="1">
                <a:ea typeface="Calibri"/>
                <a:cs typeface="Calibri"/>
              </a:rPr>
              <a:t>Our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dirty="0">
                <a:ea typeface="Calibri"/>
                <a:cs typeface="Calibri"/>
              </a:rPr>
              <a:t>Managing </a:t>
            </a:r>
            <a:r>
              <a:rPr lang="de-DE" dirty="0" err="1">
                <a:ea typeface="Calibri"/>
                <a:cs typeface="Calibri"/>
              </a:rPr>
              <a:t>Director</a:t>
            </a:r>
            <a:r>
              <a:rPr lang="de-DE" dirty="0">
                <a:ea typeface="Calibri"/>
                <a:cs typeface="Calibri"/>
              </a:rPr>
              <a:t> Marc Hasenbeck will </a:t>
            </a:r>
            <a:r>
              <a:rPr lang="de-DE" dirty="0" err="1">
                <a:ea typeface="Calibri"/>
                <a:cs typeface="Calibri"/>
              </a:rPr>
              <a:t>be</a:t>
            </a:r>
            <a:r>
              <a:rPr lang="de-DE" dirty="0">
                <a:ea typeface="Calibri"/>
                <a:cs typeface="Calibri"/>
              </a:rPr>
              <a:t> also on </a:t>
            </a:r>
            <a:r>
              <a:rPr lang="de-DE" dirty="0" err="1">
                <a:ea typeface="Calibri"/>
                <a:cs typeface="Calibri"/>
              </a:rPr>
              <a:t>board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for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giving</a:t>
            </a:r>
            <a:r>
              <a:rPr lang="de-DE" dirty="0">
                <a:ea typeface="Calibri"/>
                <a:cs typeface="Calibri"/>
              </a:rPr>
              <a:t> a </a:t>
            </a:r>
            <a:r>
              <a:rPr lang="de-DE" dirty="0" err="1">
                <a:ea typeface="Calibri"/>
                <a:cs typeface="Calibri"/>
              </a:rPr>
              <a:t>deep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dive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into</a:t>
            </a:r>
            <a:r>
              <a:rPr lang="de-DE" dirty="0">
                <a:ea typeface="Calibri"/>
                <a:cs typeface="Calibri"/>
              </a:rPr>
              <a:t> Risk </a:t>
            </a:r>
            <a:r>
              <a:rPr lang="de-DE" dirty="0" err="1">
                <a:ea typeface="Calibri"/>
                <a:cs typeface="Calibri"/>
              </a:rPr>
              <a:t>Figures</a:t>
            </a:r>
            <a:r>
              <a:rPr lang="de-DE" dirty="0">
                <a:ea typeface="Calibri"/>
                <a:cs typeface="Calibri"/>
              </a:rPr>
              <a:t> and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creation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of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Simulations</a:t>
            </a:r>
            <a:r>
              <a:rPr lang="de-DE" dirty="0">
                <a:ea typeface="Calibri"/>
                <a:cs typeface="Calibri"/>
              </a:rPr>
              <a:t> and </a:t>
            </a:r>
            <a:r>
              <a:rPr lang="de-DE" dirty="0" err="1">
                <a:ea typeface="Calibri"/>
                <a:cs typeface="Calibri"/>
              </a:rPr>
              <a:t>our</a:t>
            </a:r>
            <a:r>
              <a:rPr lang="de-DE" dirty="0">
                <a:ea typeface="Calibri"/>
                <a:cs typeface="Calibri"/>
              </a:rPr>
              <a:t> Senior Analyst Felix will </a:t>
            </a:r>
            <a:r>
              <a:rPr lang="de-DE" dirty="0" err="1">
                <a:ea typeface="Calibri"/>
                <a:cs typeface="Calibri"/>
              </a:rPr>
              <a:t>be</a:t>
            </a:r>
            <a:r>
              <a:rPr lang="de-DE" dirty="0">
                <a:ea typeface="Calibri"/>
                <a:cs typeface="Calibri"/>
              </a:rPr>
              <a:t> in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background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for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collecting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questions</a:t>
            </a:r>
            <a:r>
              <a:rPr lang="de-DE" dirty="0">
                <a:ea typeface="Calibri"/>
                <a:cs typeface="Calibri"/>
              </a:rPr>
              <a:t>, </a:t>
            </a:r>
            <a:r>
              <a:rPr lang="de-DE" dirty="0" err="1">
                <a:ea typeface="Calibri"/>
                <a:cs typeface="Calibri"/>
              </a:rPr>
              <a:t>which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we</a:t>
            </a:r>
            <a:r>
              <a:rPr lang="de-DE" dirty="0">
                <a:ea typeface="Calibri"/>
                <a:cs typeface="Calibri"/>
              </a:rPr>
              <a:t> will </a:t>
            </a:r>
            <a:r>
              <a:rPr lang="de-DE" dirty="0" err="1">
                <a:ea typeface="Calibri"/>
                <a:cs typeface="Calibri"/>
              </a:rPr>
              <a:t>answer</a:t>
            </a:r>
            <a:r>
              <a:rPr lang="de-DE" dirty="0">
                <a:ea typeface="Calibri"/>
                <a:cs typeface="Calibri"/>
              </a:rPr>
              <a:t> at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end </a:t>
            </a:r>
            <a:r>
              <a:rPr lang="de-DE" dirty="0" err="1">
                <a:ea typeface="Calibri"/>
                <a:cs typeface="Calibri"/>
              </a:rPr>
              <a:t>of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presentation</a:t>
            </a:r>
            <a:endParaRPr lang="de-DE" sz="1200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de-DE" dirty="0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0878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ea typeface="Calibri"/>
                <a:cs typeface="Calibri"/>
              </a:rPr>
              <a:t>Daniel</a:t>
            </a:r>
          </a:p>
          <a:p>
            <a:endParaRPr lang="de-DE">
              <a:ea typeface="Calibri"/>
              <a:cs typeface="Calibri"/>
            </a:endParaRPr>
          </a:p>
          <a:p>
            <a:r>
              <a:rPr lang="de-DE">
                <a:ea typeface="Calibri"/>
                <a:cs typeface="Calibri"/>
              </a:rPr>
              <a:t>FL:</a:t>
            </a:r>
          </a:p>
          <a:p>
            <a:pPr marL="171450" indent="-171450">
              <a:buFont typeface="Arial"/>
              <a:buChar char="•"/>
            </a:pPr>
            <a:r>
              <a:rPr lang="de-DE">
                <a:ea typeface="Calibri"/>
                <a:cs typeface="Calibri"/>
              </a:rPr>
              <a:t>Nochmal </a:t>
            </a:r>
            <a:r>
              <a:rPr lang="de-DE" err="1">
                <a:ea typeface="Calibri"/>
                <a:cs typeface="Calibri"/>
              </a:rPr>
              <a:t>Spotbild</a:t>
            </a:r>
            <a:r>
              <a:rPr lang="de-DE">
                <a:ea typeface="Calibri"/>
                <a:cs typeface="Calibri"/>
              </a:rPr>
              <a:t> rein --&gt; Spikes, krass </a:t>
            </a:r>
            <a:r>
              <a:rPr lang="de-DE" err="1">
                <a:ea typeface="Calibri"/>
                <a:cs typeface="Calibri"/>
              </a:rPr>
              <a:t>volaitilität</a:t>
            </a:r>
            <a:r>
              <a:rPr lang="de-DE">
                <a:ea typeface="Calibri"/>
                <a:cs typeface="Calibri"/>
              </a:rPr>
              <a:t> und Events (Wind/Solar, Kraftwerksausfälle, Kriege die ich nicht für in 1-10 Jahren vorhersagen kann)</a:t>
            </a:r>
          </a:p>
          <a:p>
            <a:pPr marL="171450" indent="-171450">
              <a:buFont typeface="Arial"/>
              <a:buChar char="•"/>
            </a:pPr>
            <a:r>
              <a:rPr lang="de-DE" err="1">
                <a:ea typeface="Calibri"/>
                <a:cs typeface="Calibri"/>
              </a:rPr>
              <a:t>What</a:t>
            </a:r>
            <a:r>
              <a:rPr lang="de-DE">
                <a:ea typeface="Calibri"/>
                <a:cs typeface="Calibri"/>
              </a:rPr>
              <a:t> </a:t>
            </a:r>
            <a:r>
              <a:rPr lang="de-DE" err="1">
                <a:ea typeface="Calibri"/>
                <a:cs typeface="Calibri"/>
              </a:rPr>
              <a:t>does</a:t>
            </a:r>
            <a:r>
              <a:rPr lang="de-DE">
                <a:ea typeface="Calibri"/>
                <a:cs typeface="Calibri"/>
              </a:rPr>
              <a:t> </a:t>
            </a:r>
            <a:r>
              <a:rPr lang="de-DE" err="1">
                <a:ea typeface="Calibri"/>
                <a:cs typeface="Calibri"/>
              </a:rPr>
              <a:t>the</a:t>
            </a:r>
            <a:r>
              <a:rPr lang="de-DE">
                <a:ea typeface="Calibri"/>
                <a:cs typeface="Calibri"/>
              </a:rPr>
              <a:t> PFC: </a:t>
            </a:r>
            <a:r>
              <a:rPr lang="en-US" b="0" i="0">
                <a:solidFill>
                  <a:srgbClr val="292929"/>
                </a:solidFill>
                <a:effectLst/>
                <a:latin typeface="Roboto" panose="02000000000000000000" pitchFamily="2" charset="0"/>
              </a:rPr>
              <a:t>A PFC provides us with an average expectation of the future using the current future level</a:t>
            </a:r>
          </a:p>
          <a:p>
            <a:pPr marL="171450" indent="-171450">
              <a:buFont typeface="Arial"/>
              <a:buChar char="•"/>
            </a:pPr>
            <a:endParaRPr lang="en-US" b="0" i="0">
              <a:solidFill>
                <a:srgbClr val="292929"/>
              </a:solidFill>
              <a:effectLst/>
              <a:latin typeface="Roboto" panose="02000000000000000000" pitchFamily="2" charset="0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0" i="0">
                <a:solidFill>
                  <a:srgbClr val="292929"/>
                </a:solidFill>
                <a:effectLst/>
                <a:latin typeface="Roboto" panose="02000000000000000000" pitchFamily="2" charset="0"/>
              </a:rPr>
              <a:t>How can I include in my valuations etc. How can I bring in what the spot market also has (spikes etc., see above)?</a:t>
            </a:r>
          </a:p>
          <a:p>
            <a:pPr marL="171450" indent="-171450">
              <a:buFont typeface="Arial"/>
              <a:buChar char="•"/>
            </a:pPr>
            <a:endParaRPr lang="en-US" b="0" i="0">
              <a:solidFill>
                <a:srgbClr val="292929"/>
              </a:solidFill>
              <a:effectLst/>
              <a:latin typeface="Roboto" panose="02000000000000000000" pitchFamily="2" charset="0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b="0" i="0">
              <a:solidFill>
                <a:srgbClr val="292929"/>
              </a:solidFill>
              <a:effectLst/>
              <a:latin typeface="Roboto" panose="02000000000000000000" pitchFamily="2" charset="0"/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de-DE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DE">
                <a:ea typeface="Calibri"/>
                <a:cs typeface="Calibri"/>
              </a:rPr>
              <a:t>--&gt; Wie kann ich in meinen Bewertungen etc. Das reinbringen was der Spotmarkt auch hat (Spikes </a:t>
            </a:r>
            <a:r>
              <a:rPr lang="de-DE" err="1">
                <a:ea typeface="Calibri" panose="020F0502020204030204"/>
                <a:cs typeface="Calibri" panose="020F0502020204030204"/>
              </a:rPr>
              <a:t>etc</a:t>
            </a:r>
            <a:r>
              <a:rPr lang="de-DE">
                <a:ea typeface="Calibri" panose="020F0502020204030204"/>
                <a:cs typeface="Calibri" panose="020F0502020204030204"/>
              </a:rPr>
              <a:t>, siehe oben)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ea typeface="Calibri" panose="020F0502020204030204"/>
                <a:cs typeface="Calibri" panose="020F0502020204030204"/>
              </a:rPr>
              <a:t>Was macht nochmal PFC? --&gt; MITTLERE Erwartung über die Zukunft mit Hilfe des aktuellen Futures Levels</a:t>
            </a:r>
          </a:p>
          <a:p>
            <a:endParaRPr lang="de-DE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1846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Maik</a:t>
            </a:r>
          </a:p>
          <a:p>
            <a:r>
              <a:rPr lang="en-US">
                <a:ea typeface="Calibri"/>
                <a:cs typeface="Calibri"/>
              </a:rPr>
              <a:t>Danach: Marc </a:t>
            </a:r>
            <a:r>
              <a:rPr lang="en-US" err="1">
                <a:ea typeface="Calibri"/>
                <a:cs typeface="Calibri"/>
              </a:rPr>
              <a:t>spricht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weiter</a:t>
            </a:r>
            <a:r>
              <a:rPr lang="en-US">
                <a:ea typeface="Calibri"/>
                <a:cs typeface="Calibri"/>
              </a:rPr>
              <a:t> und </a:t>
            </a:r>
            <a:r>
              <a:rPr lang="en-US" err="1">
                <a:ea typeface="Calibri"/>
                <a:cs typeface="Calibri"/>
              </a:rPr>
              <a:t>stellt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sich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vor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863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Maik: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4016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Daniel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654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242B34"/>
                </a:solidFill>
                <a:effectLst/>
                <a:latin typeface="-apple-system"/>
              </a:rPr>
              <a:t>Daniel</a:t>
            </a:r>
          </a:p>
          <a:p>
            <a:r>
              <a:rPr lang="en-US" b="0" i="0">
                <a:solidFill>
                  <a:srgbClr val="242B34"/>
                </a:solidFill>
                <a:effectLst/>
                <a:latin typeface="-apple-system"/>
              </a:rPr>
              <a:t>Thank you all for participating in this webinar.</a:t>
            </a:r>
          </a:p>
          <a:p>
            <a:r>
              <a:rPr lang="en-US" b="0" i="0">
                <a:solidFill>
                  <a:srgbClr val="242B34"/>
                </a:solidFill>
                <a:effectLst/>
                <a:latin typeface="-apple-system"/>
              </a:rPr>
              <a:t>We will send you the presentation and all questions + answers in a follow-up mail. </a:t>
            </a:r>
          </a:p>
          <a:p>
            <a:r>
              <a:rPr lang="en-US" b="0" i="0">
                <a:solidFill>
                  <a:srgbClr val="242B34"/>
                </a:solidFill>
                <a:effectLst/>
                <a:latin typeface="-apple-system"/>
              </a:rPr>
              <a:t>If there are any further questions or if you are interested in a personal meeting, a free trial of a </a:t>
            </a:r>
            <a:r>
              <a:rPr lang="en-US" b="0" i="0" err="1">
                <a:solidFill>
                  <a:srgbClr val="242B34"/>
                </a:solidFill>
                <a:effectLst/>
                <a:latin typeface="-apple-system"/>
              </a:rPr>
              <a:t>PFCs.</a:t>
            </a:r>
            <a:r>
              <a:rPr lang="en-US" b="0" i="0">
                <a:solidFill>
                  <a:srgbClr val="242B34"/>
                </a:solidFill>
                <a:effectLst/>
                <a:latin typeface="-apple-system"/>
              </a:rPr>
              <a:t> Or if you are interested in a deeper insight into the topic.</a:t>
            </a:r>
          </a:p>
          <a:p>
            <a:r>
              <a:rPr lang="en-US" b="0" i="0">
                <a:solidFill>
                  <a:srgbClr val="242B34"/>
                </a:solidFill>
                <a:effectLst/>
                <a:latin typeface="-apple-system"/>
              </a:rPr>
              <a:t>Please feel free to write to us at the email address provided or follow the links in the follow-up mail</a:t>
            </a:r>
            <a:endParaRPr lang="en-US">
              <a:ea typeface="Calibri"/>
              <a:cs typeface="Calibri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167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494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7852">
              <a:defRPr/>
            </a:pPr>
            <a:r>
              <a:rPr lang="de-DE" dirty="0">
                <a:ea typeface="Calibri"/>
                <a:cs typeface="Calibri"/>
              </a:rPr>
              <a:t>Daniel</a:t>
            </a:r>
          </a:p>
          <a:p>
            <a:pPr marL="171450" indent="-171450" defTabSz="1007852">
              <a:buFont typeface="Arial"/>
              <a:buChar char="•"/>
              <a:defRPr/>
            </a:pPr>
            <a:r>
              <a:rPr lang="de-DE" dirty="0" err="1">
                <a:ea typeface="Calibri"/>
                <a:cs typeface="Calibri"/>
              </a:rPr>
              <a:t>Lets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have</a:t>
            </a:r>
            <a:r>
              <a:rPr lang="de-DE" dirty="0">
                <a:ea typeface="Calibri"/>
                <a:cs typeface="Calibri"/>
              </a:rPr>
              <a:t> a </a:t>
            </a:r>
            <a:r>
              <a:rPr lang="de-DE" dirty="0" err="1">
                <a:ea typeface="Calibri"/>
                <a:cs typeface="Calibri"/>
              </a:rPr>
              <a:t>look</a:t>
            </a:r>
            <a:r>
              <a:rPr lang="de-DE" dirty="0">
                <a:ea typeface="Calibri"/>
                <a:cs typeface="Calibri"/>
              </a:rPr>
              <a:t> on </a:t>
            </a:r>
            <a:r>
              <a:rPr lang="de-DE" dirty="0" err="1">
                <a:ea typeface="Calibri"/>
                <a:cs typeface="Calibri"/>
              </a:rPr>
              <a:t>influencing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factors</a:t>
            </a:r>
            <a:r>
              <a:rPr lang="de-DE" dirty="0">
                <a:ea typeface="Calibri"/>
                <a:cs typeface="Calibri"/>
              </a:rPr>
              <a:t> in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spot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markets</a:t>
            </a:r>
            <a:r>
              <a:rPr lang="de-DE" dirty="0">
                <a:ea typeface="Calibri"/>
                <a:cs typeface="Calibri"/>
              </a:rPr>
              <a:t>:</a:t>
            </a:r>
            <a:endParaRPr lang="de-DE" dirty="0"/>
          </a:p>
          <a:p>
            <a:pPr marL="628650" lvl="1" indent="-171450" defTabSz="1007852">
              <a:buFont typeface="Courier New"/>
              <a:buChar char="o"/>
              <a:defRPr/>
            </a:pPr>
            <a:r>
              <a:rPr lang="de-DE" dirty="0" err="1">
                <a:ea typeface="Calibri"/>
                <a:cs typeface="Calibri"/>
              </a:rPr>
              <a:t>Please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keep</a:t>
            </a:r>
            <a:r>
              <a:rPr lang="de-DE" dirty="0">
                <a:ea typeface="Calibri"/>
                <a:cs typeface="Calibri"/>
              </a:rPr>
              <a:t> in </a:t>
            </a:r>
            <a:r>
              <a:rPr lang="de-DE" dirty="0" err="1">
                <a:ea typeface="Calibri"/>
                <a:cs typeface="Calibri"/>
              </a:rPr>
              <a:t>mind</a:t>
            </a:r>
            <a:r>
              <a:rPr lang="de-DE" dirty="0">
                <a:ea typeface="Calibri"/>
                <a:cs typeface="Calibri"/>
              </a:rPr>
              <a:t>, all </a:t>
            </a:r>
            <a:r>
              <a:rPr lang="de-DE" dirty="0" err="1">
                <a:ea typeface="Calibri"/>
                <a:cs typeface="Calibri"/>
              </a:rPr>
              <a:t>of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these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factors</a:t>
            </a:r>
            <a:r>
              <a:rPr lang="de-DE" dirty="0">
                <a:ea typeface="Calibri"/>
                <a:cs typeface="Calibri"/>
              </a:rPr>
              <a:t> </a:t>
            </a:r>
            <a:r>
              <a:rPr lang="de-DE" dirty="0" err="1">
                <a:ea typeface="Calibri"/>
                <a:cs typeface="Calibri"/>
              </a:rPr>
              <a:t>can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be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highly</a:t>
            </a:r>
            <a:r>
              <a:rPr lang="de-DE" dirty="0">
                <a:ea typeface="Calibri"/>
                <a:cs typeface="Calibri"/>
              </a:rPr>
              <a:t> different </a:t>
            </a:r>
            <a:r>
              <a:rPr lang="de-DE" dirty="0" err="1">
                <a:ea typeface="Calibri"/>
                <a:cs typeface="Calibri"/>
              </a:rPr>
              <a:t>between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markets</a:t>
            </a:r>
            <a:r>
              <a:rPr lang="de-DE" dirty="0">
                <a:ea typeface="Calibri"/>
                <a:cs typeface="Calibri"/>
              </a:rPr>
              <a:t> in </a:t>
            </a:r>
            <a:r>
              <a:rPr lang="de-DE" dirty="0" err="1">
                <a:ea typeface="Calibri"/>
                <a:cs typeface="Calibri"/>
              </a:rPr>
              <a:t>there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characteristics</a:t>
            </a:r>
            <a:r>
              <a:rPr lang="de-DE" dirty="0">
                <a:ea typeface="Calibri"/>
                <a:cs typeface="Calibri"/>
              </a:rPr>
              <a:t> and in </a:t>
            </a:r>
            <a:r>
              <a:rPr lang="de-DE" dirty="0" err="1">
                <a:ea typeface="Calibri"/>
                <a:cs typeface="Calibri"/>
              </a:rPr>
              <a:t>intensity</a:t>
            </a:r>
            <a:endParaRPr lang="de-DE" dirty="0">
              <a:ea typeface="Calibri"/>
              <a:cs typeface="Calibri"/>
            </a:endParaRPr>
          </a:p>
          <a:p>
            <a:pPr marL="628650" lvl="1" indent="-171450" defTabSz="1007852">
              <a:buFont typeface="Courier New"/>
              <a:buChar char="o"/>
              <a:defRPr/>
            </a:pPr>
            <a:r>
              <a:rPr lang="de-DE" dirty="0" err="1">
                <a:ea typeface="Calibri"/>
                <a:cs typeface="Calibri"/>
              </a:rPr>
              <a:t>Examples</a:t>
            </a:r>
            <a:r>
              <a:rPr lang="de-DE" dirty="0">
                <a:ea typeface="Calibri"/>
                <a:cs typeface="Calibri"/>
              </a:rPr>
              <a:t>:</a:t>
            </a:r>
            <a:endParaRPr lang="en-US" dirty="0">
              <a:ea typeface="Calibri"/>
              <a:cs typeface="Calibri"/>
            </a:endParaRPr>
          </a:p>
          <a:p>
            <a:pPr marL="1085850" lvl="2" indent="-171450" defTabSz="1007852">
              <a:buFont typeface="Wingdings"/>
              <a:buChar char="§"/>
              <a:defRPr/>
            </a:pPr>
            <a:r>
              <a:rPr lang="en-US" dirty="0">
                <a:ea typeface="Calibri"/>
                <a:cs typeface="Calibri"/>
              </a:rPr>
              <a:t>consumption and supply</a:t>
            </a:r>
          </a:p>
          <a:p>
            <a:pPr marL="1085850" lvl="2" indent="-171450" defTabSz="1007852">
              <a:buFont typeface="Wingdings"/>
              <a:buChar char="§"/>
              <a:defRPr/>
            </a:pPr>
            <a:r>
              <a:rPr lang="en-US" dirty="0">
                <a:ea typeface="Calibri"/>
                <a:cs typeface="Calibri"/>
              </a:rPr>
              <a:t>Direct consumption and fluctuating consumption curves of the households and industry causes high volatility</a:t>
            </a:r>
            <a:endParaRPr lang="de-DE" dirty="0">
              <a:ea typeface="Calibri"/>
              <a:cs typeface="Calibri"/>
            </a:endParaRPr>
          </a:p>
          <a:p>
            <a:pPr lvl="3" indent="-171450" defTabSz="1007852">
              <a:buFont typeface="Arial"/>
              <a:buChar char="•"/>
              <a:defRPr/>
            </a:pPr>
            <a:r>
              <a:rPr lang="de-DE" dirty="0" err="1">
                <a:ea typeface="Calibri"/>
                <a:cs typeface="Calibri"/>
              </a:rPr>
              <a:t>Some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cuntries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has</a:t>
            </a:r>
            <a:r>
              <a:rPr lang="de-DE" dirty="0">
                <a:ea typeface="Calibri"/>
                <a:cs typeface="Calibri"/>
              </a:rPr>
              <a:t> a </a:t>
            </a:r>
            <a:r>
              <a:rPr lang="de-DE" dirty="0" err="1">
                <a:ea typeface="Calibri"/>
                <a:cs typeface="Calibri"/>
              </a:rPr>
              <a:t>depency</a:t>
            </a:r>
            <a:r>
              <a:rPr lang="de-DE" dirty="0">
                <a:ea typeface="Calibri"/>
                <a:cs typeface="Calibri"/>
              </a:rPr>
              <a:t> on </a:t>
            </a:r>
            <a:r>
              <a:rPr lang="de-DE" dirty="0" err="1">
                <a:ea typeface="Calibri"/>
                <a:cs typeface="Calibri"/>
              </a:rPr>
              <a:t>temperature</a:t>
            </a:r>
            <a:r>
              <a:rPr lang="de-DE" dirty="0">
                <a:ea typeface="Calibri"/>
                <a:cs typeface="Calibri"/>
              </a:rPr>
              <a:t>, </a:t>
            </a:r>
            <a:r>
              <a:rPr lang="de-DE" dirty="0" err="1">
                <a:ea typeface="Calibri"/>
                <a:cs typeface="Calibri"/>
              </a:rPr>
              <a:t>partly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driven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by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the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higher</a:t>
            </a:r>
            <a:r>
              <a:rPr lang="de-DE" dirty="0">
                <a:ea typeface="Calibri"/>
                <a:cs typeface="Calibri"/>
              </a:rPr>
              <a:t> rate </a:t>
            </a:r>
            <a:r>
              <a:rPr lang="de-DE" dirty="0" err="1">
                <a:ea typeface="Calibri"/>
                <a:cs typeface="Calibri"/>
              </a:rPr>
              <a:t>of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households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heating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with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electricity</a:t>
            </a:r>
            <a:r>
              <a:rPr lang="de-DE" dirty="0">
                <a:ea typeface="Calibri"/>
                <a:cs typeface="Calibri"/>
              </a:rPr>
              <a:t> in </a:t>
            </a:r>
            <a:r>
              <a:rPr lang="de-DE" dirty="0" err="1">
                <a:ea typeface="Calibri"/>
                <a:cs typeface="Calibri"/>
              </a:rPr>
              <a:t>comparison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to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other</a:t>
            </a:r>
            <a:r>
              <a:rPr lang="de-DE" dirty="0">
                <a:ea typeface="Calibri"/>
                <a:cs typeface="Calibri"/>
              </a:rPr>
              <a:t> countries. </a:t>
            </a:r>
            <a:endParaRPr lang="en-US" dirty="0">
              <a:ea typeface="Calibri"/>
              <a:cs typeface="Calibri"/>
            </a:endParaRPr>
          </a:p>
          <a:p>
            <a:pPr marL="1085850" lvl="2" indent="-171450" defTabSz="1007852">
              <a:buFont typeface="Wingdings"/>
              <a:buChar char="§"/>
              <a:defRPr/>
            </a:pPr>
            <a:r>
              <a:rPr lang="en-US" dirty="0">
                <a:ea typeface="Calibri"/>
                <a:cs typeface="Calibri"/>
              </a:rPr>
              <a:t>global radiation and wind</a:t>
            </a:r>
          </a:p>
          <a:p>
            <a:pPr lvl="3" indent="-171450" defTabSz="1007852">
              <a:buFont typeface="Arial"/>
              <a:buChar char="•"/>
              <a:defRPr/>
            </a:pPr>
            <a:r>
              <a:rPr lang="de-DE" dirty="0">
                <a:ea typeface="Calibri"/>
                <a:cs typeface="Calibri"/>
              </a:rPr>
              <a:t>Different </a:t>
            </a:r>
            <a:r>
              <a:rPr lang="de-DE" dirty="0" err="1">
                <a:ea typeface="Calibri"/>
                <a:cs typeface="Calibri"/>
              </a:rPr>
              <a:t>strategies</a:t>
            </a:r>
            <a:r>
              <a:rPr lang="de-DE" dirty="0">
                <a:ea typeface="Calibri"/>
                <a:cs typeface="Calibri"/>
              </a:rPr>
              <a:t>, </a:t>
            </a:r>
            <a:r>
              <a:rPr lang="de-DE" dirty="0" err="1">
                <a:ea typeface="Calibri"/>
                <a:cs typeface="Calibri"/>
              </a:rPr>
              <a:t>governmental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targets</a:t>
            </a:r>
            <a:r>
              <a:rPr lang="de-DE" dirty="0">
                <a:ea typeface="Calibri"/>
                <a:cs typeface="Calibri"/>
              </a:rPr>
              <a:t> and </a:t>
            </a:r>
            <a:r>
              <a:rPr lang="de-DE" dirty="0" err="1">
                <a:ea typeface="Calibri"/>
                <a:cs typeface="Calibri"/>
              </a:rPr>
              <a:t>physical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restrictions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lead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to</a:t>
            </a:r>
            <a:r>
              <a:rPr lang="de-DE" dirty="0">
                <a:ea typeface="Calibri"/>
                <a:cs typeface="Calibri"/>
              </a:rPr>
              <a:t> different </a:t>
            </a:r>
            <a:r>
              <a:rPr lang="de-DE" dirty="0" err="1">
                <a:ea typeface="Calibri"/>
                <a:cs typeface="Calibri"/>
              </a:rPr>
              <a:t>shares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of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production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for</a:t>
            </a:r>
            <a:r>
              <a:rPr lang="de-DE" dirty="0">
                <a:ea typeface="Calibri"/>
                <a:cs typeface="Calibri"/>
              </a:rPr>
              <a:t> solar and wind</a:t>
            </a:r>
            <a:endParaRPr lang="de-DE" dirty="0"/>
          </a:p>
          <a:p>
            <a:pPr lvl="3" indent="-171450" defTabSz="1007852">
              <a:buFont typeface="Arial"/>
              <a:buChar char="•"/>
              <a:defRPr/>
            </a:pPr>
            <a:r>
              <a:rPr lang="de-DE" dirty="0" err="1">
                <a:ea typeface="Calibri"/>
                <a:cs typeface="Calibri"/>
              </a:rPr>
              <a:t>Some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markets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has</a:t>
            </a:r>
            <a:r>
              <a:rPr lang="de-DE" dirty="0">
                <a:ea typeface="Calibri"/>
                <a:cs typeface="Calibri"/>
              </a:rPr>
              <a:t> a </a:t>
            </a:r>
            <a:r>
              <a:rPr lang="de-DE" dirty="0" err="1">
                <a:ea typeface="Calibri"/>
                <a:cs typeface="Calibri"/>
              </a:rPr>
              <a:t>way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bigger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share</a:t>
            </a:r>
            <a:r>
              <a:rPr lang="de-DE" dirty="0">
                <a:ea typeface="Calibri"/>
                <a:cs typeface="Calibri"/>
              </a:rPr>
              <a:t> on Solar/Wind </a:t>
            </a:r>
            <a:r>
              <a:rPr lang="de-DE" dirty="0" err="1">
                <a:ea typeface="Calibri"/>
                <a:cs typeface="Calibri"/>
              </a:rPr>
              <a:t>then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others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with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for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example</a:t>
            </a:r>
            <a:r>
              <a:rPr lang="de-DE" dirty="0">
                <a:ea typeface="Calibri"/>
                <a:cs typeface="Calibri"/>
              </a:rPr>
              <a:t> a </a:t>
            </a:r>
            <a:r>
              <a:rPr lang="de-DE" dirty="0" err="1">
                <a:ea typeface="Calibri"/>
                <a:cs typeface="Calibri"/>
              </a:rPr>
              <a:t>biger</a:t>
            </a:r>
            <a:r>
              <a:rPr lang="de-DE" dirty="0">
                <a:ea typeface="Calibri"/>
                <a:cs typeface="Calibri"/>
              </a:rPr>
              <a:t> </a:t>
            </a:r>
            <a:r>
              <a:rPr lang="de-DE" dirty="0" err="1">
                <a:ea typeface="Calibri"/>
                <a:cs typeface="Calibri"/>
              </a:rPr>
              <a:t>focus</a:t>
            </a:r>
            <a:r>
              <a:rPr lang="de-DE" dirty="0">
                <a:ea typeface="Calibri"/>
                <a:cs typeface="Calibri"/>
              </a:rPr>
              <a:t> on </a:t>
            </a:r>
            <a:r>
              <a:rPr lang="de-DE" dirty="0" err="1">
                <a:ea typeface="Calibri"/>
                <a:cs typeface="Calibri"/>
              </a:rPr>
              <a:t>nuclear</a:t>
            </a:r>
            <a:endParaRPr lang="en-US" dirty="0">
              <a:ea typeface="Calibri"/>
              <a:cs typeface="Calibri"/>
            </a:endParaRPr>
          </a:p>
          <a:p>
            <a:pPr marL="1085850" lvl="2" indent="-171450" defTabSz="1007852">
              <a:buFont typeface="Wingdings"/>
              <a:buChar char="§"/>
              <a:defRPr/>
            </a:pPr>
            <a:r>
              <a:rPr lang="en-US" dirty="0">
                <a:ea typeface="Calibri"/>
                <a:cs typeface="Calibri"/>
              </a:rPr>
              <a:t>other commodities</a:t>
            </a:r>
          </a:p>
          <a:p>
            <a:pPr lvl="3" indent="-171450" defTabSz="1007852">
              <a:buFont typeface="Arial"/>
              <a:buChar char="•"/>
              <a:defRPr/>
            </a:pPr>
            <a:r>
              <a:rPr lang="en-US" dirty="0">
                <a:ea typeface="Calibri"/>
                <a:cs typeface="Calibri"/>
              </a:rPr>
              <a:t>Different power mixes and slightly different Market prices of the other commodities influence the prices and vice versa </a:t>
            </a:r>
          </a:p>
          <a:p>
            <a:pPr lvl="3" indent="-171450" defTabSz="1007852">
              <a:buFont typeface="Arial"/>
              <a:buChar char="•"/>
              <a:defRPr/>
            </a:pPr>
            <a:r>
              <a:rPr lang="en-US" dirty="0">
                <a:ea typeface="Calibri"/>
                <a:cs typeface="Calibri"/>
              </a:rPr>
              <a:t>France mainly has Nuclear power witch is not dependent on other commodities and GB with mainly Gas </a:t>
            </a:r>
            <a:r>
              <a:rPr lang="en-US" dirty="0" err="1">
                <a:ea typeface="Calibri"/>
                <a:cs typeface="Calibri"/>
              </a:rPr>
              <a:t>wich</a:t>
            </a:r>
            <a:r>
              <a:rPr lang="en-US" dirty="0">
                <a:ea typeface="Calibri"/>
                <a:cs typeface="Calibri"/>
              </a:rPr>
              <a:t> is highly </a:t>
            </a:r>
            <a:r>
              <a:rPr lang="en-US" dirty="0" err="1">
                <a:ea typeface="Calibri"/>
                <a:cs typeface="Calibri"/>
              </a:rPr>
              <a:t>depedent</a:t>
            </a:r>
            <a:r>
              <a:rPr lang="en-US" dirty="0">
                <a:ea typeface="Calibri"/>
                <a:cs typeface="Calibri"/>
              </a:rPr>
              <a:t> on Gas-Prices</a:t>
            </a:r>
            <a:endParaRPr lang="de-DE" dirty="0"/>
          </a:p>
          <a:p>
            <a:pPr marL="1085850" lvl="2" indent="-171450" defTabSz="1007852">
              <a:buFont typeface="Wingdings"/>
              <a:buChar char="§"/>
              <a:defRPr/>
            </a:pPr>
            <a:r>
              <a:rPr lang="en-US" dirty="0">
                <a:ea typeface="Calibri"/>
                <a:cs typeface="Calibri"/>
              </a:rPr>
              <a:t>technical circumstances</a:t>
            </a:r>
          </a:p>
          <a:p>
            <a:pPr lvl="3" indent="-171450" defTabSz="1007852">
              <a:buFont typeface="Arial"/>
              <a:buChar char="•"/>
              <a:defRPr/>
            </a:pPr>
            <a:r>
              <a:rPr lang="en-US" dirty="0">
                <a:ea typeface="Calibri"/>
                <a:cs typeface="Calibri"/>
              </a:rPr>
              <a:t>One big driver for everchanging spot markets and again highly depended on historical and local factors + targets for development</a:t>
            </a:r>
            <a:endParaRPr lang="de-DE" dirty="0"/>
          </a:p>
          <a:p>
            <a:pPr lvl="3" indent="-171450" defTabSz="1007852">
              <a:buFont typeface="Arial"/>
              <a:buChar char="•"/>
              <a:defRPr/>
            </a:pPr>
            <a:r>
              <a:rPr lang="en-US" dirty="0">
                <a:ea typeface="Calibri"/>
                <a:cs typeface="Calibri"/>
              </a:rPr>
              <a:t>Again: in FR an unexpected downtime of one nuclear plant can completely change anticipated spot market levels, while GB with more flexible and smaller Gas units can easier and cheaper react</a:t>
            </a:r>
          </a:p>
          <a:p>
            <a:pPr marL="1085850" lvl="2" indent="-171450" defTabSz="1007852">
              <a:buFont typeface="Wingdings"/>
              <a:buChar char="§"/>
              <a:defRPr/>
            </a:pPr>
            <a:r>
              <a:rPr lang="en-US" dirty="0">
                <a:ea typeface="Calibri"/>
                <a:cs typeface="Calibri"/>
              </a:rPr>
              <a:t>Market coupling</a:t>
            </a:r>
          </a:p>
          <a:p>
            <a:pPr lvl="3" indent="-171450" defTabSz="1007852">
              <a:buFont typeface="Arial"/>
              <a:buChar char="•"/>
              <a:defRPr/>
            </a:pPr>
            <a:r>
              <a:rPr lang="en-US" dirty="0">
                <a:ea typeface="Calibri"/>
                <a:cs typeface="Calibri"/>
              </a:rPr>
              <a:t>Different connectors and transition capacities lead to different effects on coupled prices</a:t>
            </a:r>
          </a:p>
          <a:p>
            <a:pPr marL="1085850" lvl="2" indent="-171450" defTabSz="1007852">
              <a:buFont typeface="Wingdings"/>
              <a:buChar char="§"/>
              <a:defRPr/>
            </a:pPr>
            <a:endParaRPr lang="en-US" dirty="0">
              <a:ea typeface="Calibri"/>
              <a:cs typeface="Calibri"/>
            </a:endParaRPr>
          </a:p>
          <a:p>
            <a:pPr marL="171450" indent="-171450" defTabSz="1007852">
              <a:spcBef>
                <a:spcPts val="300"/>
              </a:spcBef>
              <a:buFont typeface="Arial"/>
              <a:buChar char="•"/>
              <a:defRPr/>
            </a:pPr>
            <a:endParaRPr lang="en-US" dirty="0">
              <a:ea typeface="Calibri"/>
              <a:cs typeface="Calibri"/>
            </a:endParaRPr>
          </a:p>
          <a:p>
            <a:pPr lvl="3" indent="-171450" defTabSz="1007852">
              <a:buFont typeface="Arial"/>
              <a:buChar char="•"/>
              <a:defRPr/>
            </a:pPr>
            <a:endParaRPr lang="en-US" dirty="0">
              <a:ea typeface="Calibri"/>
              <a:cs typeface="Calibri"/>
            </a:endParaRPr>
          </a:p>
          <a:p>
            <a:pPr marL="1085850" lvl="2" indent="-171450" defTabSz="1007852">
              <a:buFont typeface="Wingdings"/>
              <a:buChar char="§"/>
              <a:defRPr/>
            </a:pPr>
            <a:endParaRPr lang="de-DE" dirty="0">
              <a:ea typeface="Calibri"/>
              <a:cs typeface="Calibri"/>
            </a:endParaRPr>
          </a:p>
          <a:p>
            <a:pPr marL="1085850" lvl="2" indent="-171450" defTabSz="1007852">
              <a:buFont typeface="Wingdings"/>
              <a:buChar char="§"/>
              <a:defRPr/>
            </a:pPr>
            <a:endParaRPr lang="de-DE" dirty="0">
              <a:ea typeface="Calibri"/>
              <a:cs typeface="Calibri"/>
            </a:endParaRPr>
          </a:p>
          <a:p>
            <a:pPr marL="914400" lvl="3" indent="-171450" defTabSz="1007852">
              <a:buFont typeface="Arial"/>
              <a:buChar char="•"/>
              <a:defRPr/>
            </a:pPr>
            <a:endParaRPr lang="de-DE" dirty="0">
              <a:ea typeface="Calibri"/>
              <a:cs typeface="Calibri"/>
            </a:endParaRPr>
          </a:p>
          <a:p>
            <a:pPr marL="628650" lvl="1" indent="-171450" defTabSz="1007852">
              <a:buFont typeface="Courier New"/>
              <a:buChar char="o"/>
              <a:defRPr/>
            </a:pPr>
            <a:endParaRPr lang="de-DE" dirty="0">
              <a:ea typeface="Calibri"/>
              <a:cs typeface="Calibri"/>
            </a:endParaRPr>
          </a:p>
          <a:p>
            <a:pPr marL="1371600" marR="0" lvl="4" indent="-628650" algn="l" defTabSz="100785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/>
              <a:buChar char="o"/>
              <a:tabLst/>
              <a:defRPr/>
            </a:pPr>
            <a:endParaRPr lang="de-DE" dirty="0">
              <a:ea typeface="Calibri"/>
              <a:cs typeface="Calibri"/>
            </a:endParaRPr>
          </a:p>
          <a:p>
            <a:pPr defTabSz="1007852">
              <a:defRPr/>
            </a:pPr>
            <a:endParaRPr lang="de-DE" dirty="0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4804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7852">
              <a:defRPr/>
            </a:pPr>
            <a:r>
              <a:rPr lang="de-DE" dirty="0"/>
              <a:t>Daniel</a:t>
            </a:r>
            <a:endParaRPr lang="en-US" dirty="0"/>
          </a:p>
          <a:p>
            <a:pPr defTabSz="1007852">
              <a:defRPr/>
            </a:pPr>
            <a:r>
              <a:rPr lang="de-DE" dirty="0">
                <a:ea typeface="Calibri"/>
                <a:cs typeface="Calibri"/>
              </a:rPr>
              <a:t>FL:</a:t>
            </a:r>
            <a:br>
              <a:rPr lang="de-DE" dirty="0">
                <a:ea typeface="Calibri"/>
                <a:cs typeface="+mn-lt"/>
              </a:rPr>
            </a:br>
            <a:endParaRPr lang="de-DE" dirty="0">
              <a:ea typeface="Calibri"/>
              <a:cs typeface="Calibri"/>
            </a:endParaRPr>
          </a:p>
          <a:p>
            <a:r>
              <a:rPr lang="de-DE" dirty="0">
                <a:ea typeface="Calibri"/>
                <a:cs typeface="Calibri"/>
              </a:rPr>
              <a:t>4 Bilder welche mit klick einzeln erscheinen:</a:t>
            </a:r>
          </a:p>
          <a:p>
            <a:pPr marL="171450" indent="-171450">
              <a:buFont typeface="Arial"/>
              <a:buChar char="•"/>
            </a:pPr>
            <a:r>
              <a:rPr lang="de-DE" dirty="0">
                <a:ea typeface="Calibri"/>
                <a:cs typeface="Calibri"/>
              </a:rPr>
              <a:t>1/3: FR/UK Spots von 2017 bis jetzt in den Jahren übereinander gelegt (nach Kalenderwochen, Montag KW2 liegt auf Montag KW2 etc.)</a:t>
            </a:r>
          </a:p>
          <a:p>
            <a:pPr marL="171450" indent="-171450">
              <a:buFont typeface="Arial"/>
              <a:buChar char="•"/>
            </a:pPr>
            <a:r>
              <a:rPr lang="de-DE" dirty="0">
                <a:ea typeface="Calibri"/>
                <a:cs typeface="Calibri"/>
              </a:rPr>
              <a:t>2/4: FR/UK Spots Zoom auf 3 Wochen</a:t>
            </a:r>
          </a:p>
          <a:p>
            <a:pPr lvl="1" indent="-171450">
              <a:buFont typeface="Courier New"/>
              <a:buChar char="o"/>
            </a:pPr>
            <a:r>
              <a:rPr lang="de-DE" dirty="0">
                <a:ea typeface="Calibri"/>
                <a:cs typeface="Calibri"/>
              </a:rPr>
              <a:t>Different Base-Heights (War in Ukraine) </a:t>
            </a:r>
          </a:p>
          <a:p>
            <a:pPr lvl="1" indent="-171450">
              <a:buFont typeface="Courier New"/>
              <a:buChar char="o"/>
            </a:pPr>
            <a:r>
              <a:rPr lang="de-DE" dirty="0" err="1">
                <a:ea typeface="Calibri" panose="020F0502020204030204"/>
                <a:cs typeface="Calibri" panose="020F0502020204030204"/>
              </a:rPr>
              <a:t>Changing</a:t>
            </a:r>
            <a:r>
              <a:rPr lang="de-DE" dirty="0">
                <a:ea typeface="Calibri" panose="020F0502020204030204"/>
                <a:cs typeface="Calibri" panose="020F0502020204030204"/>
              </a:rPr>
              <a:t> </a:t>
            </a:r>
            <a:r>
              <a:rPr lang="de-DE" dirty="0" err="1">
                <a:ea typeface="Calibri" panose="020F0502020204030204"/>
                <a:cs typeface="Calibri" panose="020F0502020204030204"/>
              </a:rPr>
              <a:t>pattern</a:t>
            </a:r>
            <a:r>
              <a:rPr lang="de-DE" dirty="0">
                <a:ea typeface="Calibri" panose="020F0502020204030204"/>
                <a:cs typeface="Calibri" panose="020F0502020204030204"/>
              </a:rPr>
              <a:t> in </a:t>
            </a:r>
            <a:r>
              <a:rPr lang="de-DE" dirty="0" err="1">
                <a:ea typeface="Calibri" panose="020F0502020204030204"/>
                <a:cs typeface="Calibri" panose="020F0502020204030204"/>
              </a:rPr>
              <a:t>week</a:t>
            </a:r>
            <a:endParaRPr lang="de-DE" dirty="0">
              <a:ea typeface="Calibri" panose="020F0502020204030204"/>
              <a:cs typeface="Calibri" panose="020F0502020204030204"/>
            </a:endParaRPr>
          </a:p>
          <a:p>
            <a:pPr lvl="1" indent="-171450">
              <a:buFont typeface="Courier New"/>
              <a:buChar char="o"/>
            </a:pPr>
            <a:r>
              <a:rPr lang="de-DE" dirty="0">
                <a:ea typeface="Calibri" panose="020F0502020204030204"/>
                <a:cs typeface="Calibri" panose="020F0502020204030204"/>
              </a:rPr>
              <a:t>Spikes in </a:t>
            </a:r>
            <a:r>
              <a:rPr lang="de-DE" dirty="0" err="1">
                <a:ea typeface="Calibri" panose="020F0502020204030204"/>
                <a:cs typeface="Calibri" panose="020F0502020204030204"/>
              </a:rPr>
              <a:t>hours</a:t>
            </a:r>
            <a:r>
              <a:rPr lang="de-DE" dirty="0">
                <a:ea typeface="Calibri" panose="020F0502020204030204"/>
                <a:cs typeface="Calibri" panose="020F0502020204030204"/>
              </a:rPr>
              <a:t> and </a:t>
            </a:r>
            <a:r>
              <a:rPr lang="de-DE" dirty="0" err="1">
                <a:ea typeface="Calibri" panose="020F0502020204030204"/>
                <a:cs typeface="Calibri" panose="020F0502020204030204"/>
              </a:rPr>
              <a:t>days</a:t>
            </a:r>
            <a:endParaRPr lang="de-DE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de-DE" dirty="0">
              <a:ea typeface="Calibri" panose="020F0502020204030204"/>
              <a:cs typeface="Calibri" panose="020F0502020204030204"/>
            </a:endParaRPr>
          </a:p>
          <a:p>
            <a:endParaRPr lang="de-DE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6130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7852">
              <a:defRPr/>
            </a:pPr>
            <a:r>
              <a:rPr lang="de-DE"/>
              <a:t>Daniel</a:t>
            </a:r>
            <a:endParaRPr lang="en-US"/>
          </a:p>
          <a:p>
            <a:pPr marL="0" marR="0" lvl="0" indent="0" algn="l" defTabSz="100785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de-DE">
                <a:ea typeface="Calibri"/>
                <a:cs typeface="Calibri"/>
              </a:rPr>
              <a:t>FL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Why Buying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To reduce the risk!</a:t>
            </a:r>
          </a:p>
          <a:p>
            <a:pPr marL="171450" indent="-171450">
              <a:buFont typeface="Arial"/>
              <a:buChar char="•"/>
            </a:pPr>
            <a:r>
              <a:rPr lang="en-US" err="1">
                <a:ea typeface="Calibri" panose="020F0502020204030204"/>
                <a:cs typeface="Calibri" panose="020F0502020204030204"/>
              </a:rPr>
              <a:t>Im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Letzten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Absatz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bei</a:t>
            </a:r>
            <a:r>
              <a:rPr lang="en-US">
                <a:ea typeface="Calibri" panose="020F0502020204030204"/>
                <a:cs typeface="Calibri" panose="020F0502020204030204"/>
              </a:rPr>
              <a:t>: "</a:t>
            </a:r>
            <a:r>
              <a:rPr lang="en-US"/>
              <a:t>Different Exchanges offering Future products for the same markets"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1" indent="-1714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--&gt; Remark that spot markets are also served by different exchanges, but here the market design/products are always the same </a:t>
            </a: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405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7852">
              <a:defRPr/>
            </a:pPr>
            <a:r>
              <a:rPr lang="de-DE"/>
              <a:t>Daniel</a:t>
            </a:r>
            <a:endParaRPr lang="en-US"/>
          </a:p>
          <a:p>
            <a:pPr defTabSz="1007852">
              <a:defRPr/>
            </a:pPr>
            <a:r>
              <a:rPr lang="de-DE">
                <a:ea typeface="Calibri"/>
                <a:cs typeface="Calibri"/>
              </a:rPr>
              <a:t>FL:</a:t>
            </a:r>
            <a:br>
              <a:rPr lang="de-DE">
                <a:ea typeface="Calibri"/>
                <a:cs typeface="+mn-lt"/>
              </a:rPr>
            </a:br>
            <a:endParaRPr lang="de-DE">
              <a:ea typeface="Calibri"/>
              <a:cs typeface="Calibri"/>
            </a:endParaRPr>
          </a:p>
          <a:p>
            <a:r>
              <a:rPr lang="de-DE">
                <a:ea typeface="Calibri"/>
                <a:cs typeface="Calibri"/>
              </a:rPr>
              <a:t>2 Bilder welche mit klick einzeln erscheinen:</a:t>
            </a:r>
          </a:p>
          <a:p>
            <a:pPr marL="171450" indent="-171450">
              <a:buFont typeface="Arial"/>
              <a:buChar char="•"/>
            </a:pPr>
            <a:r>
              <a:rPr lang="de-DE">
                <a:ea typeface="Calibri"/>
                <a:cs typeface="Calibri"/>
              </a:rPr>
              <a:t>1: FR Futures </a:t>
            </a:r>
            <a:r>
              <a:rPr lang="de-DE" err="1">
                <a:ea typeface="Calibri"/>
                <a:cs typeface="Calibri"/>
              </a:rPr>
              <a:t>for</a:t>
            </a:r>
            <a:r>
              <a:rPr lang="de-DE">
                <a:ea typeface="Calibri"/>
                <a:cs typeface="Calibri"/>
              </a:rPr>
              <a:t> different </a:t>
            </a:r>
            <a:r>
              <a:rPr lang="de-DE" err="1">
                <a:ea typeface="Calibri"/>
                <a:cs typeface="Calibri"/>
              </a:rPr>
              <a:t>product</a:t>
            </a:r>
            <a:r>
              <a:rPr lang="de-DE">
                <a:ea typeface="Calibri"/>
                <a:cs typeface="Calibri"/>
              </a:rPr>
              <a:t> </a:t>
            </a:r>
            <a:r>
              <a:rPr lang="de-DE" err="1">
                <a:ea typeface="Calibri"/>
                <a:cs typeface="Calibri"/>
              </a:rPr>
              <a:t>categories</a:t>
            </a:r>
            <a:r>
              <a:rPr lang="de-DE">
                <a:ea typeface="Calibri"/>
                <a:cs typeface="Calibri"/>
              </a:rPr>
              <a:t> (Front </a:t>
            </a:r>
            <a:r>
              <a:rPr lang="de-DE" err="1">
                <a:ea typeface="Calibri"/>
                <a:cs typeface="Calibri"/>
              </a:rPr>
              <a:t>Month</a:t>
            </a:r>
            <a:r>
              <a:rPr lang="de-DE">
                <a:ea typeface="Calibri"/>
                <a:cs typeface="Calibri"/>
              </a:rPr>
              <a:t> Base, </a:t>
            </a:r>
            <a:r>
              <a:rPr lang="de-DE" err="1">
                <a:ea typeface="Calibri"/>
                <a:cs typeface="Calibri"/>
              </a:rPr>
              <a:t>Month</a:t>
            </a:r>
            <a:r>
              <a:rPr lang="de-DE">
                <a:ea typeface="Calibri"/>
                <a:cs typeface="Calibri"/>
              </a:rPr>
              <a:t> + 1, …) </a:t>
            </a:r>
          </a:p>
          <a:p>
            <a:pPr lvl="1" indent="-171450">
              <a:buFont typeface="Courier New"/>
              <a:buChar char="o"/>
            </a:pPr>
            <a:r>
              <a:rPr lang="de-DE">
                <a:ea typeface="Calibri"/>
                <a:cs typeface="Calibri"/>
              </a:rPr>
              <a:t>Box </a:t>
            </a:r>
            <a:r>
              <a:rPr lang="de-DE" err="1">
                <a:ea typeface="Calibri"/>
                <a:cs typeface="Calibri"/>
              </a:rPr>
              <a:t>shows</a:t>
            </a:r>
            <a:r>
              <a:rPr lang="de-DE">
                <a:ea typeface="Calibri"/>
                <a:cs typeface="Calibri"/>
              </a:rPr>
              <a:t> </a:t>
            </a:r>
            <a:r>
              <a:rPr lang="de-DE" err="1">
                <a:ea typeface="Calibri"/>
                <a:cs typeface="Calibri"/>
              </a:rPr>
              <a:t>offerings</a:t>
            </a:r>
            <a:r>
              <a:rPr lang="de-DE">
                <a:ea typeface="Calibri"/>
                <a:cs typeface="Calibri"/>
              </a:rPr>
              <a:t> </a:t>
            </a:r>
            <a:r>
              <a:rPr lang="de-DE" err="1">
                <a:ea typeface="Calibri"/>
                <a:cs typeface="Calibri"/>
              </a:rPr>
              <a:t>from</a:t>
            </a:r>
            <a:r>
              <a:rPr lang="de-DE">
                <a:ea typeface="Calibri"/>
                <a:cs typeface="Calibri"/>
              </a:rPr>
              <a:t> NDX (wichtig die Börse herauszustellen) </a:t>
            </a:r>
          </a:p>
          <a:p>
            <a:pPr marL="171450" indent="-171450">
              <a:buFont typeface="Arial,Sans-Serif"/>
              <a:buChar char="•"/>
            </a:pPr>
            <a:r>
              <a:rPr lang="de-DE">
                <a:ea typeface="Calibri"/>
                <a:cs typeface="Calibri"/>
              </a:rPr>
              <a:t>2:</a:t>
            </a:r>
            <a:r>
              <a:rPr lang="de-DE"/>
              <a:t> UK Futures </a:t>
            </a:r>
            <a:r>
              <a:rPr lang="de-DE" err="1"/>
              <a:t>for</a:t>
            </a:r>
            <a:r>
              <a:rPr lang="de-DE"/>
              <a:t> different </a:t>
            </a:r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categories</a:t>
            </a:r>
            <a:r>
              <a:rPr lang="de-DE"/>
              <a:t> (Front </a:t>
            </a:r>
            <a:r>
              <a:rPr lang="de-DE" err="1"/>
              <a:t>Month</a:t>
            </a:r>
            <a:r>
              <a:rPr lang="de-DE"/>
              <a:t> Base, </a:t>
            </a:r>
            <a:r>
              <a:rPr lang="de-DE" err="1"/>
              <a:t>Month</a:t>
            </a:r>
            <a:r>
              <a:rPr lang="de-DE"/>
              <a:t> + 1, …) </a:t>
            </a:r>
            <a:endParaRPr lang="en-US"/>
          </a:p>
          <a:p>
            <a:pPr marL="628650" lvl="1" indent="-171450">
              <a:buFont typeface="Courier New,monospace"/>
              <a:buChar char="o"/>
            </a:pPr>
            <a:r>
              <a:rPr lang="de-DE"/>
              <a:t>Box </a:t>
            </a:r>
            <a:r>
              <a:rPr lang="de-DE" err="1"/>
              <a:t>shows</a:t>
            </a:r>
            <a:r>
              <a:rPr lang="de-DE"/>
              <a:t> </a:t>
            </a:r>
            <a:r>
              <a:rPr lang="de-DE" err="1"/>
              <a:t>offerings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EEX</a:t>
            </a:r>
            <a:endParaRPr lang="de-DE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DE">
                <a:ea typeface="Calibri"/>
                <a:cs typeface="Calibri"/>
              </a:rPr>
              <a:t>--&gt; sehr unterschiedliche Produktauswahl herausheben hier dran</a:t>
            </a:r>
          </a:p>
          <a:p>
            <a:endParaRPr lang="de-DE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2297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Maik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89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Maik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FL</a:t>
            </a:r>
            <a:br>
              <a:rPr lang="en-US">
                <a:ea typeface="Calibri"/>
                <a:cs typeface="+mn-lt"/>
              </a:rPr>
            </a:br>
            <a:r>
              <a:rPr lang="en-US">
                <a:ea typeface="Calibri"/>
                <a:cs typeface="Calibri"/>
              </a:rPr>
              <a:t>* 1</a:t>
            </a:r>
            <a:r>
              <a:rPr lang="en-US"/>
              <a:t> example for each market for trading date </a:t>
            </a:r>
            <a:r>
              <a:rPr lang="en-US" err="1"/>
              <a:t>monday</a:t>
            </a:r>
            <a:r>
              <a:rPr lang="en-US"/>
              <a:t> the 13th of January 2025 and the years of 2026/2027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Die </a:t>
            </a:r>
            <a:r>
              <a:rPr lang="en-US" err="1">
                <a:ea typeface="Calibri" panose="020F0502020204030204"/>
                <a:cs typeface="Calibri" panose="020F0502020204030204"/>
              </a:rPr>
              <a:t>Unterschiedlichen</a:t>
            </a:r>
            <a:r>
              <a:rPr lang="en-US">
                <a:ea typeface="Calibri" panose="020F0502020204030204"/>
                <a:cs typeface="Calibri" panose="020F0502020204030204"/>
              </a:rPr>
              <a:t> Futures </a:t>
            </a:r>
            <a:r>
              <a:rPr lang="en-US" err="1">
                <a:ea typeface="Calibri" panose="020F0502020204030204"/>
                <a:cs typeface="Calibri" panose="020F0502020204030204"/>
              </a:rPr>
              <a:t>zeigen</a:t>
            </a:r>
            <a:r>
              <a:rPr lang="en-US">
                <a:ea typeface="Calibri" panose="020F0502020204030204"/>
                <a:cs typeface="Calibri" panose="020F0502020204030204"/>
              </a:rPr>
              <a:t> und </a:t>
            </a:r>
            <a:r>
              <a:rPr lang="en-US" err="1">
                <a:ea typeface="Calibri" panose="020F0502020204030204"/>
                <a:cs typeface="Calibri" panose="020F0502020204030204"/>
              </a:rPr>
              <a:t>wie</a:t>
            </a:r>
            <a:r>
              <a:rPr lang="en-US">
                <a:ea typeface="Calibri" panose="020F0502020204030204"/>
                <a:cs typeface="Calibri" panose="020F0502020204030204"/>
              </a:rPr>
              <a:t> die PFC um </a:t>
            </a:r>
            <a:r>
              <a:rPr lang="en-US" err="1">
                <a:ea typeface="Calibri" panose="020F0502020204030204"/>
                <a:cs typeface="Calibri" panose="020F0502020204030204"/>
              </a:rPr>
              <a:t>diese</a:t>
            </a:r>
            <a:r>
              <a:rPr lang="en-US">
                <a:ea typeface="Calibri" panose="020F0502020204030204"/>
                <a:cs typeface="Calibri" panose="020F0502020204030204"/>
              </a:rPr>
              <a:t> Futures drum </a:t>
            </a:r>
            <a:r>
              <a:rPr lang="en-US" err="1">
                <a:ea typeface="Calibri" panose="020F0502020204030204"/>
                <a:cs typeface="Calibri" panose="020F0502020204030204"/>
              </a:rPr>
              <a:t>herum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läuft</a:t>
            </a:r>
            <a:r>
              <a:rPr lang="en-US">
                <a:ea typeface="Calibri" panose="020F0502020204030204"/>
                <a:cs typeface="Calibri" panose="020F0502020204030204"/>
              </a:rPr>
              <a:t> (auf </a:t>
            </a:r>
            <a:r>
              <a:rPr lang="en-US" err="1">
                <a:ea typeface="Calibri" panose="020F0502020204030204"/>
                <a:cs typeface="Calibri" panose="020F0502020204030204"/>
              </a:rPr>
              <a:t>Konzept</a:t>
            </a:r>
            <a:r>
              <a:rPr lang="en-US">
                <a:ea typeface="Calibri" panose="020F0502020204030204"/>
                <a:cs typeface="Calibri" panose="020F0502020204030204"/>
              </a:rPr>
              <a:t> von </a:t>
            </a:r>
            <a:r>
              <a:rPr lang="en-US" err="1">
                <a:ea typeface="Calibri" panose="020F0502020204030204"/>
                <a:cs typeface="Calibri" panose="020F0502020204030204"/>
              </a:rPr>
              <a:t>Seite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vorher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eingehen</a:t>
            </a:r>
            <a:r>
              <a:rPr lang="en-US">
                <a:ea typeface="Calibri" panose="020F0502020204030204"/>
                <a:cs typeface="Calibri" panose="020F0502020204030204"/>
              </a:rPr>
              <a:t>) </a:t>
            </a:r>
          </a:p>
          <a:p>
            <a:pPr marL="171450" indent="-171450">
              <a:buFont typeface="Arial"/>
              <a:buChar char="•"/>
            </a:pPr>
            <a:r>
              <a:rPr lang="en-US" err="1">
                <a:ea typeface="Calibri" panose="020F0502020204030204"/>
                <a:cs typeface="Calibri" panose="020F0502020204030204"/>
              </a:rPr>
              <a:t>Eingehen</a:t>
            </a:r>
            <a:r>
              <a:rPr lang="en-US">
                <a:ea typeface="Calibri" panose="020F0502020204030204"/>
                <a:cs typeface="Calibri" panose="020F0502020204030204"/>
              </a:rPr>
              <a:t>, </a:t>
            </a:r>
            <a:r>
              <a:rPr lang="en-US" err="1">
                <a:ea typeface="Calibri" panose="020F0502020204030204"/>
                <a:cs typeface="Calibri" panose="020F0502020204030204"/>
              </a:rPr>
              <a:t>dass</a:t>
            </a:r>
            <a:r>
              <a:rPr lang="en-US">
                <a:ea typeface="Calibri" panose="020F0502020204030204"/>
                <a:cs typeface="Calibri" panose="020F0502020204030204"/>
              </a:rPr>
              <a:t> man </a:t>
            </a:r>
            <a:r>
              <a:rPr lang="en-US" err="1">
                <a:ea typeface="Calibri" panose="020F0502020204030204"/>
                <a:cs typeface="Calibri" panose="020F0502020204030204"/>
              </a:rPr>
              <a:t>auch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leicht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unterschiede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erkennt</a:t>
            </a:r>
            <a:r>
              <a:rPr lang="en-US">
                <a:ea typeface="Calibri" panose="020F0502020204030204"/>
                <a:cs typeface="Calibri" panose="020F0502020204030204"/>
              </a:rPr>
              <a:t>, </a:t>
            </a:r>
            <a:r>
              <a:rPr lang="en-US" err="1">
                <a:ea typeface="Calibri" panose="020F0502020204030204"/>
                <a:cs typeface="Calibri" panose="020F0502020204030204"/>
              </a:rPr>
              <a:t>aber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auch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zusammenhänge</a:t>
            </a:r>
            <a:r>
              <a:rPr lang="en-US">
                <a:ea typeface="Calibri" panose="020F0502020204030204"/>
                <a:cs typeface="Calibri" panose="020F0502020204030204"/>
              </a:rPr>
              <a:t> (</a:t>
            </a:r>
            <a:r>
              <a:rPr lang="en-US" err="1">
                <a:ea typeface="Calibri" panose="020F0502020204030204"/>
                <a:cs typeface="Calibri" panose="020F0502020204030204"/>
              </a:rPr>
              <a:t>Marktdesign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grundlegend</a:t>
            </a:r>
            <a:r>
              <a:rPr lang="en-US">
                <a:ea typeface="Calibri" panose="020F0502020204030204"/>
                <a:cs typeface="Calibri" panose="020F0502020204030204"/>
              </a:rPr>
              <a:t> </a:t>
            </a:r>
            <a:r>
              <a:rPr lang="en-US" err="1">
                <a:ea typeface="Calibri" panose="020F0502020204030204"/>
                <a:cs typeface="Calibri" panose="020F0502020204030204"/>
              </a:rPr>
              <a:t>gleich</a:t>
            </a:r>
            <a:r>
              <a:rPr lang="en-US">
                <a:ea typeface="Calibri" panose="020F0502020204030204"/>
                <a:cs typeface="Calibri" panose="020F0502020204030204"/>
              </a:rPr>
              <a:t>, </a:t>
            </a:r>
            <a:r>
              <a:rPr lang="en-US" err="1">
                <a:ea typeface="Calibri" panose="020F0502020204030204"/>
                <a:cs typeface="Calibri" panose="020F0502020204030204"/>
              </a:rPr>
              <a:t>marktkopplung</a:t>
            </a:r>
            <a:r>
              <a:rPr lang="en-US">
                <a:ea typeface="Calibri" panose="020F0502020204030204"/>
                <a:cs typeface="Calibri" panose="020F0502020204030204"/>
              </a:rPr>
              <a:t> etc.) 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de-DE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897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Maik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8943F-7450-4084-AC55-3933D13E1085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50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41C56F72-E4D5-2004-77F2-AF8519EC5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445D5595-42DA-E5F3-DA7C-CF2B438736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540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3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41C56F72-E4D5-2004-77F2-AF8519EC5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445D5595-42DA-E5F3-DA7C-CF2B438736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90"/>
            <a:ext cx="5051209" cy="194261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3FF7AF33-C6C8-E6D0-14B0-5E911481AB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9902" y="4120007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A1CF9D79-C3DF-EDB5-94E1-D0008C1C917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0238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93178568-1602-C101-A65E-EE1E000D240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486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20A947F6-38E2-DF01-3BF5-306544EA81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82766" y="2072790"/>
            <a:ext cx="5051209" cy="194261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9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F7346AFE-E985-92D2-06C7-B75BE71BCA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663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F7346AFE-E985-92D2-06C7-B75BE71BCA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36024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0" name="Plassholder for tekst 19">
            <a:extLst>
              <a:ext uri="{FF2B5EF4-FFF2-40B4-BE49-F238E27FC236}">
                <a16:creationId xmlns:a16="http://schemas.microsoft.com/office/drawing/2014/main" id="{A5F22576-6EE2-6F1D-BCEB-76166C1B4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9110" y="6045761"/>
            <a:ext cx="11132596" cy="6029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3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41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+Payoff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51647FE-9249-753F-47CB-1DD60FDB53A7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CFE75F9-ED81-9724-62A7-5B37DCBAC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1869" r="12500" b="32409"/>
          <a:stretch/>
        </p:blipFill>
        <p:spPr>
          <a:xfrm>
            <a:off x="740826" y="6050436"/>
            <a:ext cx="1583603" cy="286753"/>
          </a:xfrm>
          <a:prstGeom prst="rect">
            <a:avLst/>
          </a:prstGeom>
        </p:spPr>
      </p:pic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3C935765-D12A-4E84-DC8D-8A6D5D4EE1B6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997237" y="-330447"/>
            <a:ext cx="9867570" cy="8707146"/>
          </a:xfrm>
          <a:custGeom>
            <a:avLst/>
            <a:gdLst>
              <a:gd name="connsiteX0" fmla="*/ 5747807 w 9867570"/>
              <a:gd name="connsiteY0" fmla="*/ 6030950 h 8707146"/>
              <a:gd name="connsiteX1" fmla="*/ 7077012 w 9867570"/>
              <a:gd name="connsiteY1" fmla="*/ 7369048 h 8707146"/>
              <a:gd name="connsiteX2" fmla="*/ 5747807 w 9867570"/>
              <a:gd name="connsiteY2" fmla="*/ 8707146 h 8707146"/>
              <a:gd name="connsiteX3" fmla="*/ 4418602 w 9867570"/>
              <a:gd name="connsiteY3" fmla="*/ 7369048 h 8707146"/>
              <a:gd name="connsiteX4" fmla="*/ 5747807 w 9867570"/>
              <a:gd name="connsiteY4" fmla="*/ 6030950 h 8707146"/>
              <a:gd name="connsiteX5" fmla="*/ 2191999 w 9867570"/>
              <a:gd name="connsiteY5" fmla="*/ 3956659 h 8707146"/>
              <a:gd name="connsiteX6" fmla="*/ 4383998 w 9867570"/>
              <a:gd name="connsiteY6" fmla="*/ 6163324 h 8707146"/>
              <a:gd name="connsiteX7" fmla="*/ 2191999 w 9867570"/>
              <a:gd name="connsiteY7" fmla="*/ 8369989 h 8707146"/>
              <a:gd name="connsiteX8" fmla="*/ 0 w 9867570"/>
              <a:gd name="connsiteY8" fmla="*/ 6163324 h 8707146"/>
              <a:gd name="connsiteX9" fmla="*/ 2191999 w 9867570"/>
              <a:gd name="connsiteY9" fmla="*/ 3956659 h 8707146"/>
              <a:gd name="connsiteX10" fmla="*/ 3260259 w 9867570"/>
              <a:gd name="connsiteY10" fmla="*/ 2836232 h 8707146"/>
              <a:gd name="connsiteX11" fmla="*/ 3879694 w 9867570"/>
              <a:gd name="connsiteY11" fmla="*/ 3459811 h 8707146"/>
              <a:gd name="connsiteX12" fmla="*/ 3260259 w 9867570"/>
              <a:gd name="connsiteY12" fmla="*/ 4083391 h 8707146"/>
              <a:gd name="connsiteX13" fmla="*/ 2640824 w 9867570"/>
              <a:gd name="connsiteY13" fmla="*/ 3459811 h 8707146"/>
              <a:gd name="connsiteX14" fmla="*/ 3260259 w 9867570"/>
              <a:gd name="connsiteY14" fmla="*/ 2836232 h 8707146"/>
              <a:gd name="connsiteX15" fmla="*/ 6946950 w 9867570"/>
              <a:gd name="connsiteY15" fmla="*/ 0 h 8707146"/>
              <a:gd name="connsiteX16" fmla="*/ 9867570 w 9867570"/>
              <a:gd name="connsiteY16" fmla="*/ 2940160 h 8707146"/>
              <a:gd name="connsiteX17" fmla="*/ 6946950 w 9867570"/>
              <a:gd name="connsiteY17" fmla="*/ 5880320 h 8707146"/>
              <a:gd name="connsiteX18" fmla="*/ 4026330 w 9867570"/>
              <a:gd name="connsiteY18" fmla="*/ 2940160 h 8707146"/>
              <a:gd name="connsiteX19" fmla="*/ 6946950 w 9867570"/>
              <a:gd name="connsiteY19" fmla="*/ 0 h 870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67570" h="8707146">
                <a:moveTo>
                  <a:pt x="5747807" y="6030950"/>
                </a:moveTo>
                <a:cubicBezTo>
                  <a:pt x="6481907" y="6030950"/>
                  <a:pt x="7077012" y="6630037"/>
                  <a:pt x="7077012" y="7369048"/>
                </a:cubicBezTo>
                <a:cubicBezTo>
                  <a:pt x="7077012" y="8108059"/>
                  <a:pt x="6481907" y="8707146"/>
                  <a:pt x="5747807" y="8707146"/>
                </a:cubicBezTo>
                <a:cubicBezTo>
                  <a:pt x="5013707" y="8707146"/>
                  <a:pt x="4418602" y="8108059"/>
                  <a:pt x="4418602" y="7369048"/>
                </a:cubicBezTo>
                <a:cubicBezTo>
                  <a:pt x="4418602" y="6630037"/>
                  <a:pt x="5013707" y="6030950"/>
                  <a:pt x="5747807" y="6030950"/>
                </a:cubicBezTo>
                <a:close/>
                <a:moveTo>
                  <a:pt x="2191999" y="3956659"/>
                </a:moveTo>
                <a:cubicBezTo>
                  <a:pt x="3402607" y="3956659"/>
                  <a:pt x="4383998" y="4944617"/>
                  <a:pt x="4383998" y="6163324"/>
                </a:cubicBezTo>
                <a:cubicBezTo>
                  <a:pt x="4383998" y="7382031"/>
                  <a:pt x="3402607" y="8369989"/>
                  <a:pt x="2191999" y="8369989"/>
                </a:cubicBezTo>
                <a:cubicBezTo>
                  <a:pt x="981391" y="8369989"/>
                  <a:pt x="0" y="7382031"/>
                  <a:pt x="0" y="6163324"/>
                </a:cubicBezTo>
                <a:cubicBezTo>
                  <a:pt x="0" y="4944617"/>
                  <a:pt x="981391" y="3956659"/>
                  <a:pt x="2191999" y="3956659"/>
                </a:cubicBezTo>
                <a:close/>
                <a:moveTo>
                  <a:pt x="3260259" y="2836232"/>
                </a:moveTo>
                <a:cubicBezTo>
                  <a:pt x="3602364" y="2836232"/>
                  <a:pt x="3879694" y="3115417"/>
                  <a:pt x="3879694" y="3459811"/>
                </a:cubicBezTo>
                <a:cubicBezTo>
                  <a:pt x="3879694" y="3804206"/>
                  <a:pt x="3602364" y="4083391"/>
                  <a:pt x="3260259" y="4083391"/>
                </a:cubicBezTo>
                <a:cubicBezTo>
                  <a:pt x="2918154" y="4083391"/>
                  <a:pt x="2640824" y="3804206"/>
                  <a:pt x="2640824" y="3459811"/>
                </a:cubicBezTo>
                <a:cubicBezTo>
                  <a:pt x="2640824" y="3115417"/>
                  <a:pt x="2918154" y="2836232"/>
                  <a:pt x="3260259" y="2836232"/>
                </a:cubicBezTo>
                <a:close/>
                <a:moveTo>
                  <a:pt x="6946950" y="0"/>
                </a:moveTo>
                <a:cubicBezTo>
                  <a:pt x="8559964" y="0"/>
                  <a:pt x="9867570" y="1316354"/>
                  <a:pt x="9867570" y="2940160"/>
                </a:cubicBezTo>
                <a:cubicBezTo>
                  <a:pt x="9867570" y="4563966"/>
                  <a:pt x="8559964" y="5880320"/>
                  <a:pt x="6946950" y="5880320"/>
                </a:cubicBezTo>
                <a:cubicBezTo>
                  <a:pt x="5333936" y="5880320"/>
                  <a:pt x="4026330" y="4563966"/>
                  <a:pt x="4026330" y="2940160"/>
                </a:cubicBezTo>
                <a:cubicBezTo>
                  <a:pt x="4026330" y="1316354"/>
                  <a:pt x="5333936" y="0"/>
                  <a:pt x="69469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F1F37A79-4AB3-EDFB-D51F-0E8A0EE8A6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0826" y="713655"/>
            <a:ext cx="4595945" cy="17000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Presentation </a:t>
            </a:r>
          </a:p>
          <a:p>
            <a:pPr lvl="0"/>
            <a:r>
              <a:rPr lang="nb-NO" err="1"/>
              <a:t>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3859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799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984">
              <a:solidFill>
                <a:schemeClr val="tx2"/>
              </a:solidFill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49B8E55-AE34-BC4F-3C35-3F139DEB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368" y="223863"/>
            <a:ext cx="422816" cy="422816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36615BD-3C04-E957-CB26-31F848FF9B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469342" y="4727450"/>
            <a:ext cx="2326479" cy="2541358"/>
          </a:xfrm>
          <a:prstGeom prst="rect">
            <a:avLst/>
          </a:prstGeom>
        </p:spPr>
      </p:pic>
      <p:sp>
        <p:nvSpPr>
          <p:cNvPr id="16" name="Plassholder for tekst 5">
            <a:extLst>
              <a:ext uri="{FF2B5EF4-FFF2-40B4-BE49-F238E27FC236}">
                <a16:creationId xmlns:a16="http://schemas.microsoft.com/office/drawing/2014/main" id="{176B2F9E-0111-9960-BD0E-4BE2C231A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978" y="2072790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BE3295C-9DB8-8A9D-2F48-FBD44A3AFBA1}"/>
              </a:ext>
            </a:extLst>
          </p:cNvPr>
          <p:cNvSpPr txBox="1"/>
          <p:nvPr userDrawn="1"/>
        </p:nvSpPr>
        <p:spPr>
          <a:xfrm>
            <a:off x="832978" y="131380"/>
            <a:ext cx="104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>
                <a:latin typeface="Haffer Light" pitchFamily="50" charset="0"/>
                <a:cs typeface="Haffer Light" pitchFamily="50" charset="0"/>
              </a:rPr>
              <a:t>MONTEL RISK</a:t>
            </a:r>
          </a:p>
        </p:txBody>
      </p:sp>
    </p:spTree>
    <p:extLst>
      <p:ext uri="{BB962C8B-B14F-4D97-AF65-F5344CB8AC3E}">
        <p14:creationId xmlns:p14="http://schemas.microsoft.com/office/powerpoint/2010/main" val="79948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What</a:t>
            </a:r>
            <a:r>
              <a:rPr lang="nb-NO"/>
              <a:t> do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need</a:t>
            </a:r>
            <a:r>
              <a:rPr lang="nb-NO"/>
              <a:t> to do to be </a:t>
            </a:r>
            <a:r>
              <a:rPr lang="nb-NO" err="1"/>
              <a:t>fit</a:t>
            </a:r>
            <a:r>
              <a:rPr lang="nb-NO"/>
              <a:t> for </a:t>
            </a:r>
            <a:br>
              <a:rPr lang="nb-NO"/>
            </a:br>
            <a:r>
              <a:rPr lang="nb-NO" err="1"/>
              <a:t>the</a:t>
            </a:r>
            <a:r>
              <a:rPr lang="nb-NO"/>
              <a:t> 30 000 </a:t>
            </a:r>
            <a:r>
              <a:rPr lang="nb-NO" err="1"/>
              <a:t>others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3127F087-7F5B-7F3B-1E63-D9EA3730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9359" y="209830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9D4561B3-C82B-5912-800B-8E10D1C40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7012" y="5444513"/>
            <a:ext cx="2386800" cy="756875"/>
          </a:xfrm>
          <a:prstGeom prst="round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69D9C83F-87D3-BB04-36C0-B11758A40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86442" y="428698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8" name="Plassholder for tekst 14">
            <a:extLst>
              <a:ext uri="{FF2B5EF4-FFF2-40B4-BE49-F238E27FC236}">
                <a16:creationId xmlns:a16="http://schemas.microsoft.com/office/drawing/2014/main" id="{4DCC6BE3-DE2A-4CE0-5212-7920B4C93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86442" y="3270984"/>
            <a:ext cx="2386800" cy="756875"/>
          </a:xfrm>
          <a:prstGeom prst="round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9" name="Plassholder for tekst 14">
            <a:extLst>
              <a:ext uri="{FF2B5EF4-FFF2-40B4-BE49-F238E27FC236}">
                <a16:creationId xmlns:a16="http://schemas.microsoft.com/office/drawing/2014/main" id="{42F09E14-4DC2-4E22-D1BB-D94C1B66E8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59332" y="3270984"/>
            <a:ext cx="2386800" cy="756875"/>
          </a:xfrm>
          <a:prstGeom prst="round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608EA897-11A2-9A4F-A755-E59603E31F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332" y="429714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A41BE10-96DA-069F-ECFF-BFACFC814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012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5D25C683-7829-FED0-9A95-30CBA15C52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4129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48" name="Plassholder for tekst 46">
            <a:extLst>
              <a:ext uri="{FF2B5EF4-FFF2-40B4-BE49-F238E27FC236}">
                <a16:creationId xmlns:a16="http://schemas.microsoft.com/office/drawing/2014/main" id="{F5FF7358-D3E0-9FA0-520B-4688DB0CB5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4613" y="4088036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0" name="Plassholder for tekst 46">
            <a:extLst>
              <a:ext uri="{FF2B5EF4-FFF2-40B4-BE49-F238E27FC236}">
                <a16:creationId xmlns:a16="http://schemas.microsoft.com/office/drawing/2014/main" id="{ED2AFA19-C59B-BC26-1B37-5EEE6F7BA4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V="1">
            <a:off x="5274613" y="3504229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7" name="Plassholder for tekst 56">
            <a:extLst>
              <a:ext uri="{FF2B5EF4-FFF2-40B4-BE49-F238E27FC236}">
                <a16:creationId xmlns:a16="http://schemas.microsoft.com/office/drawing/2014/main" id="{937C2E78-5978-DF87-32CF-17848D80E2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21813" y="4088036"/>
            <a:ext cx="2921974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8" name="Plassholder for tekst 46">
            <a:extLst>
              <a:ext uri="{FF2B5EF4-FFF2-40B4-BE49-F238E27FC236}">
                <a16:creationId xmlns:a16="http://schemas.microsoft.com/office/drawing/2014/main" id="{A6BF029E-F839-F21B-24A5-1EB9EA8773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H="1">
            <a:off x="6664761" y="4092074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9" name="Plassholder for tekst 46">
            <a:extLst>
              <a:ext uri="{FF2B5EF4-FFF2-40B4-BE49-F238E27FC236}">
                <a16:creationId xmlns:a16="http://schemas.microsoft.com/office/drawing/2014/main" id="{D50AFF4C-EDA1-4244-7E4D-9119B33CA9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H="1" flipV="1">
            <a:off x="6664761" y="3508267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0" name="Plassholder for tekst 56">
            <a:extLst>
              <a:ext uri="{FF2B5EF4-FFF2-40B4-BE49-F238E27FC236}">
                <a16:creationId xmlns:a16="http://schemas.microsoft.com/office/drawing/2014/main" id="{A6B3452B-D249-8F85-DDE1-2249929812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H="1">
            <a:off x="6674459" y="4092074"/>
            <a:ext cx="2919669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F983920B-911C-1317-51A0-9DAFDFC53A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94900" y="3639706"/>
            <a:ext cx="1037002" cy="1037002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2" name="Plassholder for tekst 56">
            <a:extLst>
              <a:ext uri="{FF2B5EF4-FFF2-40B4-BE49-F238E27FC236}">
                <a16:creationId xmlns:a16="http://schemas.microsoft.com/office/drawing/2014/main" id="{CE8D23F3-6671-5574-B7AC-17A12315897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5400000">
            <a:off x="5837846" y="4981163"/>
            <a:ext cx="756876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3" name="Plassholder for tekst 56">
            <a:extLst>
              <a:ext uri="{FF2B5EF4-FFF2-40B4-BE49-F238E27FC236}">
                <a16:creationId xmlns:a16="http://schemas.microsoft.com/office/drawing/2014/main" id="{2DEE9EB4-8A8A-23C1-D771-956C42EE9F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5400000">
            <a:off x="5837846" y="3198572"/>
            <a:ext cx="756876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02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1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What</a:t>
            </a:r>
            <a:r>
              <a:rPr lang="nb-NO"/>
              <a:t> do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need</a:t>
            </a:r>
            <a:r>
              <a:rPr lang="nb-NO"/>
              <a:t> to do to be </a:t>
            </a:r>
            <a:r>
              <a:rPr lang="nb-NO" err="1"/>
              <a:t>fit</a:t>
            </a:r>
            <a:r>
              <a:rPr lang="nb-NO"/>
              <a:t> for </a:t>
            </a:r>
            <a:br>
              <a:rPr lang="nb-NO"/>
            </a:br>
            <a:r>
              <a:rPr lang="nb-NO" err="1"/>
              <a:t>the</a:t>
            </a:r>
            <a:r>
              <a:rPr lang="nb-NO"/>
              <a:t> 30 000 </a:t>
            </a:r>
            <a:r>
              <a:rPr lang="nb-NO" err="1"/>
              <a:t>others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3127F087-7F5B-7F3B-1E63-D9EA3730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9359" y="209830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9D4561B3-C82B-5912-800B-8E10D1C40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7012" y="5444513"/>
            <a:ext cx="2386800" cy="756875"/>
          </a:xfrm>
          <a:prstGeom prst="roundRect">
            <a:avLst/>
          </a:prstGeom>
          <a:solidFill>
            <a:schemeClr val="tx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69D9C83F-87D3-BB04-36C0-B11758A40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86442" y="428698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8" name="Plassholder for tekst 14">
            <a:extLst>
              <a:ext uri="{FF2B5EF4-FFF2-40B4-BE49-F238E27FC236}">
                <a16:creationId xmlns:a16="http://schemas.microsoft.com/office/drawing/2014/main" id="{4DCC6BE3-DE2A-4CE0-5212-7920B4C93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86442" y="3270984"/>
            <a:ext cx="2386800" cy="756875"/>
          </a:xfrm>
          <a:prstGeom prst="roundRect">
            <a:avLst/>
          </a:prstGeom>
          <a:solidFill>
            <a:schemeClr val="tx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9" name="Plassholder for tekst 14">
            <a:extLst>
              <a:ext uri="{FF2B5EF4-FFF2-40B4-BE49-F238E27FC236}">
                <a16:creationId xmlns:a16="http://schemas.microsoft.com/office/drawing/2014/main" id="{42F09E14-4DC2-4E22-D1BB-D94C1B66E8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59332" y="3270984"/>
            <a:ext cx="2386800" cy="756875"/>
          </a:xfrm>
          <a:prstGeom prst="roundRect">
            <a:avLst/>
          </a:prstGeom>
          <a:solidFill>
            <a:schemeClr val="tx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608EA897-11A2-9A4F-A755-E59603E31F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332" y="429714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A41BE10-96DA-069F-ECFF-BFACFC814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012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5D25C683-7829-FED0-9A95-30CBA15C52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4129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48" name="Plassholder for tekst 46">
            <a:extLst>
              <a:ext uri="{FF2B5EF4-FFF2-40B4-BE49-F238E27FC236}">
                <a16:creationId xmlns:a16="http://schemas.microsoft.com/office/drawing/2014/main" id="{F5FF7358-D3E0-9FA0-520B-4688DB0CB5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4613" y="4088036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0" name="Plassholder for tekst 46">
            <a:extLst>
              <a:ext uri="{FF2B5EF4-FFF2-40B4-BE49-F238E27FC236}">
                <a16:creationId xmlns:a16="http://schemas.microsoft.com/office/drawing/2014/main" id="{ED2AFA19-C59B-BC26-1B37-5EEE6F7BA4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V="1">
            <a:off x="5274613" y="3504229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7" name="Plassholder for tekst 56">
            <a:extLst>
              <a:ext uri="{FF2B5EF4-FFF2-40B4-BE49-F238E27FC236}">
                <a16:creationId xmlns:a16="http://schemas.microsoft.com/office/drawing/2014/main" id="{937C2E78-5978-DF87-32CF-17848D80E2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21813" y="4088036"/>
            <a:ext cx="2921974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8" name="Plassholder for tekst 46">
            <a:extLst>
              <a:ext uri="{FF2B5EF4-FFF2-40B4-BE49-F238E27FC236}">
                <a16:creationId xmlns:a16="http://schemas.microsoft.com/office/drawing/2014/main" id="{A6BF029E-F839-F21B-24A5-1EB9EA8773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H="1">
            <a:off x="6664761" y="4092074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9" name="Plassholder for tekst 46">
            <a:extLst>
              <a:ext uri="{FF2B5EF4-FFF2-40B4-BE49-F238E27FC236}">
                <a16:creationId xmlns:a16="http://schemas.microsoft.com/office/drawing/2014/main" id="{D50AFF4C-EDA1-4244-7E4D-9119B33CA9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H="1" flipV="1">
            <a:off x="6664761" y="3508267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0" name="Plassholder for tekst 56">
            <a:extLst>
              <a:ext uri="{FF2B5EF4-FFF2-40B4-BE49-F238E27FC236}">
                <a16:creationId xmlns:a16="http://schemas.microsoft.com/office/drawing/2014/main" id="{A6B3452B-D249-8F85-DDE1-2249929812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H="1">
            <a:off x="6674459" y="4092074"/>
            <a:ext cx="2919669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F983920B-911C-1317-51A0-9DAFDFC53A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94900" y="3639706"/>
            <a:ext cx="1037002" cy="1037002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2" name="Plassholder for tekst 56">
            <a:extLst>
              <a:ext uri="{FF2B5EF4-FFF2-40B4-BE49-F238E27FC236}">
                <a16:creationId xmlns:a16="http://schemas.microsoft.com/office/drawing/2014/main" id="{CE8D23F3-6671-5574-B7AC-17A12315897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5400000">
            <a:off x="5837846" y="4981163"/>
            <a:ext cx="756876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3" name="Plassholder for tekst 56">
            <a:extLst>
              <a:ext uri="{FF2B5EF4-FFF2-40B4-BE49-F238E27FC236}">
                <a16:creationId xmlns:a16="http://schemas.microsoft.com/office/drawing/2014/main" id="{2DEE9EB4-8A8A-23C1-D771-956C42EE9F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5400000">
            <a:off x="5837846" y="3198572"/>
            <a:ext cx="756876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1B1389E9-0708-8A9F-4DE2-BB6537DF5F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5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2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What</a:t>
            </a:r>
            <a:r>
              <a:rPr lang="nb-NO"/>
              <a:t> do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need</a:t>
            </a:r>
            <a:r>
              <a:rPr lang="nb-NO"/>
              <a:t> to do to be </a:t>
            </a:r>
            <a:r>
              <a:rPr lang="nb-NO" err="1"/>
              <a:t>fit</a:t>
            </a:r>
            <a:r>
              <a:rPr lang="nb-NO"/>
              <a:t> for </a:t>
            </a:r>
            <a:br>
              <a:rPr lang="nb-NO"/>
            </a:br>
            <a:r>
              <a:rPr lang="nb-NO" err="1"/>
              <a:t>the</a:t>
            </a:r>
            <a:r>
              <a:rPr lang="nb-NO"/>
              <a:t> 30 000 </a:t>
            </a:r>
            <a:r>
              <a:rPr lang="nb-NO" err="1"/>
              <a:t>others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5" name="Plassholder for tekst 84">
            <a:extLst>
              <a:ext uri="{FF2B5EF4-FFF2-40B4-BE49-F238E27FC236}">
                <a16:creationId xmlns:a16="http://schemas.microsoft.com/office/drawing/2014/main" id="{EF413E8B-300C-0E52-82E8-1A8DB914DB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7884" y="4158532"/>
            <a:ext cx="2464905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6" name="Plassholder for tekst 84">
            <a:extLst>
              <a:ext uri="{FF2B5EF4-FFF2-40B4-BE49-F238E27FC236}">
                <a16:creationId xmlns:a16="http://schemas.microsoft.com/office/drawing/2014/main" id="{FE0FA6FD-6025-496B-6236-AC64BCAE6C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4120" y="4158532"/>
            <a:ext cx="2355530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7" name="Plassholder for tekst 84">
            <a:extLst>
              <a:ext uri="{FF2B5EF4-FFF2-40B4-BE49-F238E27FC236}">
                <a16:creationId xmlns:a16="http://schemas.microsoft.com/office/drawing/2014/main" id="{BDCF82ED-D14D-534F-899C-5A1C1C5F02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flipH="1">
            <a:off x="8412711" y="4158532"/>
            <a:ext cx="2464905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8" name="Plassholder for tekst 84">
            <a:extLst>
              <a:ext uri="{FF2B5EF4-FFF2-40B4-BE49-F238E27FC236}">
                <a16:creationId xmlns:a16="http://schemas.microsoft.com/office/drawing/2014/main" id="{34F03D9D-1CE7-DD3B-F66C-BFD35C1677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6740996" y="4158532"/>
            <a:ext cx="2355530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0" name="Plassholder for tekst 84">
            <a:extLst>
              <a:ext uri="{FF2B5EF4-FFF2-40B4-BE49-F238E27FC236}">
                <a16:creationId xmlns:a16="http://schemas.microsoft.com/office/drawing/2014/main" id="{D821DFED-78A8-0BD6-ABB7-8E5D9C78CA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1313" y="4158533"/>
            <a:ext cx="693705" cy="134377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1" name="Plassholder for tekst 84">
            <a:extLst>
              <a:ext uri="{FF2B5EF4-FFF2-40B4-BE49-F238E27FC236}">
                <a16:creationId xmlns:a16="http://schemas.microsoft.com/office/drawing/2014/main" id="{CAE6143E-86F9-B0C7-317D-B5CE4306FD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6593361" y="4158533"/>
            <a:ext cx="693705" cy="134377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7" name="Plassholder for tekst 66">
            <a:extLst>
              <a:ext uri="{FF2B5EF4-FFF2-40B4-BE49-F238E27FC236}">
                <a16:creationId xmlns:a16="http://schemas.microsoft.com/office/drawing/2014/main" id="{72399FEF-9F0F-76CE-CE91-DA4CBD2B13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5097" y="4630555"/>
            <a:ext cx="1844216" cy="1844216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2" name="Friform 71">
            <a:extLst>
              <a:ext uri="{FF2B5EF4-FFF2-40B4-BE49-F238E27FC236}">
                <a16:creationId xmlns:a16="http://schemas.microsoft.com/office/drawing/2014/main" id="{08E8C2C1-3CA8-75FA-D5EB-3389CD5D0F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97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7" name="Friform 76">
            <a:extLst>
              <a:ext uri="{FF2B5EF4-FFF2-40B4-BE49-F238E27FC236}">
                <a16:creationId xmlns:a16="http://schemas.microsoft.com/office/drawing/2014/main" id="{CA644793-3478-5F1C-661C-D5EE3C028C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770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8" name="Friform 77">
            <a:extLst>
              <a:ext uri="{FF2B5EF4-FFF2-40B4-BE49-F238E27FC236}">
                <a16:creationId xmlns:a16="http://schemas.microsoft.com/office/drawing/2014/main" id="{2C6A16C1-4381-1069-D81F-47085E1CDE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6991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9" name="Friform 78">
            <a:extLst>
              <a:ext uri="{FF2B5EF4-FFF2-40B4-BE49-F238E27FC236}">
                <a16:creationId xmlns:a16="http://schemas.microsoft.com/office/drawing/2014/main" id="{43023B48-D4E5-FC46-687C-A3212CBF5D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422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80" name="Friform 79">
            <a:extLst>
              <a:ext uri="{FF2B5EF4-FFF2-40B4-BE49-F238E27FC236}">
                <a16:creationId xmlns:a16="http://schemas.microsoft.com/office/drawing/2014/main" id="{809FFEDF-1D02-0305-3219-665060FD9D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3516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81" name="Friform 80">
            <a:extLst>
              <a:ext uri="{FF2B5EF4-FFF2-40B4-BE49-F238E27FC236}">
                <a16:creationId xmlns:a16="http://schemas.microsoft.com/office/drawing/2014/main" id="{8C693893-89CF-A3CB-0C1D-E5E0D9FF6F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5075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DDAC66EB-1870-300A-7B82-89C7D68BB5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44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What</a:t>
            </a:r>
            <a:r>
              <a:rPr lang="nb-NO"/>
              <a:t> do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need</a:t>
            </a:r>
            <a:r>
              <a:rPr lang="nb-NO"/>
              <a:t> to do to be </a:t>
            </a:r>
            <a:r>
              <a:rPr lang="nb-NO" err="1"/>
              <a:t>fit</a:t>
            </a:r>
            <a:r>
              <a:rPr lang="nb-NO"/>
              <a:t> for </a:t>
            </a:r>
            <a:br>
              <a:rPr lang="nb-NO"/>
            </a:br>
            <a:r>
              <a:rPr lang="nb-NO" err="1"/>
              <a:t>the</a:t>
            </a:r>
            <a:r>
              <a:rPr lang="nb-NO"/>
              <a:t> 30 000 </a:t>
            </a:r>
            <a:r>
              <a:rPr lang="nb-NO" err="1"/>
              <a:t>others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5" name="Plassholder for tekst 84">
            <a:extLst>
              <a:ext uri="{FF2B5EF4-FFF2-40B4-BE49-F238E27FC236}">
                <a16:creationId xmlns:a16="http://schemas.microsoft.com/office/drawing/2014/main" id="{EF413E8B-300C-0E52-82E8-1A8DB914DB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7884" y="4158532"/>
            <a:ext cx="2464905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6" name="Plassholder for tekst 84">
            <a:extLst>
              <a:ext uri="{FF2B5EF4-FFF2-40B4-BE49-F238E27FC236}">
                <a16:creationId xmlns:a16="http://schemas.microsoft.com/office/drawing/2014/main" id="{FE0FA6FD-6025-496B-6236-AC64BCAE6C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4120" y="4158532"/>
            <a:ext cx="2355530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7" name="Plassholder for tekst 84">
            <a:extLst>
              <a:ext uri="{FF2B5EF4-FFF2-40B4-BE49-F238E27FC236}">
                <a16:creationId xmlns:a16="http://schemas.microsoft.com/office/drawing/2014/main" id="{BDCF82ED-D14D-534F-899C-5A1C1C5F02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flipH="1">
            <a:off x="8412711" y="4158532"/>
            <a:ext cx="2464905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8" name="Plassholder for tekst 84">
            <a:extLst>
              <a:ext uri="{FF2B5EF4-FFF2-40B4-BE49-F238E27FC236}">
                <a16:creationId xmlns:a16="http://schemas.microsoft.com/office/drawing/2014/main" id="{34F03D9D-1CE7-DD3B-F66C-BFD35C1677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6740996" y="4158532"/>
            <a:ext cx="2355530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0" name="Plassholder for tekst 84">
            <a:extLst>
              <a:ext uri="{FF2B5EF4-FFF2-40B4-BE49-F238E27FC236}">
                <a16:creationId xmlns:a16="http://schemas.microsoft.com/office/drawing/2014/main" id="{D821DFED-78A8-0BD6-ABB7-8E5D9C78CA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1313" y="4158533"/>
            <a:ext cx="693705" cy="134377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1" name="Plassholder for tekst 84">
            <a:extLst>
              <a:ext uri="{FF2B5EF4-FFF2-40B4-BE49-F238E27FC236}">
                <a16:creationId xmlns:a16="http://schemas.microsoft.com/office/drawing/2014/main" id="{CAE6143E-86F9-B0C7-317D-B5CE4306FD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6593361" y="4158533"/>
            <a:ext cx="693705" cy="134377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7" name="Plassholder for tekst 66">
            <a:extLst>
              <a:ext uri="{FF2B5EF4-FFF2-40B4-BE49-F238E27FC236}">
                <a16:creationId xmlns:a16="http://schemas.microsoft.com/office/drawing/2014/main" id="{72399FEF-9F0F-76CE-CE91-DA4CBD2B13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5097" y="4630555"/>
            <a:ext cx="1844216" cy="1844216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2" name="Friform 71">
            <a:extLst>
              <a:ext uri="{FF2B5EF4-FFF2-40B4-BE49-F238E27FC236}">
                <a16:creationId xmlns:a16="http://schemas.microsoft.com/office/drawing/2014/main" id="{08E8C2C1-3CA8-75FA-D5EB-3389CD5D0F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97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7" name="Friform 76">
            <a:extLst>
              <a:ext uri="{FF2B5EF4-FFF2-40B4-BE49-F238E27FC236}">
                <a16:creationId xmlns:a16="http://schemas.microsoft.com/office/drawing/2014/main" id="{CA644793-3478-5F1C-661C-D5EE3C028C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770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8" name="Friform 77">
            <a:extLst>
              <a:ext uri="{FF2B5EF4-FFF2-40B4-BE49-F238E27FC236}">
                <a16:creationId xmlns:a16="http://schemas.microsoft.com/office/drawing/2014/main" id="{2C6A16C1-4381-1069-D81F-47085E1CDE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6991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9" name="Friform 78">
            <a:extLst>
              <a:ext uri="{FF2B5EF4-FFF2-40B4-BE49-F238E27FC236}">
                <a16:creationId xmlns:a16="http://schemas.microsoft.com/office/drawing/2014/main" id="{43023B48-D4E5-FC46-687C-A3212CBF5D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422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80" name="Friform 79">
            <a:extLst>
              <a:ext uri="{FF2B5EF4-FFF2-40B4-BE49-F238E27FC236}">
                <a16:creationId xmlns:a16="http://schemas.microsoft.com/office/drawing/2014/main" id="{809FFEDF-1D02-0305-3219-665060FD9D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3516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81" name="Friform 80">
            <a:extLst>
              <a:ext uri="{FF2B5EF4-FFF2-40B4-BE49-F238E27FC236}">
                <a16:creationId xmlns:a16="http://schemas.microsoft.com/office/drawing/2014/main" id="{8C693893-89CF-A3CB-0C1D-E5E0D9FF6F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5075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</p:spTree>
    <p:extLst>
      <p:ext uri="{BB962C8B-B14F-4D97-AF65-F5344CB8AC3E}">
        <p14:creationId xmlns:p14="http://schemas.microsoft.com/office/powerpoint/2010/main" val="259525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5">
            <a:extLst>
              <a:ext uri="{FF2B5EF4-FFF2-40B4-BE49-F238E27FC236}">
                <a16:creationId xmlns:a16="http://schemas.microsoft.com/office/drawing/2014/main" id="{9CDB4017-BE49-888F-20E3-874213045C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09679" y="1840621"/>
            <a:ext cx="3138214" cy="3138214"/>
          </a:xfrm>
          <a:prstGeom prst="ellipse">
            <a:avLst/>
          </a:prstGeom>
          <a:solidFill>
            <a:schemeClr val="bg2"/>
          </a:solidFill>
          <a:ln w="317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5A757843-C894-C2DE-32D9-3DB09E8227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3746" y="1150864"/>
            <a:ext cx="4726185" cy="4571987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486864-91FD-3583-D495-63D845FD6C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9544" y="2579067"/>
            <a:ext cx="2659925" cy="17194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BB7B2D1-A53A-76A4-88A6-E19733835C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5737" y="138029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E1C153C7-2794-B855-B0C8-58F2F25B58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40454" y="834936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C292E1C-BC77-1DE4-3737-FC0EF1DB8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66231" y="1374951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05DFA14B-5682-D3EB-B0BC-1D48BF516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74510" y="2989065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219505B2-8C17-4F1A-2C0D-DE23F36EBA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04216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F0344697-590B-C6FE-5ABE-68A43CEA95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40454" y="53362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5" name="Plassholder for tekst 5">
            <a:extLst>
              <a:ext uri="{FF2B5EF4-FFF2-40B4-BE49-F238E27FC236}">
                <a16:creationId xmlns:a16="http://schemas.microsoft.com/office/drawing/2014/main" id="{4C91EE00-314B-8844-6BC6-C758BEBF7D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97628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5">
            <a:extLst>
              <a:ext uri="{FF2B5EF4-FFF2-40B4-BE49-F238E27FC236}">
                <a16:creationId xmlns:a16="http://schemas.microsoft.com/office/drawing/2014/main" id="{F5CA0D37-B617-0C9A-D510-781C28F933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02180" y="298906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2" name="Plassholder for tekst 50">
            <a:extLst>
              <a:ext uri="{FF2B5EF4-FFF2-40B4-BE49-F238E27FC236}">
                <a16:creationId xmlns:a16="http://schemas.microsoft.com/office/drawing/2014/main" id="{7B5B94E5-3124-497D-2A2E-F0360569B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5658" y="3031290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Content </a:t>
            </a:r>
            <a:r>
              <a:rPr lang="nb-NO" err="1"/>
              <a:t>production</a:t>
            </a:r>
            <a:r>
              <a:rPr lang="nb-NO"/>
              <a:t>, </a:t>
            </a:r>
            <a:r>
              <a:rPr lang="nb-NO" err="1"/>
              <a:t>incl</a:t>
            </a:r>
            <a:r>
              <a:rPr lang="nb-NO"/>
              <a:t>. video</a:t>
            </a:r>
          </a:p>
        </p:txBody>
      </p:sp>
      <p:sp>
        <p:nvSpPr>
          <p:cNvPr id="43" name="Plassholder for tekst 51">
            <a:extLst>
              <a:ext uri="{FF2B5EF4-FFF2-40B4-BE49-F238E27FC236}">
                <a16:creationId xmlns:a16="http://schemas.microsoft.com/office/drawing/2014/main" id="{74F548DE-92C3-9B50-4277-C9EFDC6ED9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51144" y="430546"/>
            <a:ext cx="2386800" cy="362872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pPr algn="ctr"/>
            <a:r>
              <a:rPr lang="nb-NO"/>
              <a:t>PR</a:t>
            </a:r>
          </a:p>
        </p:txBody>
      </p:sp>
      <p:sp>
        <p:nvSpPr>
          <p:cNvPr id="44" name="Plassholder for tekst 52">
            <a:extLst>
              <a:ext uri="{FF2B5EF4-FFF2-40B4-BE49-F238E27FC236}">
                <a16:creationId xmlns:a16="http://schemas.microsoft.com/office/drawing/2014/main" id="{00086624-5EF4-744B-5787-A67226CC28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6946" y="4766516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Visibility</a:t>
            </a:r>
            <a:r>
              <a:rPr lang="nb-NO"/>
              <a:t> in </a:t>
            </a:r>
            <a:r>
              <a:rPr lang="nb-NO" err="1"/>
              <a:t>new</a:t>
            </a:r>
            <a:r>
              <a:rPr lang="nb-NO"/>
              <a:t> </a:t>
            </a:r>
            <a:r>
              <a:rPr lang="nb-NO" err="1"/>
              <a:t>channels</a:t>
            </a:r>
            <a:r>
              <a:rPr lang="nb-NO"/>
              <a:t>?</a:t>
            </a:r>
          </a:p>
        </p:txBody>
      </p:sp>
      <p:sp>
        <p:nvSpPr>
          <p:cNvPr id="45" name="Plassholder for tekst 53">
            <a:extLst>
              <a:ext uri="{FF2B5EF4-FFF2-40B4-BE49-F238E27FC236}">
                <a16:creationId xmlns:a16="http://schemas.microsoft.com/office/drawing/2014/main" id="{A7CDEA16-3E8F-21D0-E2C6-F3E27858C5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9931" y="4769714"/>
            <a:ext cx="2736265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Go-to-</a:t>
            </a:r>
            <a:r>
              <a:rPr lang="nb-NO" err="1"/>
              <a:t>market</a:t>
            </a:r>
            <a:r>
              <a:rPr lang="nb-NO"/>
              <a:t> </a:t>
            </a:r>
            <a:r>
              <a:rPr lang="nb-NO" err="1"/>
              <a:t>strategy</a:t>
            </a:r>
            <a:r>
              <a:rPr lang="nb-NO"/>
              <a:t> for </a:t>
            </a:r>
            <a:r>
              <a:rPr lang="nb-NO" err="1"/>
              <a:t>chosen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/</a:t>
            </a:r>
            <a:r>
              <a:rPr lang="nb-NO" err="1"/>
              <a:t>industries</a:t>
            </a:r>
            <a:endParaRPr lang="nb-NO"/>
          </a:p>
        </p:txBody>
      </p:sp>
      <p:sp>
        <p:nvSpPr>
          <p:cNvPr id="46" name="Plassholder for tekst 54">
            <a:extLst>
              <a:ext uri="{FF2B5EF4-FFF2-40B4-BE49-F238E27FC236}">
                <a16:creationId xmlns:a16="http://schemas.microsoft.com/office/drawing/2014/main" id="{6E1489DF-1E2B-FB05-887B-0C567567AC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9307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Inbound</a:t>
            </a:r>
            <a:r>
              <a:rPr lang="nb-NO"/>
              <a:t> </a:t>
            </a:r>
            <a:r>
              <a:rPr lang="nb-NO" err="1"/>
              <a:t>marketing</a:t>
            </a:r>
            <a:r>
              <a:rPr lang="nb-NO"/>
              <a:t> </a:t>
            </a:r>
            <a:r>
              <a:rPr lang="nb-NO" err="1"/>
              <a:t>strategy</a:t>
            </a:r>
            <a:r>
              <a:rPr lang="nb-NO"/>
              <a:t> &amp; </a:t>
            </a:r>
            <a:r>
              <a:rPr lang="nb-NO" err="1"/>
              <a:t>campaign</a:t>
            </a:r>
            <a:r>
              <a:rPr lang="nb-NO"/>
              <a:t> planning</a:t>
            </a:r>
          </a:p>
        </p:txBody>
      </p:sp>
      <p:sp>
        <p:nvSpPr>
          <p:cNvPr id="47" name="Plassholder for tekst 55">
            <a:extLst>
              <a:ext uri="{FF2B5EF4-FFF2-40B4-BE49-F238E27FC236}">
                <a16:creationId xmlns:a16="http://schemas.microsoft.com/office/drawing/2014/main" id="{5FFC9AC6-C609-D742-F52E-7AED56BA03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9597" y="3090541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Webinars</a:t>
            </a:r>
            <a:r>
              <a:rPr lang="nb-NO"/>
              <a:t> to </a:t>
            </a:r>
            <a:r>
              <a:rPr lang="nb-NO" err="1"/>
              <a:t>educate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industry</a:t>
            </a:r>
            <a:endParaRPr lang="nb-NO"/>
          </a:p>
        </p:txBody>
      </p:sp>
      <p:sp>
        <p:nvSpPr>
          <p:cNvPr id="49" name="Plassholder for tekst 56">
            <a:extLst>
              <a:ext uri="{FF2B5EF4-FFF2-40B4-BE49-F238E27FC236}">
                <a16:creationId xmlns:a16="http://schemas.microsoft.com/office/drawing/2014/main" id="{945A3DA5-DA47-FF4C-0F8B-1CD159D624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20051" y="6175277"/>
            <a:ext cx="4653823" cy="756875"/>
          </a:xfrm>
          <a:prstGeom prst="round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51" name="Plassholder for tekst 57">
            <a:extLst>
              <a:ext uri="{FF2B5EF4-FFF2-40B4-BE49-F238E27FC236}">
                <a16:creationId xmlns:a16="http://schemas.microsoft.com/office/drawing/2014/main" id="{2C0BCCB4-BD88-1773-B464-5AC6B6385E9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33251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Professional </a:t>
            </a:r>
            <a:r>
              <a:rPr lang="nb-NO" err="1"/>
              <a:t>visual</a:t>
            </a:r>
            <a:r>
              <a:rPr lang="nb-NO"/>
              <a:t> brand </a:t>
            </a:r>
            <a:r>
              <a:rPr lang="nb-NO" err="1"/>
              <a:t>identity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152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38062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762A28-1FF6-6C25-FB79-F0AF55DE9B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6032494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8958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3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5">
            <a:extLst>
              <a:ext uri="{FF2B5EF4-FFF2-40B4-BE49-F238E27FC236}">
                <a16:creationId xmlns:a16="http://schemas.microsoft.com/office/drawing/2014/main" id="{9CDB4017-BE49-888F-20E3-874213045C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09679" y="1840621"/>
            <a:ext cx="3138214" cy="3138214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5A757843-C894-C2DE-32D9-3DB09E8227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3746" y="1150864"/>
            <a:ext cx="4726185" cy="4571987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486864-91FD-3583-D495-63D845FD6C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9544" y="2579067"/>
            <a:ext cx="2659925" cy="17194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2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BB7B2D1-A53A-76A4-88A6-E19733835C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5737" y="138029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E1C153C7-2794-B855-B0C8-58F2F25B58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40454" y="834936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C292E1C-BC77-1DE4-3737-FC0EF1DB8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66231" y="1374951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05DFA14B-5682-D3EB-B0BC-1D48BF516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74510" y="2989065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219505B2-8C17-4F1A-2C0D-DE23F36EBA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04216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F0344697-590B-C6FE-5ABE-68A43CEA95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40454" y="53362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5" name="Plassholder for tekst 5">
            <a:extLst>
              <a:ext uri="{FF2B5EF4-FFF2-40B4-BE49-F238E27FC236}">
                <a16:creationId xmlns:a16="http://schemas.microsoft.com/office/drawing/2014/main" id="{4C91EE00-314B-8844-6BC6-C758BEBF7D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97628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5">
            <a:extLst>
              <a:ext uri="{FF2B5EF4-FFF2-40B4-BE49-F238E27FC236}">
                <a16:creationId xmlns:a16="http://schemas.microsoft.com/office/drawing/2014/main" id="{F5CA0D37-B617-0C9A-D510-781C28F933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02180" y="298906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2" name="Plassholder for tekst 50">
            <a:extLst>
              <a:ext uri="{FF2B5EF4-FFF2-40B4-BE49-F238E27FC236}">
                <a16:creationId xmlns:a16="http://schemas.microsoft.com/office/drawing/2014/main" id="{7B5B94E5-3124-497D-2A2E-F0360569B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5658" y="3031290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Content </a:t>
            </a:r>
            <a:r>
              <a:rPr lang="nb-NO" err="1"/>
              <a:t>production</a:t>
            </a:r>
            <a:r>
              <a:rPr lang="nb-NO"/>
              <a:t>, </a:t>
            </a:r>
            <a:r>
              <a:rPr lang="nb-NO" err="1"/>
              <a:t>incl</a:t>
            </a:r>
            <a:r>
              <a:rPr lang="nb-NO"/>
              <a:t>. video</a:t>
            </a:r>
          </a:p>
        </p:txBody>
      </p:sp>
      <p:sp>
        <p:nvSpPr>
          <p:cNvPr id="43" name="Plassholder for tekst 51">
            <a:extLst>
              <a:ext uri="{FF2B5EF4-FFF2-40B4-BE49-F238E27FC236}">
                <a16:creationId xmlns:a16="http://schemas.microsoft.com/office/drawing/2014/main" id="{74F548DE-92C3-9B50-4277-C9EFDC6ED9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51144" y="430546"/>
            <a:ext cx="2386800" cy="362872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pPr algn="ctr"/>
            <a:r>
              <a:rPr lang="nb-NO"/>
              <a:t>PR</a:t>
            </a:r>
          </a:p>
        </p:txBody>
      </p:sp>
      <p:sp>
        <p:nvSpPr>
          <p:cNvPr id="44" name="Plassholder for tekst 52">
            <a:extLst>
              <a:ext uri="{FF2B5EF4-FFF2-40B4-BE49-F238E27FC236}">
                <a16:creationId xmlns:a16="http://schemas.microsoft.com/office/drawing/2014/main" id="{00086624-5EF4-744B-5787-A67226CC28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6946" y="4766516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Visibility</a:t>
            </a:r>
            <a:r>
              <a:rPr lang="nb-NO"/>
              <a:t> in </a:t>
            </a:r>
            <a:r>
              <a:rPr lang="nb-NO" err="1"/>
              <a:t>new</a:t>
            </a:r>
            <a:r>
              <a:rPr lang="nb-NO"/>
              <a:t> </a:t>
            </a:r>
            <a:r>
              <a:rPr lang="nb-NO" err="1"/>
              <a:t>channels</a:t>
            </a:r>
            <a:r>
              <a:rPr lang="nb-NO"/>
              <a:t>?</a:t>
            </a:r>
          </a:p>
        </p:txBody>
      </p:sp>
      <p:sp>
        <p:nvSpPr>
          <p:cNvPr id="45" name="Plassholder for tekst 53">
            <a:extLst>
              <a:ext uri="{FF2B5EF4-FFF2-40B4-BE49-F238E27FC236}">
                <a16:creationId xmlns:a16="http://schemas.microsoft.com/office/drawing/2014/main" id="{A7CDEA16-3E8F-21D0-E2C6-F3E27858C5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9931" y="4769714"/>
            <a:ext cx="2736265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Go-to-</a:t>
            </a:r>
            <a:r>
              <a:rPr lang="nb-NO" err="1"/>
              <a:t>market</a:t>
            </a:r>
            <a:r>
              <a:rPr lang="nb-NO"/>
              <a:t> </a:t>
            </a:r>
            <a:r>
              <a:rPr lang="nb-NO" err="1"/>
              <a:t>strategy</a:t>
            </a:r>
            <a:r>
              <a:rPr lang="nb-NO"/>
              <a:t> for </a:t>
            </a:r>
            <a:r>
              <a:rPr lang="nb-NO" err="1"/>
              <a:t>chosen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/</a:t>
            </a:r>
            <a:r>
              <a:rPr lang="nb-NO" err="1"/>
              <a:t>industries</a:t>
            </a:r>
            <a:endParaRPr lang="nb-NO"/>
          </a:p>
        </p:txBody>
      </p:sp>
      <p:sp>
        <p:nvSpPr>
          <p:cNvPr id="46" name="Plassholder for tekst 54">
            <a:extLst>
              <a:ext uri="{FF2B5EF4-FFF2-40B4-BE49-F238E27FC236}">
                <a16:creationId xmlns:a16="http://schemas.microsoft.com/office/drawing/2014/main" id="{6E1489DF-1E2B-FB05-887B-0C567567AC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9307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Inbound</a:t>
            </a:r>
            <a:r>
              <a:rPr lang="nb-NO"/>
              <a:t> </a:t>
            </a:r>
            <a:r>
              <a:rPr lang="nb-NO" err="1"/>
              <a:t>marketing</a:t>
            </a:r>
            <a:r>
              <a:rPr lang="nb-NO"/>
              <a:t> </a:t>
            </a:r>
            <a:r>
              <a:rPr lang="nb-NO" err="1"/>
              <a:t>strategy</a:t>
            </a:r>
            <a:r>
              <a:rPr lang="nb-NO"/>
              <a:t> &amp; </a:t>
            </a:r>
            <a:r>
              <a:rPr lang="nb-NO" err="1"/>
              <a:t>campaign</a:t>
            </a:r>
            <a:r>
              <a:rPr lang="nb-NO"/>
              <a:t> planning</a:t>
            </a:r>
          </a:p>
        </p:txBody>
      </p:sp>
      <p:sp>
        <p:nvSpPr>
          <p:cNvPr id="47" name="Plassholder for tekst 55">
            <a:extLst>
              <a:ext uri="{FF2B5EF4-FFF2-40B4-BE49-F238E27FC236}">
                <a16:creationId xmlns:a16="http://schemas.microsoft.com/office/drawing/2014/main" id="{5FFC9AC6-C609-D742-F52E-7AED56BA03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9597" y="3090541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Webinars</a:t>
            </a:r>
            <a:r>
              <a:rPr lang="nb-NO"/>
              <a:t> to </a:t>
            </a:r>
            <a:r>
              <a:rPr lang="nb-NO" err="1"/>
              <a:t>educate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industry</a:t>
            </a:r>
            <a:endParaRPr lang="nb-NO"/>
          </a:p>
        </p:txBody>
      </p:sp>
      <p:sp>
        <p:nvSpPr>
          <p:cNvPr id="49" name="Plassholder for tekst 56">
            <a:extLst>
              <a:ext uri="{FF2B5EF4-FFF2-40B4-BE49-F238E27FC236}">
                <a16:creationId xmlns:a16="http://schemas.microsoft.com/office/drawing/2014/main" id="{945A3DA5-DA47-FF4C-0F8B-1CD159D624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20051" y="6175277"/>
            <a:ext cx="4653823" cy="756875"/>
          </a:xfrm>
          <a:prstGeom prst="round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51" name="Plassholder for tekst 57">
            <a:extLst>
              <a:ext uri="{FF2B5EF4-FFF2-40B4-BE49-F238E27FC236}">
                <a16:creationId xmlns:a16="http://schemas.microsoft.com/office/drawing/2014/main" id="{2C0BCCB4-BD88-1773-B464-5AC6B6385E9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33251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Professional </a:t>
            </a:r>
            <a:r>
              <a:rPr lang="nb-NO" err="1"/>
              <a:t>visual</a:t>
            </a:r>
            <a:r>
              <a:rPr lang="nb-NO"/>
              <a:t> brand </a:t>
            </a:r>
            <a:r>
              <a:rPr lang="nb-NO" err="1"/>
              <a:t>identity</a:t>
            </a:r>
            <a:endParaRPr lang="nb-NO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BF79DC8A-D9A6-EFAD-A275-7ECFAAFB3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5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able/diagram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B5DB6CE8-CE26-AC39-40C8-BA6D212FA7B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60438" y="2178424"/>
            <a:ext cx="4862293" cy="4096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err="1"/>
              <a:t>Table</a:t>
            </a:r>
            <a:r>
              <a:rPr lang="nb-NO"/>
              <a:t>/diagram slide</a:t>
            </a:r>
          </a:p>
        </p:txBody>
      </p:sp>
      <p:sp>
        <p:nvSpPr>
          <p:cNvPr id="2" name="Plassholder for innhold 6">
            <a:extLst>
              <a:ext uri="{FF2B5EF4-FFF2-40B4-BE49-F238E27FC236}">
                <a16:creationId xmlns:a16="http://schemas.microsoft.com/office/drawing/2014/main" id="{3BB056B2-AB73-2C0D-D171-57B0E19CDD0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69270" y="2178424"/>
            <a:ext cx="4845270" cy="4096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err="1"/>
              <a:t>Table</a:t>
            </a:r>
            <a:r>
              <a:rPr lang="nb-NO"/>
              <a:t>/diagram slide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2F41C353-6034-3559-0B94-6253E70A09CB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/diagram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B5DB6CE8-CE26-AC39-40C8-BA6D212FA7B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60438" y="2178424"/>
            <a:ext cx="10174287" cy="4096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err="1"/>
              <a:t>Table</a:t>
            </a:r>
            <a:r>
              <a:rPr lang="nb-NO"/>
              <a:t>/diagram slide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905B97D-755E-6240-4621-8D2305812C27}"/>
              </a:ext>
            </a:extLst>
          </p:cNvPr>
          <p:cNvSpPr/>
          <p:nvPr userDrawn="1"/>
        </p:nvSpPr>
        <p:spPr>
          <a:xfrm rot="5400000">
            <a:off x="2750536" y="-2637182"/>
            <a:ext cx="6917635" cy="12191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DA177B15-787D-1BB6-535E-1B8AEE7F1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07D3CFA2-1D04-8FEE-6767-EA2B9CF24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10125074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EA9409F-7D93-8254-9BE0-55EF668243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62650" y="3359150"/>
            <a:ext cx="266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03CACE40-95CF-2DF2-7DC6-928577C6DF71}"/>
              </a:ext>
            </a:extLst>
          </p:cNvPr>
          <p:cNvSpPr/>
          <p:nvPr userDrawn="1"/>
        </p:nvSpPr>
        <p:spPr>
          <a:xfrm rot="5400000">
            <a:off x="2750536" y="-2637182"/>
            <a:ext cx="6917635" cy="12191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19">
            <a:extLst>
              <a:ext uri="{FF2B5EF4-FFF2-40B4-BE49-F238E27FC236}">
                <a16:creationId xmlns:a16="http://schemas.microsoft.com/office/drawing/2014/main" id="{72C5993D-DB0E-DF91-3094-2988C6BD8B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917441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2403DC52-F8D5-2D0B-F4FA-A375303200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FE759D3D-8E7D-B5CC-3F1D-E66FAB0D80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804087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124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- Title + bullets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9190B63-43F0-F825-3D12-6941DAA1B7C3}"/>
              </a:ext>
            </a:extLst>
          </p:cNvPr>
          <p:cNvSpPr/>
          <p:nvPr userDrawn="1"/>
        </p:nvSpPr>
        <p:spPr>
          <a:xfrm rot="5400000">
            <a:off x="2723675" y="-2723676"/>
            <a:ext cx="6858000" cy="12305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5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68CF1AE7-40AF-57C6-6FCC-2FEB225A5B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072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itle + bullets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592168C-AF0F-98EC-C843-954A0F851959}"/>
              </a:ext>
            </a:extLst>
          </p:cNvPr>
          <p:cNvSpPr/>
          <p:nvPr userDrawn="1"/>
        </p:nvSpPr>
        <p:spPr>
          <a:xfrm rot="5400000">
            <a:off x="2723678" y="-2610323"/>
            <a:ext cx="6858000" cy="12078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0" i="0">
              <a:latin typeface="Haffer Light" pitchFamily="2" charset="77"/>
              <a:cs typeface="Haffer Light" pitchFamily="2" charset="77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B39E79F-76D5-BCC0-8ED6-4081CC1B94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4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ullets + 3 bubble images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:a16="http://schemas.microsoft.com/office/drawing/2014/main" id="{ECBC1048-E14B-ED1F-4443-F917DE7CDAA2}"/>
              </a:ext>
            </a:extLst>
          </p:cNvPr>
          <p:cNvSpPr/>
          <p:nvPr userDrawn="1"/>
        </p:nvSpPr>
        <p:spPr>
          <a:xfrm rot="5400000">
            <a:off x="2723678" y="-2610323"/>
            <a:ext cx="6858000" cy="12078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3F5BF64D-832E-3A7F-B479-1CF0AE30E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41C426D6-A6F7-D098-F1BB-2269FE2607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16426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573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bubble images/green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:a16="http://schemas.microsoft.com/office/drawing/2014/main" id="{ECBC1048-E14B-ED1F-4443-F917DE7CDAA2}"/>
              </a:ext>
            </a:extLst>
          </p:cNvPr>
          <p:cNvSpPr/>
          <p:nvPr userDrawn="1"/>
        </p:nvSpPr>
        <p:spPr>
          <a:xfrm rot="5400000">
            <a:off x="2723678" y="-2610323"/>
            <a:ext cx="6858000" cy="12078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2716FA1-1FCB-5FEF-5208-E8F88210A68C}"/>
              </a:ext>
            </a:extLst>
          </p:cNvPr>
          <p:cNvSpPr/>
          <p:nvPr userDrawn="1"/>
        </p:nvSpPr>
        <p:spPr>
          <a:xfrm>
            <a:off x="8101603" y="2217210"/>
            <a:ext cx="720000" cy="7198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03325B3-5EA7-7464-CDEC-FADEF471E278}"/>
              </a:ext>
            </a:extLst>
          </p:cNvPr>
          <p:cNvSpPr/>
          <p:nvPr userDrawn="1"/>
        </p:nvSpPr>
        <p:spPr>
          <a:xfrm>
            <a:off x="10589821" y="4133056"/>
            <a:ext cx="1249200" cy="1249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92BD8C2-16A8-F895-8F27-82FC86A11431}"/>
              </a:ext>
            </a:extLst>
          </p:cNvPr>
          <p:cNvSpPr/>
          <p:nvPr userDrawn="1"/>
        </p:nvSpPr>
        <p:spPr>
          <a:xfrm>
            <a:off x="9625603" y="-798977"/>
            <a:ext cx="1249200" cy="1249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3045E08-DDB0-1AC0-6D04-FE478D06F6EF}"/>
              </a:ext>
            </a:extLst>
          </p:cNvPr>
          <p:cNvSpPr/>
          <p:nvPr userDrawn="1"/>
        </p:nvSpPr>
        <p:spPr>
          <a:xfrm>
            <a:off x="10602505" y="6252359"/>
            <a:ext cx="1862137" cy="186213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1170CEEC-126B-6FAD-E020-6C9F17252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  <p:sp>
        <p:nvSpPr>
          <p:cNvPr id="32" name="Plassholder for tekst 5">
            <a:extLst>
              <a:ext uri="{FF2B5EF4-FFF2-40B4-BE49-F238E27FC236}">
                <a16:creationId xmlns:a16="http://schemas.microsoft.com/office/drawing/2014/main" id="{AC7B74B5-A938-0EC3-CC96-291665FF1D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16426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25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N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CD592C1A-C33E-D0FD-C9C3-AABFA0FA5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5" y="1988838"/>
            <a:ext cx="4779864" cy="1725612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838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5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9E91DBB7-EE17-D492-C5AB-200877B54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6574B9BB-7178-7D68-8A45-8960B35AF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112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FED5E2E-4C7D-EE8C-FFE4-86A1C09FA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6205" y="234873"/>
            <a:ext cx="399735" cy="399735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A425FB59-1D33-E330-67BA-3B6A6EFF9F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C9C62769-4B60-4F7F-57B6-E3105E344C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078529" y="4946792"/>
            <a:ext cx="2732931" cy="2275220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DA2A8D4-5A65-B72A-6B30-EB7266A7A598}"/>
              </a:ext>
            </a:extLst>
          </p:cNvPr>
          <p:cNvSpPr txBox="1"/>
          <p:nvPr userDrawn="1"/>
        </p:nvSpPr>
        <p:spPr>
          <a:xfrm>
            <a:off x="9599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35192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3EDEA894-2ADD-0F84-E844-8193DECD36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2552077-D8F7-E79F-254F-81089E37E4C0}"/>
              </a:ext>
            </a:extLst>
          </p:cNvPr>
          <p:cNvSpPr txBox="1"/>
          <p:nvPr userDrawn="1"/>
        </p:nvSpPr>
        <p:spPr>
          <a:xfrm>
            <a:off x="9599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5941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C356EDD0-52F5-165D-F6DA-8F7CD3EDC0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627EAFF-585A-5B2F-DD1E-60C16A19A6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078529" y="4946792"/>
            <a:ext cx="2732931" cy="227522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5ABAA63-61A1-2A77-ECC1-79F1F13227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46205" y="234873"/>
            <a:ext cx="399735" cy="399735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CF49E1F-7CBC-76F6-80FD-6E16836F309C}"/>
              </a:ext>
            </a:extLst>
          </p:cNvPr>
          <p:cNvSpPr txBox="1"/>
          <p:nvPr userDrawn="1"/>
        </p:nvSpPr>
        <p:spPr>
          <a:xfrm>
            <a:off x="56335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28209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B44CCB6C-A52E-D79D-808C-49F576C0CF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75F0EF6-3650-2B55-2E0B-BB2A13A8BC8C}"/>
              </a:ext>
            </a:extLst>
          </p:cNvPr>
          <p:cNvSpPr txBox="1"/>
          <p:nvPr userDrawn="1"/>
        </p:nvSpPr>
        <p:spPr>
          <a:xfrm>
            <a:off x="9599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74365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advis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1041DDD1-C153-5D4E-55C8-019762E77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0889" y="1752019"/>
            <a:ext cx="6625808" cy="22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68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BCEC2D05-AAEE-5462-0C9E-CAE39FB9F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083" y="224363"/>
            <a:ext cx="412365" cy="412365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8E02C599-1505-07FE-7946-0DAC86FBBB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747210" y="4311903"/>
            <a:ext cx="2191324" cy="2632157"/>
          </a:xfrm>
          <a:prstGeom prst="rect">
            <a:avLst/>
          </a:prstGeom>
        </p:spPr>
      </p:pic>
      <p:sp>
        <p:nvSpPr>
          <p:cNvPr id="21" name="Plassholder for tekst 5">
            <a:extLst>
              <a:ext uri="{FF2B5EF4-FFF2-40B4-BE49-F238E27FC236}">
                <a16:creationId xmlns:a16="http://schemas.microsoft.com/office/drawing/2014/main" id="{41DB37A2-5EC0-9B30-9361-F79FF6B090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2072789"/>
            <a:ext cx="9905246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21A404DB-FAF3-EB3E-46A7-967B3206B56A}"/>
              </a:ext>
            </a:extLst>
          </p:cNvPr>
          <p:cNvSpPr txBox="1"/>
          <p:nvPr userDrawn="1"/>
        </p:nvSpPr>
        <p:spPr>
          <a:xfrm>
            <a:off x="9599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369909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48F06024-47B2-00DD-BC6B-7005254910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978" y="2072789"/>
            <a:ext cx="63801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25EEA7D-F755-0E2F-86BB-903EBBDFA51A}"/>
              </a:ext>
            </a:extLst>
          </p:cNvPr>
          <p:cNvSpPr txBox="1"/>
          <p:nvPr userDrawn="1"/>
        </p:nvSpPr>
        <p:spPr>
          <a:xfrm>
            <a:off x="9599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22924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9AC0B22-2540-BCDB-3FFE-F525639FC5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083" y="224363"/>
            <a:ext cx="412365" cy="41236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B21BD34-F90B-A525-2E02-6765BEFA97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747210" y="4311903"/>
            <a:ext cx="2191324" cy="2632157"/>
          </a:xfrm>
          <a:prstGeom prst="rect">
            <a:avLst/>
          </a:prstGeom>
        </p:spPr>
      </p:pic>
      <p:sp>
        <p:nvSpPr>
          <p:cNvPr id="12" name="Plassholder for tekst 5">
            <a:extLst>
              <a:ext uri="{FF2B5EF4-FFF2-40B4-BE49-F238E27FC236}">
                <a16:creationId xmlns:a16="http://schemas.microsoft.com/office/drawing/2014/main" id="{F79E92D7-0D46-6F59-6023-44ECFEC282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E27AD9E-F178-0AAD-27F9-514AFE9D995F}"/>
              </a:ext>
            </a:extLst>
          </p:cNvPr>
          <p:cNvSpPr txBox="1"/>
          <p:nvPr userDrawn="1"/>
        </p:nvSpPr>
        <p:spPr>
          <a:xfrm>
            <a:off x="56335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27688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78B0E417-D9F4-7661-3F80-7AB11317B6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C4D98AA-0BB8-57BF-21D6-F9EB2A460E9B}"/>
              </a:ext>
            </a:extLst>
          </p:cNvPr>
          <p:cNvSpPr txBox="1"/>
          <p:nvPr userDrawn="1"/>
        </p:nvSpPr>
        <p:spPr>
          <a:xfrm>
            <a:off x="9599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186405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marketing servic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00D1DA68-C4CD-C9AD-6A1E-AFEE152C8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5736" y="2241149"/>
            <a:ext cx="7822079" cy="12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81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5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9E91DBB7-EE17-D492-C5AB-200877B54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6574B9BB-7178-7D68-8A45-8960B35AF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Plassholder for bilde 7">
            <a:extLst>
              <a:ext uri="{FF2B5EF4-FFF2-40B4-BE49-F238E27FC236}">
                <a16:creationId xmlns:a16="http://schemas.microsoft.com/office/drawing/2014/main" id="{047B8122-8719-0A6D-0E9B-0BD93019A8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963A9C5F-FCAC-3F21-93DA-B210C2DA5E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442914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59613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4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9753D280-87B9-6A63-AA05-1734BEB5D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368" y="226074"/>
            <a:ext cx="412365" cy="412365"/>
          </a:xfrm>
          <a:prstGeom prst="rect">
            <a:avLst/>
          </a:prstGeom>
        </p:spPr>
      </p:pic>
      <p:sp>
        <p:nvSpPr>
          <p:cNvPr id="19" name="Plassholder for tekst 5">
            <a:extLst>
              <a:ext uri="{FF2B5EF4-FFF2-40B4-BE49-F238E27FC236}">
                <a16:creationId xmlns:a16="http://schemas.microsoft.com/office/drawing/2014/main" id="{3C06FB5F-E4FE-5E5D-B392-09A3D94DBC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0438" y="2063750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888ECCA7-1733-A11C-808B-D86014E29B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0471506" y="4152452"/>
            <a:ext cx="2866913" cy="2866913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74579F4-F0F1-DBB3-261C-985D8E373EB1}"/>
              </a:ext>
            </a:extLst>
          </p:cNvPr>
          <p:cNvSpPr txBox="1"/>
          <p:nvPr userDrawn="1"/>
        </p:nvSpPr>
        <p:spPr>
          <a:xfrm>
            <a:off x="9599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280610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2" name="Plassholder for tekst 5">
            <a:extLst>
              <a:ext uri="{FF2B5EF4-FFF2-40B4-BE49-F238E27FC236}">
                <a16:creationId xmlns:a16="http://schemas.microsoft.com/office/drawing/2014/main" id="{B9FA322F-3FC6-E440-42BD-0BDACD1D0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0438" y="2063750"/>
            <a:ext cx="6380163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15565FE-E5C2-0F4B-5D74-FE5058500ACC}"/>
              </a:ext>
            </a:extLst>
          </p:cNvPr>
          <p:cNvSpPr txBox="1"/>
          <p:nvPr userDrawn="1"/>
        </p:nvSpPr>
        <p:spPr>
          <a:xfrm>
            <a:off x="9599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220777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1C0186A-099E-A4CA-06A9-9EB9FDE3C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368" y="226074"/>
            <a:ext cx="412365" cy="412365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B98B9A2D-025D-64F7-A6F4-DB096813C1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EEE57DB0-1F7F-B527-1814-B95D0C6153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0471506" y="4152452"/>
            <a:ext cx="2866913" cy="2866913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0C04BBE-5EE1-30CB-A9D1-0E365E716C9A}"/>
              </a:ext>
            </a:extLst>
          </p:cNvPr>
          <p:cNvSpPr txBox="1"/>
          <p:nvPr userDrawn="1"/>
        </p:nvSpPr>
        <p:spPr>
          <a:xfrm>
            <a:off x="56335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79334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17784840-E013-C132-7D4A-84D7F11C5C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DD1CF18-CE6A-9386-5698-802543B3B148}"/>
              </a:ext>
            </a:extLst>
          </p:cNvPr>
          <p:cNvSpPr txBox="1"/>
          <p:nvPr userDrawn="1"/>
        </p:nvSpPr>
        <p:spPr>
          <a:xfrm>
            <a:off x="9599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20544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risk managem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670C1164-37E7-B994-BA1F-9CC39F2D4B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5" y="2238124"/>
            <a:ext cx="7529481" cy="12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0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49B8E55-AE34-BC4F-3C35-3F139DEB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368" y="223863"/>
            <a:ext cx="422816" cy="422816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36615BD-3C04-E957-CB26-31F848FF9B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469341" y="4727450"/>
            <a:ext cx="2326479" cy="2541358"/>
          </a:xfrm>
          <a:prstGeom prst="rect">
            <a:avLst/>
          </a:prstGeom>
        </p:spPr>
      </p:pic>
      <p:sp>
        <p:nvSpPr>
          <p:cNvPr id="16" name="Plassholder for tekst 5">
            <a:extLst>
              <a:ext uri="{FF2B5EF4-FFF2-40B4-BE49-F238E27FC236}">
                <a16:creationId xmlns:a16="http://schemas.microsoft.com/office/drawing/2014/main" id="{176B2F9E-0111-9960-BD0E-4BE2C231A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BE3295C-9DB8-8A9D-2F48-FBD44A3AFBA1}"/>
              </a:ext>
            </a:extLst>
          </p:cNvPr>
          <p:cNvSpPr txBox="1"/>
          <p:nvPr userDrawn="1"/>
        </p:nvSpPr>
        <p:spPr>
          <a:xfrm>
            <a:off x="832978" y="131379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>
                <a:latin typeface="Haffer Light" pitchFamily="50" charset="0"/>
                <a:cs typeface="Haffer Light" pitchFamily="50" charset="0"/>
              </a:rPr>
              <a:t>MONTEL RISK</a:t>
            </a:r>
          </a:p>
        </p:txBody>
      </p:sp>
    </p:spTree>
    <p:extLst>
      <p:ext uri="{BB962C8B-B14F-4D97-AF65-F5344CB8AC3E}">
        <p14:creationId xmlns:p14="http://schemas.microsoft.com/office/powerpoint/2010/main" val="823130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18AAD13C-7BAA-3073-E34D-6C47BF9BE9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978" y="2072789"/>
            <a:ext cx="608628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D72741D-5808-A477-CE46-341710C6A48E}"/>
              </a:ext>
            </a:extLst>
          </p:cNvPr>
          <p:cNvSpPr txBox="1"/>
          <p:nvPr userDrawn="1"/>
        </p:nvSpPr>
        <p:spPr>
          <a:xfrm>
            <a:off x="832978" y="131379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>
                <a:latin typeface="Haffer Light" pitchFamily="50" charset="0"/>
                <a:cs typeface="Haffer Light" pitchFamily="50" charset="0"/>
              </a:rPr>
              <a:t>MONTEL RISK</a:t>
            </a:r>
          </a:p>
        </p:txBody>
      </p:sp>
    </p:spTree>
    <p:extLst>
      <p:ext uri="{BB962C8B-B14F-4D97-AF65-F5344CB8AC3E}">
        <p14:creationId xmlns:p14="http://schemas.microsoft.com/office/powerpoint/2010/main" val="26608895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6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A977EE6E-8834-D202-2841-D68CDFC99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6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C4FBD22-99B3-25D3-2BFD-7E652B5F42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469341" y="4727450"/>
            <a:ext cx="2326479" cy="254135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26BB662-E771-C7C5-9F1A-7B227E5857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8" y="223863"/>
            <a:ext cx="422816" cy="422816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75A21D4-0D45-BC60-7963-1CAE78BBB514}"/>
              </a:ext>
            </a:extLst>
          </p:cNvPr>
          <p:cNvSpPr txBox="1"/>
          <p:nvPr userDrawn="1"/>
        </p:nvSpPr>
        <p:spPr>
          <a:xfrm>
            <a:off x="5506578" y="131379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>
                <a:latin typeface="Haffer Light" pitchFamily="50" charset="0"/>
                <a:cs typeface="Haffer Light" pitchFamily="50" charset="0"/>
              </a:rPr>
              <a:t>MONTEL RISK</a:t>
            </a:r>
          </a:p>
        </p:txBody>
      </p:sp>
    </p:spTree>
    <p:extLst>
      <p:ext uri="{BB962C8B-B14F-4D97-AF65-F5344CB8AC3E}">
        <p14:creationId xmlns:p14="http://schemas.microsoft.com/office/powerpoint/2010/main" val="2398727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3311C4FB-E54E-532E-8876-B35A4F5501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122117C-CCD4-2064-CC00-01608B3E452D}"/>
              </a:ext>
            </a:extLst>
          </p:cNvPr>
          <p:cNvSpPr txBox="1"/>
          <p:nvPr userDrawn="1"/>
        </p:nvSpPr>
        <p:spPr>
          <a:xfrm>
            <a:off x="832978" y="131379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>
                <a:latin typeface="Haffer Light" pitchFamily="50" charset="0"/>
                <a:cs typeface="Haffer Light" pitchFamily="50" charset="0"/>
              </a:rPr>
              <a:t>MONTEL RISK</a:t>
            </a:r>
          </a:p>
        </p:txBody>
      </p:sp>
    </p:spTree>
    <p:extLst>
      <p:ext uri="{BB962C8B-B14F-4D97-AF65-F5344CB8AC3E}">
        <p14:creationId xmlns:p14="http://schemas.microsoft.com/office/powerpoint/2010/main" val="3444276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83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347F94E1-265F-6BC1-DF23-B351F8D266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4D584395-C35C-604C-9DC5-11DB394F08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15200" y="3442914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280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left - Title + bullets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9190B63-43F0-F825-3D12-6941DAA1B7C3}"/>
              </a:ext>
            </a:extLst>
          </p:cNvPr>
          <p:cNvSpPr/>
          <p:nvPr userDrawn="1"/>
        </p:nvSpPr>
        <p:spPr>
          <a:xfrm rot="5400000">
            <a:off x="2723675" y="-2723676"/>
            <a:ext cx="6858000" cy="12305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5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68CF1AE7-40AF-57C6-6FCC-2FEB225A5B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213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41C56F72-E4D5-2004-77F2-AF8519EC5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445D5595-42DA-E5F3-DA7C-CF2B438736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911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event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A559E273-D079-B8BF-1696-FFE6185EB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6" y="1988839"/>
            <a:ext cx="5201296" cy="172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23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23C42E47-392E-B921-116D-DBF91E131D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2817" cy="42281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6CA85AB7-6971-8416-7727-01D460C92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10283698" y="4973725"/>
            <a:ext cx="2221353" cy="2221353"/>
          </a:xfrm>
          <a:prstGeom prst="rect">
            <a:avLst/>
          </a:prstGeom>
        </p:spPr>
      </p:pic>
      <p:sp>
        <p:nvSpPr>
          <p:cNvPr id="15" name="Plassholder for tekst 5">
            <a:extLst>
              <a:ext uri="{FF2B5EF4-FFF2-40B4-BE49-F238E27FC236}">
                <a16:creationId xmlns:a16="http://schemas.microsoft.com/office/drawing/2014/main" id="{DB85B4DF-C4B2-8DA3-F55F-620BA0E3F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9181088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6E4ED4B-1BCC-B523-E7B0-99B5F178A906}"/>
              </a:ext>
            </a:extLst>
          </p:cNvPr>
          <p:cNvSpPr txBox="1"/>
          <p:nvPr userDrawn="1"/>
        </p:nvSpPr>
        <p:spPr>
          <a:xfrm>
            <a:off x="9599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404740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00D03B8D-0D29-78CC-D194-E9B5F9153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94643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626223-7550-3AC9-8CDA-BE43428B979B}"/>
              </a:ext>
            </a:extLst>
          </p:cNvPr>
          <p:cNvSpPr txBox="1"/>
          <p:nvPr userDrawn="1"/>
        </p:nvSpPr>
        <p:spPr>
          <a:xfrm>
            <a:off x="9599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13148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0EF7116F-9018-CDB6-7FBC-029F78356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9D33007-C083-AB49-0661-798BF4349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283698" y="4973725"/>
            <a:ext cx="2221353" cy="222135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9E7E3A6-B9EA-C622-E97B-D97326FFD1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2817" cy="422817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79B0FBD-6B4A-2129-8D58-D8C74CDCF604}"/>
              </a:ext>
            </a:extLst>
          </p:cNvPr>
          <p:cNvSpPr txBox="1"/>
          <p:nvPr userDrawn="1"/>
        </p:nvSpPr>
        <p:spPr>
          <a:xfrm>
            <a:off x="56335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8627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F577C597-D2DF-6A8F-05BF-9CA3C43A1E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16C0605-3963-2610-A64D-2F95B2138163}"/>
              </a:ext>
            </a:extLst>
          </p:cNvPr>
          <p:cNvSpPr txBox="1"/>
          <p:nvPr userDrawn="1"/>
        </p:nvSpPr>
        <p:spPr>
          <a:xfrm>
            <a:off x="9599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233311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analysi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Graphic 2">
            <a:extLst>
              <a:ext uri="{FF2B5EF4-FFF2-40B4-BE49-F238E27FC236}">
                <a16:creationId xmlns:a16="http://schemas.microsoft.com/office/drawing/2014/main" id="{A5D836B5-E5AE-637B-EA18-619B912AE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5" y="2000524"/>
            <a:ext cx="5930278" cy="17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68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A9587C8-5E5C-F829-AB06-20866578F5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8585E747-9D42-5F15-F330-CA80A9754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7CB28B4B-968E-B879-B5F4-8E513B6AA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9937733" y="4582044"/>
            <a:ext cx="2588580" cy="2155045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7568260-739D-9CEB-B861-E3D20EF60A9A}"/>
              </a:ext>
            </a:extLst>
          </p:cNvPr>
          <p:cNvSpPr txBox="1"/>
          <p:nvPr userDrawn="1"/>
        </p:nvSpPr>
        <p:spPr>
          <a:xfrm>
            <a:off x="959978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6672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0B547129-12A9-BEC7-747B-D34BB6A046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59356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2B9CD70-52FC-CD7E-C5CE-D88A3BF6CD5E}"/>
              </a:ext>
            </a:extLst>
          </p:cNvPr>
          <p:cNvSpPr txBox="1"/>
          <p:nvPr userDrawn="1"/>
        </p:nvSpPr>
        <p:spPr>
          <a:xfrm>
            <a:off x="959978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8714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347F94E1-265F-6BC1-DF23-B351F8D266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65526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96ADA9A-2FF8-FE6A-244B-2E87CE9999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372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ED4BAC4-8B0B-34FA-47DC-4FCB64B1AC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9937733" y="4582044"/>
            <a:ext cx="2588580" cy="215504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D9673FB-0080-E441-4A17-74EC621E66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C9EBF74-5D29-2670-F710-594D16B9D4BA}"/>
              </a:ext>
            </a:extLst>
          </p:cNvPr>
          <p:cNvSpPr txBox="1"/>
          <p:nvPr userDrawn="1"/>
        </p:nvSpPr>
        <p:spPr>
          <a:xfrm>
            <a:off x="5633372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36335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BA7EB6EF-1ECB-8DE1-8D91-CE8A4BE009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8DB82E0-CC57-0025-17B3-617EC8E1B4A3}"/>
              </a:ext>
            </a:extLst>
          </p:cNvPr>
          <p:cNvSpPr txBox="1"/>
          <p:nvPr userDrawn="1"/>
        </p:nvSpPr>
        <p:spPr>
          <a:xfrm>
            <a:off x="959978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6640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marked dat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phic 3">
            <a:extLst>
              <a:ext uri="{FF2B5EF4-FFF2-40B4-BE49-F238E27FC236}">
                <a16:creationId xmlns:a16="http://schemas.microsoft.com/office/drawing/2014/main" id="{AA9AD0D1-BAD8-E320-B37B-3009169F0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7857" y="2279375"/>
            <a:ext cx="5485133" cy="12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D47D778-E563-13D4-811F-7F58DF54F7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8231A7B3-091C-24F1-02A2-FD1A3D3314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64B3E46-4991-1BB1-3558-D4C10DC9BC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10189816" y="4305300"/>
            <a:ext cx="2697100" cy="2815509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2B72AEF-738A-E983-3AD6-E9BC9E2EEC40}"/>
              </a:ext>
            </a:extLst>
          </p:cNvPr>
          <p:cNvSpPr txBox="1"/>
          <p:nvPr userDrawn="1"/>
        </p:nvSpPr>
        <p:spPr>
          <a:xfrm>
            <a:off x="9599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276761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A7776614-F429-2BF7-3EEA-6C870D905F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097039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2326A95-84CC-5DB2-F203-AB1F9304B6F7}"/>
              </a:ext>
            </a:extLst>
          </p:cNvPr>
          <p:cNvSpPr txBox="1"/>
          <p:nvPr userDrawn="1"/>
        </p:nvSpPr>
        <p:spPr>
          <a:xfrm>
            <a:off x="9599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37863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8831855-A9EF-CA69-57C7-90653A5EDE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3C46A58-9F7D-E42F-2F78-65FDD400B2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11C0F33-F62E-258A-33B6-10EFCB788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189816" y="4305300"/>
            <a:ext cx="2697100" cy="2815509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E3CF84B-7446-3338-7BD2-A98695447048}"/>
              </a:ext>
            </a:extLst>
          </p:cNvPr>
          <p:cNvSpPr txBox="1"/>
          <p:nvPr userDrawn="1"/>
        </p:nvSpPr>
        <p:spPr>
          <a:xfrm>
            <a:off x="56335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367496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E39D5A43-6EF4-A9BA-C46C-301E137EF9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1493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E803654-6E9B-B352-09FC-74971CB27ED9}"/>
              </a:ext>
            </a:extLst>
          </p:cNvPr>
          <p:cNvSpPr txBox="1"/>
          <p:nvPr userDrawn="1"/>
        </p:nvSpPr>
        <p:spPr>
          <a:xfrm>
            <a:off x="9599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16491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Publication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41F29C41-9379-ED7C-52FD-B7B42639171C}"/>
              </a:ext>
            </a:extLst>
          </p:cNvPr>
          <p:cNvGrpSpPr/>
          <p:nvPr userDrawn="1"/>
        </p:nvGrpSpPr>
        <p:grpSpPr>
          <a:xfrm>
            <a:off x="1467857" y="2279375"/>
            <a:ext cx="5584950" cy="1224523"/>
            <a:chOff x="2103216" y="2545237"/>
            <a:chExt cx="7980638" cy="1749787"/>
          </a:xfrm>
        </p:grpSpPr>
        <p:grpSp>
          <p:nvGrpSpPr>
            <p:cNvPr id="37" name="Graphic 2">
              <a:extLst>
                <a:ext uri="{FF2B5EF4-FFF2-40B4-BE49-F238E27FC236}">
                  <a16:creationId xmlns:a16="http://schemas.microsoft.com/office/drawing/2014/main" id="{76F90A70-D1D4-C309-EB37-E7DC04821AE3}"/>
                </a:ext>
              </a:extLst>
            </p:cNvPr>
            <p:cNvGrpSpPr/>
            <p:nvPr/>
          </p:nvGrpSpPr>
          <p:grpSpPr>
            <a:xfrm>
              <a:off x="2103216" y="2545237"/>
              <a:ext cx="1749788" cy="1749787"/>
              <a:chOff x="2105024" y="2554434"/>
              <a:chExt cx="1749788" cy="1749787"/>
            </a:xfrm>
            <a:solidFill>
              <a:srgbClr val="022E33"/>
            </a:solidFill>
          </p:grpSpPr>
          <p:sp>
            <p:nvSpPr>
              <p:cNvPr id="58" name="Freeform: Shape 7">
                <a:extLst>
                  <a:ext uri="{FF2B5EF4-FFF2-40B4-BE49-F238E27FC236}">
                    <a16:creationId xmlns:a16="http://schemas.microsoft.com/office/drawing/2014/main" id="{1C87958E-1BD6-A1F8-2C0F-A848E5E2922E}"/>
                  </a:ext>
                </a:extLst>
              </p:cNvPr>
              <p:cNvSpPr/>
              <p:nvPr/>
            </p:nvSpPr>
            <p:spPr>
              <a:xfrm>
                <a:off x="2733032" y="3078352"/>
                <a:ext cx="493689" cy="591173"/>
              </a:xfrm>
              <a:custGeom>
                <a:avLst/>
                <a:gdLst>
                  <a:gd name="connsiteX0" fmla="*/ 386734 w 493689"/>
                  <a:gd name="connsiteY0" fmla="*/ 42538 h 591173"/>
                  <a:gd name="connsiteX1" fmla="*/ 251977 w 493689"/>
                  <a:gd name="connsiteY1" fmla="*/ 0 h 591173"/>
                  <a:gd name="connsiteX2" fmla="*/ 241794 w 493689"/>
                  <a:gd name="connsiteY2" fmla="*/ 0 h 591173"/>
                  <a:gd name="connsiteX3" fmla="*/ 107037 w 493689"/>
                  <a:gd name="connsiteY3" fmla="*/ 42538 h 591173"/>
                  <a:gd name="connsiteX4" fmla="*/ 22455 w 493689"/>
                  <a:gd name="connsiteY4" fmla="*/ 145022 h 591173"/>
                  <a:gd name="connsiteX5" fmla="*/ 1761 w 493689"/>
                  <a:gd name="connsiteY5" fmla="*/ 278136 h 591173"/>
                  <a:gd name="connsiteX6" fmla="*/ 60147 w 493689"/>
                  <a:gd name="connsiteY6" fmla="*/ 409034 h 591173"/>
                  <a:gd name="connsiteX7" fmla="*/ 163946 w 493689"/>
                  <a:gd name="connsiteY7" fmla="*/ 530159 h 591173"/>
                  <a:gd name="connsiteX8" fmla="*/ 172814 w 493689"/>
                  <a:gd name="connsiteY8" fmla="*/ 554056 h 591173"/>
                  <a:gd name="connsiteX9" fmla="*/ 172814 w 493689"/>
                  <a:gd name="connsiteY9" fmla="*/ 591173 h 591173"/>
                  <a:gd name="connsiteX10" fmla="*/ 320875 w 493689"/>
                  <a:gd name="connsiteY10" fmla="*/ 591173 h 591173"/>
                  <a:gd name="connsiteX11" fmla="*/ 320875 w 493689"/>
                  <a:gd name="connsiteY11" fmla="*/ 554056 h 591173"/>
                  <a:gd name="connsiteX12" fmla="*/ 329744 w 493689"/>
                  <a:gd name="connsiteY12" fmla="*/ 530159 h 591173"/>
                  <a:gd name="connsiteX13" fmla="*/ 433542 w 493689"/>
                  <a:gd name="connsiteY13" fmla="*/ 409034 h 591173"/>
                  <a:gd name="connsiteX14" fmla="*/ 491928 w 493689"/>
                  <a:gd name="connsiteY14" fmla="*/ 278136 h 591173"/>
                  <a:gd name="connsiteX15" fmla="*/ 471234 w 493689"/>
                  <a:gd name="connsiteY15" fmla="*/ 145022 h 591173"/>
                  <a:gd name="connsiteX16" fmla="*/ 386652 w 493689"/>
                  <a:gd name="connsiteY16" fmla="*/ 42538 h 591173"/>
                  <a:gd name="connsiteX17" fmla="*/ 246886 w 493689"/>
                  <a:gd name="connsiteY17" fmla="*/ 147732 h 591173"/>
                  <a:gd name="connsiteX18" fmla="*/ 135943 w 493689"/>
                  <a:gd name="connsiteY18" fmla="*/ 258674 h 591173"/>
                  <a:gd name="connsiteX19" fmla="*/ 99154 w 493689"/>
                  <a:gd name="connsiteY19" fmla="*/ 295464 h 591173"/>
                  <a:gd name="connsiteX20" fmla="*/ 62365 w 493689"/>
                  <a:gd name="connsiteY20" fmla="*/ 258674 h 591173"/>
                  <a:gd name="connsiteX21" fmla="*/ 246804 w 493689"/>
                  <a:gd name="connsiteY21" fmla="*/ 74235 h 591173"/>
                  <a:gd name="connsiteX22" fmla="*/ 283593 w 493689"/>
                  <a:gd name="connsiteY22" fmla="*/ 111025 h 591173"/>
                  <a:gd name="connsiteX23" fmla="*/ 246804 w 493689"/>
                  <a:gd name="connsiteY23" fmla="*/ 147814 h 59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93689" h="591173">
                    <a:moveTo>
                      <a:pt x="386734" y="42538"/>
                    </a:moveTo>
                    <a:cubicBezTo>
                      <a:pt x="347810" y="15520"/>
                      <a:pt x="301248" y="903"/>
                      <a:pt x="251977" y="0"/>
                    </a:cubicBezTo>
                    <a:cubicBezTo>
                      <a:pt x="248610" y="0"/>
                      <a:pt x="245161" y="0"/>
                      <a:pt x="241794" y="0"/>
                    </a:cubicBezTo>
                    <a:cubicBezTo>
                      <a:pt x="192523" y="821"/>
                      <a:pt x="145962" y="15520"/>
                      <a:pt x="107037" y="42538"/>
                    </a:cubicBezTo>
                    <a:cubicBezTo>
                      <a:pt x="70494" y="67912"/>
                      <a:pt x="41260" y="103305"/>
                      <a:pt x="22455" y="145022"/>
                    </a:cubicBezTo>
                    <a:cubicBezTo>
                      <a:pt x="3485" y="187149"/>
                      <a:pt x="-3659" y="233217"/>
                      <a:pt x="1761" y="278136"/>
                    </a:cubicBezTo>
                    <a:cubicBezTo>
                      <a:pt x="7509" y="325930"/>
                      <a:pt x="27711" y="371177"/>
                      <a:pt x="60147" y="409034"/>
                    </a:cubicBezTo>
                    <a:lnTo>
                      <a:pt x="163946" y="530159"/>
                    </a:lnTo>
                    <a:cubicBezTo>
                      <a:pt x="169694" y="536811"/>
                      <a:pt x="172814" y="545269"/>
                      <a:pt x="172814" y="554056"/>
                    </a:cubicBezTo>
                    <a:lnTo>
                      <a:pt x="172814" y="591173"/>
                    </a:lnTo>
                    <a:lnTo>
                      <a:pt x="320875" y="591173"/>
                    </a:lnTo>
                    <a:lnTo>
                      <a:pt x="320875" y="554056"/>
                    </a:lnTo>
                    <a:cubicBezTo>
                      <a:pt x="320875" y="545269"/>
                      <a:pt x="323995" y="536811"/>
                      <a:pt x="329744" y="530159"/>
                    </a:cubicBezTo>
                    <a:lnTo>
                      <a:pt x="433542" y="409034"/>
                    </a:lnTo>
                    <a:cubicBezTo>
                      <a:pt x="465979" y="371177"/>
                      <a:pt x="486180" y="325930"/>
                      <a:pt x="491928" y="278136"/>
                    </a:cubicBezTo>
                    <a:cubicBezTo>
                      <a:pt x="497348" y="233217"/>
                      <a:pt x="490204" y="187149"/>
                      <a:pt x="471234" y="145022"/>
                    </a:cubicBezTo>
                    <a:cubicBezTo>
                      <a:pt x="452511" y="103305"/>
                      <a:pt x="423195" y="67830"/>
                      <a:pt x="386652" y="42538"/>
                    </a:cubicBezTo>
                    <a:close/>
                    <a:moveTo>
                      <a:pt x="246886" y="147732"/>
                    </a:moveTo>
                    <a:cubicBezTo>
                      <a:pt x="185707" y="147732"/>
                      <a:pt x="135943" y="197496"/>
                      <a:pt x="135943" y="258674"/>
                    </a:cubicBezTo>
                    <a:cubicBezTo>
                      <a:pt x="135943" y="278958"/>
                      <a:pt x="119519" y="295464"/>
                      <a:pt x="99154" y="295464"/>
                    </a:cubicBezTo>
                    <a:cubicBezTo>
                      <a:pt x="78788" y="295464"/>
                      <a:pt x="62365" y="279040"/>
                      <a:pt x="62365" y="258674"/>
                    </a:cubicBezTo>
                    <a:cubicBezTo>
                      <a:pt x="62365" y="156929"/>
                      <a:pt x="145140" y="74235"/>
                      <a:pt x="246804" y="74235"/>
                    </a:cubicBezTo>
                    <a:cubicBezTo>
                      <a:pt x="267087" y="74235"/>
                      <a:pt x="283593" y="90659"/>
                      <a:pt x="283593" y="111025"/>
                    </a:cubicBezTo>
                    <a:cubicBezTo>
                      <a:pt x="283593" y="131390"/>
                      <a:pt x="267169" y="147814"/>
                      <a:pt x="246804" y="147814"/>
                    </a:cubicBezTo>
                    <a:close/>
                  </a:path>
                </a:pathLst>
              </a:custGeom>
              <a:grpFill/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8">
                <a:extLst>
                  <a:ext uri="{FF2B5EF4-FFF2-40B4-BE49-F238E27FC236}">
                    <a16:creationId xmlns:a16="http://schemas.microsoft.com/office/drawing/2014/main" id="{CCB3FD97-6798-BE77-DE4D-73C7CA0A7D0F}"/>
                  </a:ext>
                </a:extLst>
              </p:cNvPr>
              <p:cNvSpPr/>
              <p:nvPr/>
            </p:nvSpPr>
            <p:spPr>
              <a:xfrm>
                <a:off x="2105024" y="2554434"/>
                <a:ext cx="1749788" cy="1749787"/>
              </a:xfrm>
              <a:custGeom>
                <a:avLst/>
                <a:gdLst>
                  <a:gd name="connsiteX0" fmla="*/ 874894 w 1749788"/>
                  <a:gd name="connsiteY0" fmla="*/ 0 h 1749787"/>
                  <a:gd name="connsiteX1" fmla="*/ 0 w 1749788"/>
                  <a:gd name="connsiteY1" fmla="*/ 874894 h 1749787"/>
                  <a:gd name="connsiteX2" fmla="*/ 874894 w 1749788"/>
                  <a:gd name="connsiteY2" fmla="*/ 1749788 h 1749787"/>
                  <a:gd name="connsiteX3" fmla="*/ 1749788 w 1749788"/>
                  <a:gd name="connsiteY3" fmla="*/ 874894 h 1749787"/>
                  <a:gd name="connsiteX4" fmla="*/ 874894 w 1749788"/>
                  <a:gd name="connsiteY4" fmla="*/ 0 h 1749787"/>
                  <a:gd name="connsiteX5" fmla="*/ 985672 w 1749788"/>
                  <a:gd name="connsiteY5" fmla="*/ 1299366 h 1749787"/>
                  <a:gd name="connsiteX6" fmla="*/ 764116 w 1749788"/>
                  <a:gd name="connsiteY6" fmla="*/ 1299366 h 1749787"/>
                  <a:gd name="connsiteX7" fmla="*/ 727327 w 1749788"/>
                  <a:gd name="connsiteY7" fmla="*/ 1262577 h 1749787"/>
                  <a:gd name="connsiteX8" fmla="*/ 764116 w 1749788"/>
                  <a:gd name="connsiteY8" fmla="*/ 1225788 h 1749787"/>
                  <a:gd name="connsiteX9" fmla="*/ 985672 w 1749788"/>
                  <a:gd name="connsiteY9" fmla="*/ 1225788 h 1749787"/>
                  <a:gd name="connsiteX10" fmla="*/ 1022462 w 1749788"/>
                  <a:gd name="connsiteY10" fmla="*/ 1262577 h 1749787"/>
                  <a:gd name="connsiteX11" fmla="*/ 985672 w 1749788"/>
                  <a:gd name="connsiteY11" fmla="*/ 1299366 h 1749787"/>
                  <a:gd name="connsiteX12" fmla="*/ 1192940 w 1749788"/>
                  <a:gd name="connsiteY12" fmla="*/ 810841 h 1749787"/>
                  <a:gd name="connsiteX13" fmla="*/ 1117391 w 1749788"/>
                  <a:gd name="connsiteY13" fmla="*/ 980745 h 1749787"/>
                  <a:gd name="connsiteX14" fmla="*/ 1022462 w 1749788"/>
                  <a:gd name="connsiteY14" fmla="*/ 1091523 h 1749787"/>
                  <a:gd name="connsiteX15" fmla="*/ 1022462 w 1749788"/>
                  <a:gd name="connsiteY15" fmla="*/ 1151799 h 1749787"/>
                  <a:gd name="connsiteX16" fmla="*/ 985672 w 1749788"/>
                  <a:gd name="connsiteY16" fmla="*/ 1188588 h 1749787"/>
                  <a:gd name="connsiteX17" fmla="*/ 764116 w 1749788"/>
                  <a:gd name="connsiteY17" fmla="*/ 1188588 h 1749787"/>
                  <a:gd name="connsiteX18" fmla="*/ 727327 w 1749788"/>
                  <a:gd name="connsiteY18" fmla="*/ 1151799 h 1749787"/>
                  <a:gd name="connsiteX19" fmla="*/ 727327 w 1749788"/>
                  <a:gd name="connsiteY19" fmla="*/ 1091523 h 1749787"/>
                  <a:gd name="connsiteX20" fmla="*/ 632397 w 1749788"/>
                  <a:gd name="connsiteY20" fmla="*/ 980745 h 1749787"/>
                  <a:gd name="connsiteX21" fmla="*/ 556848 w 1749788"/>
                  <a:gd name="connsiteY21" fmla="*/ 810841 h 1749787"/>
                  <a:gd name="connsiteX22" fmla="*/ 583454 w 1749788"/>
                  <a:gd name="connsiteY22" fmla="*/ 638720 h 1749787"/>
                  <a:gd name="connsiteX23" fmla="*/ 693165 w 1749788"/>
                  <a:gd name="connsiteY23" fmla="*/ 505934 h 1749787"/>
                  <a:gd name="connsiteX24" fmla="*/ 868571 w 1749788"/>
                  <a:gd name="connsiteY24" fmla="*/ 450340 h 1749787"/>
                  <a:gd name="connsiteX25" fmla="*/ 881217 w 1749788"/>
                  <a:gd name="connsiteY25" fmla="*/ 450340 h 1749787"/>
                  <a:gd name="connsiteX26" fmla="*/ 1056623 w 1749788"/>
                  <a:gd name="connsiteY26" fmla="*/ 505934 h 1749787"/>
                  <a:gd name="connsiteX27" fmla="*/ 1166334 w 1749788"/>
                  <a:gd name="connsiteY27" fmla="*/ 638720 h 1749787"/>
                  <a:gd name="connsiteX28" fmla="*/ 1192940 w 1749788"/>
                  <a:gd name="connsiteY28" fmla="*/ 810841 h 1749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49788" h="1749787">
                    <a:moveTo>
                      <a:pt x="874894" y="0"/>
                    </a:moveTo>
                    <a:cubicBezTo>
                      <a:pt x="391707" y="0"/>
                      <a:pt x="0" y="391707"/>
                      <a:pt x="0" y="874894"/>
                    </a:cubicBezTo>
                    <a:cubicBezTo>
                      <a:pt x="0" y="1358081"/>
                      <a:pt x="391707" y="1749788"/>
                      <a:pt x="874894" y="1749788"/>
                    </a:cubicBezTo>
                    <a:cubicBezTo>
                      <a:pt x="1358081" y="1749788"/>
                      <a:pt x="1749788" y="1358081"/>
                      <a:pt x="1749788" y="874894"/>
                    </a:cubicBezTo>
                    <a:cubicBezTo>
                      <a:pt x="1749788" y="391707"/>
                      <a:pt x="1358081" y="0"/>
                      <a:pt x="874894" y="0"/>
                    </a:cubicBezTo>
                    <a:close/>
                    <a:moveTo>
                      <a:pt x="985672" y="1299366"/>
                    </a:moveTo>
                    <a:lnTo>
                      <a:pt x="764116" y="1299366"/>
                    </a:lnTo>
                    <a:cubicBezTo>
                      <a:pt x="743832" y="1299366"/>
                      <a:pt x="727327" y="1282942"/>
                      <a:pt x="727327" y="1262577"/>
                    </a:cubicBezTo>
                    <a:cubicBezTo>
                      <a:pt x="727327" y="1242212"/>
                      <a:pt x="743750" y="1225788"/>
                      <a:pt x="764116" y="1225788"/>
                    </a:cubicBezTo>
                    <a:lnTo>
                      <a:pt x="985672" y="1225788"/>
                    </a:lnTo>
                    <a:cubicBezTo>
                      <a:pt x="1005956" y="1225788"/>
                      <a:pt x="1022462" y="1242212"/>
                      <a:pt x="1022462" y="1262577"/>
                    </a:cubicBezTo>
                    <a:cubicBezTo>
                      <a:pt x="1022462" y="1282942"/>
                      <a:pt x="1006038" y="1299366"/>
                      <a:pt x="985672" y="1299366"/>
                    </a:cubicBezTo>
                    <a:close/>
                    <a:moveTo>
                      <a:pt x="1192940" y="810841"/>
                    </a:moveTo>
                    <a:cubicBezTo>
                      <a:pt x="1185386" y="873087"/>
                      <a:pt x="1159272" y="931802"/>
                      <a:pt x="1117391" y="980745"/>
                    </a:cubicBezTo>
                    <a:lnTo>
                      <a:pt x="1022462" y="1091523"/>
                    </a:lnTo>
                    <a:lnTo>
                      <a:pt x="1022462" y="1151799"/>
                    </a:lnTo>
                    <a:cubicBezTo>
                      <a:pt x="1022462" y="1172082"/>
                      <a:pt x="1006038" y="1188588"/>
                      <a:pt x="985672" y="1188588"/>
                    </a:cubicBezTo>
                    <a:lnTo>
                      <a:pt x="764116" y="1188588"/>
                    </a:lnTo>
                    <a:cubicBezTo>
                      <a:pt x="743832" y="1188588"/>
                      <a:pt x="727327" y="1172164"/>
                      <a:pt x="727327" y="1151799"/>
                    </a:cubicBezTo>
                    <a:lnTo>
                      <a:pt x="727327" y="1091523"/>
                    </a:lnTo>
                    <a:lnTo>
                      <a:pt x="632397" y="980745"/>
                    </a:lnTo>
                    <a:cubicBezTo>
                      <a:pt x="590434" y="931802"/>
                      <a:pt x="564321" y="873087"/>
                      <a:pt x="556848" y="810841"/>
                    </a:cubicBezTo>
                    <a:cubicBezTo>
                      <a:pt x="549786" y="752619"/>
                      <a:pt x="558983" y="693083"/>
                      <a:pt x="583454" y="638720"/>
                    </a:cubicBezTo>
                    <a:cubicBezTo>
                      <a:pt x="607679" y="584850"/>
                      <a:pt x="645618" y="538946"/>
                      <a:pt x="693165" y="505934"/>
                    </a:cubicBezTo>
                    <a:cubicBezTo>
                      <a:pt x="744079" y="470623"/>
                      <a:pt x="804683" y="451407"/>
                      <a:pt x="868571" y="450340"/>
                    </a:cubicBezTo>
                    <a:cubicBezTo>
                      <a:pt x="872841" y="450340"/>
                      <a:pt x="877029" y="450340"/>
                      <a:pt x="881217" y="450340"/>
                    </a:cubicBezTo>
                    <a:cubicBezTo>
                      <a:pt x="945106" y="451407"/>
                      <a:pt x="1005709" y="470623"/>
                      <a:pt x="1056623" y="505934"/>
                    </a:cubicBezTo>
                    <a:cubicBezTo>
                      <a:pt x="1104170" y="538864"/>
                      <a:pt x="1142109" y="584768"/>
                      <a:pt x="1166334" y="638720"/>
                    </a:cubicBezTo>
                    <a:cubicBezTo>
                      <a:pt x="1190805" y="693083"/>
                      <a:pt x="1200003" y="752619"/>
                      <a:pt x="1192940" y="810841"/>
                    </a:cubicBezTo>
                    <a:close/>
                  </a:path>
                </a:pathLst>
              </a:custGeom>
              <a:grpFill/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8" name="Graphic 2">
              <a:extLst>
                <a:ext uri="{FF2B5EF4-FFF2-40B4-BE49-F238E27FC236}">
                  <a16:creationId xmlns:a16="http://schemas.microsoft.com/office/drawing/2014/main" id="{C55D9707-8580-E943-B366-D4506D54DAAA}"/>
                </a:ext>
              </a:extLst>
            </p:cNvPr>
            <p:cNvGrpSpPr/>
            <p:nvPr/>
          </p:nvGrpSpPr>
          <p:grpSpPr>
            <a:xfrm>
              <a:off x="4372407" y="2781081"/>
              <a:ext cx="1746092" cy="299076"/>
              <a:chOff x="4372407" y="2781081"/>
              <a:chExt cx="1746092" cy="299076"/>
            </a:xfrm>
            <a:solidFill>
              <a:srgbClr val="022E33"/>
            </a:solidFill>
          </p:grpSpPr>
          <p:sp>
            <p:nvSpPr>
              <p:cNvPr id="52" name="Freeform: Shape 10">
                <a:extLst>
                  <a:ext uri="{FF2B5EF4-FFF2-40B4-BE49-F238E27FC236}">
                    <a16:creationId xmlns:a16="http://schemas.microsoft.com/office/drawing/2014/main" id="{2E6ADC8B-9B59-91E2-D771-264799F2761B}"/>
                  </a:ext>
                </a:extLst>
              </p:cNvPr>
              <p:cNvSpPr/>
              <p:nvPr/>
            </p:nvSpPr>
            <p:spPr>
              <a:xfrm>
                <a:off x="5400452" y="2784366"/>
                <a:ext cx="232642" cy="292343"/>
              </a:xfrm>
              <a:custGeom>
                <a:avLst/>
                <a:gdLst>
                  <a:gd name="connsiteX0" fmla="*/ 88114 w 232642"/>
                  <a:gd name="connsiteY0" fmla="*/ 48450 h 292343"/>
                  <a:gd name="connsiteX1" fmla="*/ 0 w 232642"/>
                  <a:gd name="connsiteY1" fmla="*/ 48450 h 292343"/>
                  <a:gd name="connsiteX2" fmla="*/ 0 w 232642"/>
                  <a:gd name="connsiteY2" fmla="*/ 0 h 292343"/>
                  <a:gd name="connsiteX3" fmla="*/ 232643 w 232642"/>
                  <a:gd name="connsiteY3" fmla="*/ 0 h 292343"/>
                  <a:gd name="connsiteX4" fmla="*/ 232643 w 232642"/>
                  <a:gd name="connsiteY4" fmla="*/ 48450 h 292343"/>
                  <a:gd name="connsiteX5" fmla="*/ 144940 w 232642"/>
                  <a:gd name="connsiteY5" fmla="*/ 48450 h 292343"/>
                  <a:gd name="connsiteX6" fmla="*/ 144940 w 232642"/>
                  <a:gd name="connsiteY6" fmla="*/ 292343 h 292343"/>
                  <a:gd name="connsiteX7" fmla="*/ 88114 w 232642"/>
                  <a:gd name="connsiteY7" fmla="*/ 292343 h 292343"/>
                  <a:gd name="connsiteX8" fmla="*/ 88114 w 232642"/>
                  <a:gd name="connsiteY8" fmla="*/ 48450 h 29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42" h="292343">
                    <a:moveTo>
                      <a:pt x="88114" y="48450"/>
                    </a:moveTo>
                    <a:lnTo>
                      <a:pt x="0" y="48450"/>
                    </a:lnTo>
                    <a:lnTo>
                      <a:pt x="0" y="0"/>
                    </a:lnTo>
                    <a:lnTo>
                      <a:pt x="232643" y="0"/>
                    </a:lnTo>
                    <a:lnTo>
                      <a:pt x="232643" y="48450"/>
                    </a:lnTo>
                    <a:lnTo>
                      <a:pt x="144940" y="48450"/>
                    </a:lnTo>
                    <a:lnTo>
                      <a:pt x="144940" y="292343"/>
                    </a:lnTo>
                    <a:lnTo>
                      <a:pt x="88114" y="292343"/>
                    </a:lnTo>
                    <a:lnTo>
                      <a:pt x="88114" y="4845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11">
                <a:extLst>
                  <a:ext uri="{FF2B5EF4-FFF2-40B4-BE49-F238E27FC236}">
                    <a16:creationId xmlns:a16="http://schemas.microsoft.com/office/drawing/2014/main" id="{43342978-3FBF-E633-F9EF-7F880A0AA93A}"/>
                  </a:ext>
                </a:extLst>
              </p:cNvPr>
              <p:cNvSpPr/>
              <p:nvPr/>
            </p:nvSpPr>
            <p:spPr>
              <a:xfrm>
                <a:off x="5675058" y="2784284"/>
                <a:ext cx="200123" cy="292425"/>
              </a:xfrm>
              <a:custGeom>
                <a:avLst/>
                <a:gdLst>
                  <a:gd name="connsiteX0" fmla="*/ 77356 w 200123"/>
                  <a:gd name="connsiteY0" fmla="*/ 82 h 292425"/>
                  <a:gd name="connsiteX1" fmla="*/ 200124 w 200123"/>
                  <a:gd name="connsiteY1" fmla="*/ 82 h 292425"/>
                  <a:gd name="connsiteX2" fmla="*/ 200124 w 200123"/>
                  <a:gd name="connsiteY2" fmla="*/ 48532 h 292425"/>
                  <a:gd name="connsiteX3" fmla="*/ 82612 w 200123"/>
                  <a:gd name="connsiteY3" fmla="*/ 48532 h 292425"/>
                  <a:gd name="connsiteX4" fmla="*/ 56826 w 200123"/>
                  <a:gd name="connsiteY4" fmla="*/ 74318 h 292425"/>
                  <a:gd name="connsiteX5" fmla="*/ 56826 w 200123"/>
                  <a:gd name="connsiteY5" fmla="*/ 122029 h 292425"/>
                  <a:gd name="connsiteX6" fmla="*/ 200124 w 200123"/>
                  <a:gd name="connsiteY6" fmla="*/ 122029 h 292425"/>
                  <a:gd name="connsiteX7" fmla="*/ 200124 w 200123"/>
                  <a:gd name="connsiteY7" fmla="*/ 170479 h 292425"/>
                  <a:gd name="connsiteX8" fmla="*/ 56826 w 200123"/>
                  <a:gd name="connsiteY8" fmla="*/ 170479 h 292425"/>
                  <a:gd name="connsiteX9" fmla="*/ 56826 w 200123"/>
                  <a:gd name="connsiteY9" fmla="*/ 218190 h 292425"/>
                  <a:gd name="connsiteX10" fmla="*/ 82612 w 200123"/>
                  <a:gd name="connsiteY10" fmla="*/ 243975 h 292425"/>
                  <a:gd name="connsiteX11" fmla="*/ 200124 w 200123"/>
                  <a:gd name="connsiteY11" fmla="*/ 243975 h 292425"/>
                  <a:gd name="connsiteX12" fmla="*/ 200124 w 200123"/>
                  <a:gd name="connsiteY12" fmla="*/ 292425 h 292425"/>
                  <a:gd name="connsiteX13" fmla="*/ 77356 w 200123"/>
                  <a:gd name="connsiteY13" fmla="*/ 292425 h 292425"/>
                  <a:gd name="connsiteX14" fmla="*/ 0 w 200123"/>
                  <a:gd name="connsiteY14" fmla="*/ 215069 h 292425"/>
                  <a:gd name="connsiteX15" fmla="*/ 0 w 200123"/>
                  <a:gd name="connsiteY15" fmla="*/ 77356 h 292425"/>
                  <a:gd name="connsiteX16" fmla="*/ 77356 w 200123"/>
                  <a:gd name="connsiteY16" fmla="*/ 0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0123" h="292425">
                    <a:moveTo>
                      <a:pt x="77356" y="82"/>
                    </a:moveTo>
                    <a:lnTo>
                      <a:pt x="200124" y="82"/>
                    </a:lnTo>
                    <a:lnTo>
                      <a:pt x="200124" y="48532"/>
                    </a:lnTo>
                    <a:lnTo>
                      <a:pt x="82612" y="48532"/>
                    </a:lnTo>
                    <a:cubicBezTo>
                      <a:pt x="68405" y="48532"/>
                      <a:pt x="56826" y="60111"/>
                      <a:pt x="56826" y="74318"/>
                    </a:cubicBezTo>
                    <a:lnTo>
                      <a:pt x="56826" y="122029"/>
                    </a:lnTo>
                    <a:lnTo>
                      <a:pt x="200124" y="122029"/>
                    </a:lnTo>
                    <a:lnTo>
                      <a:pt x="200124" y="170479"/>
                    </a:lnTo>
                    <a:lnTo>
                      <a:pt x="56826" y="170479"/>
                    </a:lnTo>
                    <a:lnTo>
                      <a:pt x="56826" y="218190"/>
                    </a:lnTo>
                    <a:cubicBezTo>
                      <a:pt x="56826" y="232396"/>
                      <a:pt x="68405" y="243975"/>
                      <a:pt x="82612" y="243975"/>
                    </a:cubicBezTo>
                    <a:lnTo>
                      <a:pt x="200124" y="243975"/>
                    </a:lnTo>
                    <a:lnTo>
                      <a:pt x="200124" y="292425"/>
                    </a:lnTo>
                    <a:lnTo>
                      <a:pt x="77356" y="292425"/>
                    </a:lnTo>
                    <a:cubicBezTo>
                      <a:pt x="34654" y="292425"/>
                      <a:pt x="0" y="257771"/>
                      <a:pt x="0" y="215069"/>
                    </a:cubicBezTo>
                    <a:lnTo>
                      <a:pt x="0" y="77356"/>
                    </a:lnTo>
                    <a:cubicBezTo>
                      <a:pt x="0" y="34654"/>
                      <a:pt x="34654" y="0"/>
                      <a:pt x="77356" y="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12">
                <a:extLst>
                  <a:ext uri="{FF2B5EF4-FFF2-40B4-BE49-F238E27FC236}">
                    <a16:creationId xmlns:a16="http://schemas.microsoft.com/office/drawing/2014/main" id="{79262B31-F38D-5E60-294D-650EC648703B}"/>
                  </a:ext>
                </a:extLst>
              </p:cNvPr>
              <p:cNvSpPr/>
              <p:nvPr/>
            </p:nvSpPr>
            <p:spPr>
              <a:xfrm>
                <a:off x="5924206" y="2784366"/>
                <a:ext cx="194293" cy="292425"/>
              </a:xfrm>
              <a:custGeom>
                <a:avLst/>
                <a:gdLst>
                  <a:gd name="connsiteX0" fmla="*/ 0 w 194293"/>
                  <a:gd name="connsiteY0" fmla="*/ 0 h 292425"/>
                  <a:gd name="connsiteX1" fmla="*/ 56826 w 194293"/>
                  <a:gd name="connsiteY1" fmla="*/ 0 h 292425"/>
                  <a:gd name="connsiteX2" fmla="*/ 56826 w 194293"/>
                  <a:gd name="connsiteY2" fmla="*/ 218190 h 292425"/>
                  <a:gd name="connsiteX3" fmla="*/ 82612 w 194293"/>
                  <a:gd name="connsiteY3" fmla="*/ 243975 h 292425"/>
                  <a:gd name="connsiteX4" fmla="*/ 194293 w 194293"/>
                  <a:gd name="connsiteY4" fmla="*/ 243975 h 292425"/>
                  <a:gd name="connsiteX5" fmla="*/ 194293 w 194293"/>
                  <a:gd name="connsiteY5" fmla="*/ 292425 h 292425"/>
                  <a:gd name="connsiteX6" fmla="*/ 77438 w 194293"/>
                  <a:gd name="connsiteY6" fmla="*/ 292425 h 292425"/>
                  <a:gd name="connsiteX7" fmla="*/ 82 w 194293"/>
                  <a:gd name="connsiteY7" fmla="*/ 215069 h 292425"/>
                  <a:gd name="connsiteX8" fmla="*/ 82 w 194293"/>
                  <a:gd name="connsiteY8" fmla="*/ 0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4293" h="292425">
                    <a:moveTo>
                      <a:pt x="0" y="0"/>
                    </a:moveTo>
                    <a:lnTo>
                      <a:pt x="56826" y="0"/>
                    </a:lnTo>
                    <a:lnTo>
                      <a:pt x="56826" y="218190"/>
                    </a:lnTo>
                    <a:cubicBezTo>
                      <a:pt x="56826" y="232396"/>
                      <a:pt x="68405" y="243975"/>
                      <a:pt x="82612" y="243975"/>
                    </a:cubicBezTo>
                    <a:lnTo>
                      <a:pt x="194293" y="243975"/>
                    </a:lnTo>
                    <a:lnTo>
                      <a:pt x="194293" y="292425"/>
                    </a:lnTo>
                    <a:lnTo>
                      <a:pt x="77438" y="292425"/>
                    </a:lnTo>
                    <a:cubicBezTo>
                      <a:pt x="34736" y="292425"/>
                      <a:pt x="82" y="257771"/>
                      <a:pt x="82" y="215069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13">
                <a:extLst>
                  <a:ext uri="{FF2B5EF4-FFF2-40B4-BE49-F238E27FC236}">
                    <a16:creationId xmlns:a16="http://schemas.microsoft.com/office/drawing/2014/main" id="{3E5F2CDB-D2ED-2F5F-4B59-1C9FA498DC2C}"/>
                  </a:ext>
                </a:extLst>
              </p:cNvPr>
              <p:cNvSpPr/>
              <p:nvPr/>
            </p:nvSpPr>
            <p:spPr>
              <a:xfrm>
                <a:off x="5114433" y="2784366"/>
                <a:ext cx="244385" cy="292425"/>
              </a:xfrm>
              <a:custGeom>
                <a:avLst/>
                <a:gdLst>
                  <a:gd name="connsiteX0" fmla="*/ 244386 w 244385"/>
                  <a:gd name="connsiteY0" fmla="*/ 77356 h 292425"/>
                  <a:gd name="connsiteX1" fmla="*/ 244386 w 244385"/>
                  <a:gd name="connsiteY1" fmla="*/ 292425 h 292425"/>
                  <a:gd name="connsiteX2" fmla="*/ 187559 w 244385"/>
                  <a:gd name="connsiteY2" fmla="*/ 292425 h 292425"/>
                  <a:gd name="connsiteX3" fmla="*/ 187559 w 244385"/>
                  <a:gd name="connsiteY3" fmla="*/ 74235 h 292425"/>
                  <a:gd name="connsiteX4" fmla="*/ 161774 w 244385"/>
                  <a:gd name="connsiteY4" fmla="*/ 48450 h 292425"/>
                  <a:gd name="connsiteX5" fmla="*/ 56826 w 244385"/>
                  <a:gd name="connsiteY5" fmla="*/ 48450 h 292425"/>
                  <a:gd name="connsiteX6" fmla="*/ 56826 w 244385"/>
                  <a:gd name="connsiteY6" fmla="*/ 292343 h 292425"/>
                  <a:gd name="connsiteX7" fmla="*/ 0 w 244385"/>
                  <a:gd name="connsiteY7" fmla="*/ 292343 h 292425"/>
                  <a:gd name="connsiteX8" fmla="*/ 0 w 244385"/>
                  <a:gd name="connsiteY8" fmla="*/ 0 h 292425"/>
                  <a:gd name="connsiteX9" fmla="*/ 167030 w 244385"/>
                  <a:gd name="connsiteY9" fmla="*/ 0 h 292425"/>
                  <a:gd name="connsiteX10" fmla="*/ 244386 w 244385"/>
                  <a:gd name="connsiteY10" fmla="*/ 77356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385" h="292425">
                    <a:moveTo>
                      <a:pt x="244386" y="77356"/>
                    </a:moveTo>
                    <a:lnTo>
                      <a:pt x="244386" y="292425"/>
                    </a:lnTo>
                    <a:lnTo>
                      <a:pt x="187559" y="292425"/>
                    </a:lnTo>
                    <a:lnTo>
                      <a:pt x="187559" y="74235"/>
                    </a:lnTo>
                    <a:cubicBezTo>
                      <a:pt x="187559" y="60029"/>
                      <a:pt x="175981" y="48450"/>
                      <a:pt x="161774" y="48450"/>
                    </a:cubicBezTo>
                    <a:lnTo>
                      <a:pt x="56826" y="48450"/>
                    </a:lnTo>
                    <a:lnTo>
                      <a:pt x="56826" y="292343"/>
                    </a:lnTo>
                    <a:lnTo>
                      <a:pt x="0" y="292343"/>
                    </a:lnTo>
                    <a:lnTo>
                      <a:pt x="0" y="0"/>
                    </a:lnTo>
                    <a:lnTo>
                      <a:pt x="167030" y="0"/>
                    </a:lnTo>
                    <a:cubicBezTo>
                      <a:pt x="209732" y="0"/>
                      <a:pt x="244386" y="34654"/>
                      <a:pt x="244386" y="77356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14">
                <a:extLst>
                  <a:ext uri="{FF2B5EF4-FFF2-40B4-BE49-F238E27FC236}">
                    <a16:creationId xmlns:a16="http://schemas.microsoft.com/office/drawing/2014/main" id="{60FC30EF-B2F3-36B0-DA01-3F88FE916F79}"/>
                  </a:ext>
                </a:extLst>
              </p:cNvPr>
              <p:cNvSpPr/>
              <p:nvPr/>
            </p:nvSpPr>
            <p:spPr>
              <a:xfrm>
                <a:off x="4372407" y="2784366"/>
                <a:ext cx="354260" cy="292425"/>
              </a:xfrm>
              <a:custGeom>
                <a:avLst/>
                <a:gdLst>
                  <a:gd name="connsiteX0" fmla="*/ 276905 w 354260"/>
                  <a:gd name="connsiteY0" fmla="*/ 0 h 292425"/>
                  <a:gd name="connsiteX1" fmla="*/ 354261 w 354260"/>
                  <a:gd name="connsiteY1" fmla="*/ 77356 h 292425"/>
                  <a:gd name="connsiteX2" fmla="*/ 354261 w 354260"/>
                  <a:gd name="connsiteY2" fmla="*/ 292425 h 292425"/>
                  <a:gd name="connsiteX3" fmla="*/ 297434 w 354260"/>
                  <a:gd name="connsiteY3" fmla="*/ 292425 h 292425"/>
                  <a:gd name="connsiteX4" fmla="*/ 297434 w 354260"/>
                  <a:gd name="connsiteY4" fmla="*/ 74235 h 292425"/>
                  <a:gd name="connsiteX5" fmla="*/ 271649 w 354260"/>
                  <a:gd name="connsiteY5" fmla="*/ 48450 h 292425"/>
                  <a:gd name="connsiteX6" fmla="*/ 205544 w 354260"/>
                  <a:gd name="connsiteY6" fmla="*/ 48450 h 292425"/>
                  <a:gd name="connsiteX7" fmla="*/ 205544 w 354260"/>
                  <a:gd name="connsiteY7" fmla="*/ 292343 h 292425"/>
                  <a:gd name="connsiteX8" fmla="*/ 148717 w 354260"/>
                  <a:gd name="connsiteY8" fmla="*/ 292343 h 292425"/>
                  <a:gd name="connsiteX9" fmla="*/ 148717 w 354260"/>
                  <a:gd name="connsiteY9" fmla="*/ 48450 h 292425"/>
                  <a:gd name="connsiteX10" fmla="*/ 82612 w 354260"/>
                  <a:gd name="connsiteY10" fmla="*/ 48450 h 292425"/>
                  <a:gd name="connsiteX11" fmla="*/ 56826 w 354260"/>
                  <a:gd name="connsiteY11" fmla="*/ 74235 h 292425"/>
                  <a:gd name="connsiteX12" fmla="*/ 56826 w 354260"/>
                  <a:gd name="connsiteY12" fmla="*/ 292425 h 292425"/>
                  <a:gd name="connsiteX13" fmla="*/ 0 w 354260"/>
                  <a:gd name="connsiteY13" fmla="*/ 292425 h 292425"/>
                  <a:gd name="connsiteX14" fmla="*/ 0 w 354260"/>
                  <a:gd name="connsiteY14" fmla="*/ 77356 h 292425"/>
                  <a:gd name="connsiteX15" fmla="*/ 77356 w 354260"/>
                  <a:gd name="connsiteY15" fmla="*/ 0 h 292425"/>
                  <a:gd name="connsiteX16" fmla="*/ 276905 w 354260"/>
                  <a:gd name="connsiteY16" fmla="*/ 0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260" h="292425">
                    <a:moveTo>
                      <a:pt x="276905" y="0"/>
                    </a:moveTo>
                    <a:cubicBezTo>
                      <a:pt x="319607" y="0"/>
                      <a:pt x="354261" y="34654"/>
                      <a:pt x="354261" y="77356"/>
                    </a:cubicBezTo>
                    <a:lnTo>
                      <a:pt x="354261" y="292425"/>
                    </a:lnTo>
                    <a:lnTo>
                      <a:pt x="297434" y="292425"/>
                    </a:lnTo>
                    <a:lnTo>
                      <a:pt x="297434" y="74235"/>
                    </a:lnTo>
                    <a:cubicBezTo>
                      <a:pt x="297434" y="60029"/>
                      <a:pt x="285856" y="48450"/>
                      <a:pt x="271649" y="48450"/>
                    </a:cubicBezTo>
                    <a:lnTo>
                      <a:pt x="205544" y="48450"/>
                    </a:lnTo>
                    <a:lnTo>
                      <a:pt x="205544" y="292343"/>
                    </a:lnTo>
                    <a:lnTo>
                      <a:pt x="148717" y="292343"/>
                    </a:lnTo>
                    <a:lnTo>
                      <a:pt x="148717" y="48450"/>
                    </a:lnTo>
                    <a:lnTo>
                      <a:pt x="82612" y="48450"/>
                    </a:lnTo>
                    <a:cubicBezTo>
                      <a:pt x="68405" y="48450"/>
                      <a:pt x="56826" y="60029"/>
                      <a:pt x="56826" y="74235"/>
                    </a:cubicBezTo>
                    <a:lnTo>
                      <a:pt x="56826" y="292425"/>
                    </a:lnTo>
                    <a:lnTo>
                      <a:pt x="0" y="292425"/>
                    </a:lnTo>
                    <a:lnTo>
                      <a:pt x="0" y="77356"/>
                    </a:lnTo>
                    <a:cubicBezTo>
                      <a:pt x="0" y="34654"/>
                      <a:pt x="34654" y="0"/>
                      <a:pt x="77356" y="0"/>
                    </a:cubicBezTo>
                    <a:lnTo>
                      <a:pt x="276905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15">
                <a:extLst>
                  <a:ext uri="{FF2B5EF4-FFF2-40B4-BE49-F238E27FC236}">
                    <a16:creationId xmlns:a16="http://schemas.microsoft.com/office/drawing/2014/main" id="{B94A67F0-4D11-08EF-AED3-57759824CEED}"/>
                  </a:ext>
                </a:extLst>
              </p:cNvPr>
              <p:cNvSpPr/>
              <p:nvPr/>
            </p:nvSpPr>
            <p:spPr>
              <a:xfrm>
                <a:off x="4771176" y="2781081"/>
                <a:ext cx="299076" cy="299076"/>
              </a:xfrm>
              <a:custGeom>
                <a:avLst/>
                <a:gdLst>
                  <a:gd name="connsiteX0" fmla="*/ 149538 w 299076"/>
                  <a:gd name="connsiteY0" fmla="*/ 55020 h 299076"/>
                  <a:gd name="connsiteX1" fmla="*/ 244057 w 299076"/>
                  <a:gd name="connsiteY1" fmla="*/ 149538 h 299076"/>
                  <a:gd name="connsiteX2" fmla="*/ 149538 w 299076"/>
                  <a:gd name="connsiteY2" fmla="*/ 244057 h 299076"/>
                  <a:gd name="connsiteX3" fmla="*/ 55019 w 299076"/>
                  <a:gd name="connsiteY3" fmla="*/ 149538 h 299076"/>
                  <a:gd name="connsiteX4" fmla="*/ 149538 w 299076"/>
                  <a:gd name="connsiteY4" fmla="*/ 55020 h 299076"/>
                  <a:gd name="connsiteX5" fmla="*/ 149538 w 299076"/>
                  <a:gd name="connsiteY5" fmla="*/ 0 h 299076"/>
                  <a:gd name="connsiteX6" fmla="*/ 0 w 299076"/>
                  <a:gd name="connsiteY6" fmla="*/ 149538 h 299076"/>
                  <a:gd name="connsiteX7" fmla="*/ 149538 w 299076"/>
                  <a:gd name="connsiteY7" fmla="*/ 299077 h 299076"/>
                  <a:gd name="connsiteX8" fmla="*/ 299077 w 299076"/>
                  <a:gd name="connsiteY8" fmla="*/ 149538 h 299076"/>
                  <a:gd name="connsiteX9" fmla="*/ 149538 w 299076"/>
                  <a:gd name="connsiteY9" fmla="*/ 0 h 299076"/>
                  <a:gd name="connsiteX10" fmla="*/ 149538 w 299076"/>
                  <a:gd name="connsiteY10" fmla="*/ 0 h 29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9076" h="299076">
                    <a:moveTo>
                      <a:pt x="149538" y="55020"/>
                    </a:moveTo>
                    <a:cubicBezTo>
                      <a:pt x="201684" y="55020"/>
                      <a:pt x="244057" y="97393"/>
                      <a:pt x="244057" y="149538"/>
                    </a:cubicBezTo>
                    <a:cubicBezTo>
                      <a:pt x="244057" y="201684"/>
                      <a:pt x="201684" y="244057"/>
                      <a:pt x="149538" y="244057"/>
                    </a:cubicBezTo>
                    <a:cubicBezTo>
                      <a:pt x="97393" y="244057"/>
                      <a:pt x="55019" y="201684"/>
                      <a:pt x="55019" y="149538"/>
                    </a:cubicBezTo>
                    <a:cubicBezTo>
                      <a:pt x="55019" y="97393"/>
                      <a:pt x="97393" y="55020"/>
                      <a:pt x="149538" y="55020"/>
                    </a:cubicBezTo>
                    <a:moveTo>
                      <a:pt x="149538" y="0"/>
                    </a:moveTo>
                    <a:cubicBezTo>
                      <a:pt x="66927" y="0"/>
                      <a:pt x="0" y="66927"/>
                      <a:pt x="0" y="149538"/>
                    </a:cubicBezTo>
                    <a:cubicBezTo>
                      <a:pt x="0" y="232150"/>
                      <a:pt x="66927" y="299077"/>
                      <a:pt x="149538" y="299077"/>
                    </a:cubicBezTo>
                    <a:cubicBezTo>
                      <a:pt x="232150" y="299077"/>
                      <a:pt x="299077" y="232150"/>
                      <a:pt x="299077" y="149538"/>
                    </a:cubicBezTo>
                    <a:cubicBezTo>
                      <a:pt x="299077" y="66927"/>
                      <a:pt x="232150" y="0"/>
                      <a:pt x="149538" y="0"/>
                    </a:cubicBezTo>
                    <a:lnTo>
                      <a:pt x="149538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2">
              <a:extLst>
                <a:ext uri="{FF2B5EF4-FFF2-40B4-BE49-F238E27FC236}">
                  <a16:creationId xmlns:a16="http://schemas.microsoft.com/office/drawing/2014/main" id="{C4A2299B-CC37-8EA1-1C30-FA1EF5890512}"/>
                </a:ext>
              </a:extLst>
            </p:cNvPr>
            <p:cNvGrpSpPr/>
            <p:nvPr/>
          </p:nvGrpSpPr>
          <p:grpSpPr>
            <a:xfrm>
              <a:off x="4372407" y="3202023"/>
              <a:ext cx="5711447" cy="794171"/>
              <a:chOff x="4372407" y="3219924"/>
              <a:chExt cx="5711447" cy="794171"/>
            </a:xfrm>
            <a:solidFill>
              <a:srgbClr val="022E33"/>
            </a:solidFill>
          </p:grpSpPr>
          <p:sp>
            <p:nvSpPr>
              <p:cNvPr id="40" name="Freeform: Shape 17">
                <a:extLst>
                  <a:ext uri="{FF2B5EF4-FFF2-40B4-BE49-F238E27FC236}">
                    <a16:creationId xmlns:a16="http://schemas.microsoft.com/office/drawing/2014/main" id="{CF86D32B-0AF1-E6EC-AB50-D9A16867E1B9}"/>
                  </a:ext>
                </a:extLst>
              </p:cNvPr>
              <p:cNvSpPr/>
              <p:nvPr/>
            </p:nvSpPr>
            <p:spPr>
              <a:xfrm>
                <a:off x="4372407" y="3229861"/>
                <a:ext cx="530569" cy="775201"/>
              </a:xfrm>
              <a:custGeom>
                <a:avLst/>
                <a:gdLst>
                  <a:gd name="connsiteX0" fmla="*/ 0 w 530569"/>
                  <a:gd name="connsiteY0" fmla="*/ 0 h 775201"/>
                  <a:gd name="connsiteX1" fmla="*/ 292425 w 530569"/>
                  <a:gd name="connsiteY1" fmla="*/ 0 h 775201"/>
                  <a:gd name="connsiteX2" fmla="*/ 530570 w 530569"/>
                  <a:gd name="connsiteY2" fmla="*/ 217040 h 775201"/>
                  <a:gd name="connsiteX3" fmla="*/ 292425 w 530569"/>
                  <a:gd name="connsiteY3" fmla="*/ 434080 h 775201"/>
                  <a:gd name="connsiteX4" fmla="*/ 74236 w 530569"/>
                  <a:gd name="connsiteY4" fmla="*/ 434080 h 775201"/>
                  <a:gd name="connsiteX5" fmla="*/ 74236 w 530569"/>
                  <a:gd name="connsiteY5" fmla="*/ 775202 h 775201"/>
                  <a:gd name="connsiteX6" fmla="*/ 0 w 530569"/>
                  <a:gd name="connsiteY6" fmla="*/ 775202 h 775201"/>
                  <a:gd name="connsiteX7" fmla="*/ 0 w 530569"/>
                  <a:gd name="connsiteY7" fmla="*/ 0 h 775201"/>
                  <a:gd name="connsiteX8" fmla="*/ 286841 w 530569"/>
                  <a:gd name="connsiteY8" fmla="*/ 369945 h 775201"/>
                  <a:gd name="connsiteX9" fmla="*/ 456253 w 530569"/>
                  <a:gd name="connsiteY9" fmla="*/ 217122 h 775201"/>
                  <a:gd name="connsiteX10" fmla="*/ 286841 w 530569"/>
                  <a:gd name="connsiteY10" fmla="*/ 65367 h 775201"/>
                  <a:gd name="connsiteX11" fmla="*/ 74236 w 530569"/>
                  <a:gd name="connsiteY11" fmla="*/ 65367 h 775201"/>
                  <a:gd name="connsiteX12" fmla="*/ 74236 w 530569"/>
                  <a:gd name="connsiteY12" fmla="*/ 369945 h 775201"/>
                  <a:gd name="connsiteX13" fmla="*/ 286841 w 530569"/>
                  <a:gd name="connsiteY13" fmla="*/ 369945 h 7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0569" h="775201">
                    <a:moveTo>
                      <a:pt x="0" y="0"/>
                    </a:moveTo>
                    <a:lnTo>
                      <a:pt x="292425" y="0"/>
                    </a:lnTo>
                    <a:cubicBezTo>
                      <a:pt x="436380" y="0"/>
                      <a:pt x="530570" y="86389"/>
                      <a:pt x="530570" y="217040"/>
                    </a:cubicBezTo>
                    <a:cubicBezTo>
                      <a:pt x="530570" y="347691"/>
                      <a:pt x="436462" y="434080"/>
                      <a:pt x="292425" y="434080"/>
                    </a:cubicBezTo>
                    <a:lnTo>
                      <a:pt x="74236" y="434080"/>
                    </a:lnTo>
                    <a:lnTo>
                      <a:pt x="74236" y="775202"/>
                    </a:lnTo>
                    <a:lnTo>
                      <a:pt x="0" y="775202"/>
                    </a:lnTo>
                    <a:lnTo>
                      <a:pt x="0" y="0"/>
                    </a:lnTo>
                    <a:close/>
                    <a:moveTo>
                      <a:pt x="286841" y="369945"/>
                    </a:moveTo>
                    <a:cubicBezTo>
                      <a:pt x="389818" y="369945"/>
                      <a:pt x="456253" y="309013"/>
                      <a:pt x="456253" y="217122"/>
                    </a:cubicBezTo>
                    <a:cubicBezTo>
                      <a:pt x="456253" y="125231"/>
                      <a:pt x="389818" y="65367"/>
                      <a:pt x="286841" y="65367"/>
                    </a:cubicBezTo>
                    <a:lnTo>
                      <a:pt x="74236" y="65367"/>
                    </a:lnTo>
                    <a:lnTo>
                      <a:pt x="74236" y="369945"/>
                    </a:lnTo>
                    <a:lnTo>
                      <a:pt x="286841" y="369945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18">
                <a:extLst>
                  <a:ext uri="{FF2B5EF4-FFF2-40B4-BE49-F238E27FC236}">
                    <a16:creationId xmlns:a16="http://schemas.microsoft.com/office/drawing/2014/main" id="{655995B5-2F18-0980-F5DF-B57984B473BA}"/>
                  </a:ext>
                </a:extLst>
              </p:cNvPr>
              <p:cNvSpPr/>
              <p:nvPr/>
            </p:nvSpPr>
            <p:spPr>
              <a:xfrm>
                <a:off x="4996017" y="3446901"/>
                <a:ext cx="481791" cy="566948"/>
              </a:xfrm>
              <a:custGeom>
                <a:avLst/>
                <a:gdLst>
                  <a:gd name="connsiteX0" fmla="*/ 0 w 481791"/>
                  <a:gd name="connsiteY0" fmla="*/ 360009 h 566948"/>
                  <a:gd name="connsiteX1" fmla="*/ 0 w 481791"/>
                  <a:gd name="connsiteY1" fmla="*/ 82 h 566948"/>
                  <a:gd name="connsiteX2" fmla="*/ 69801 w 481791"/>
                  <a:gd name="connsiteY2" fmla="*/ 82 h 566948"/>
                  <a:gd name="connsiteX3" fmla="*/ 69801 w 481791"/>
                  <a:gd name="connsiteY3" fmla="*/ 353357 h 566948"/>
                  <a:gd name="connsiteX4" fmla="*/ 211538 w 481791"/>
                  <a:gd name="connsiteY4" fmla="*/ 503963 h 566948"/>
                  <a:gd name="connsiteX5" fmla="*/ 411990 w 481791"/>
                  <a:gd name="connsiteY5" fmla="*/ 238145 h 566948"/>
                  <a:gd name="connsiteX6" fmla="*/ 411990 w 481791"/>
                  <a:gd name="connsiteY6" fmla="*/ 0 h 566948"/>
                  <a:gd name="connsiteX7" fmla="*/ 481791 w 481791"/>
                  <a:gd name="connsiteY7" fmla="*/ 0 h 566948"/>
                  <a:gd name="connsiteX8" fmla="*/ 481791 w 481791"/>
                  <a:gd name="connsiteY8" fmla="*/ 558162 h 566948"/>
                  <a:gd name="connsiteX9" fmla="*/ 411990 w 481791"/>
                  <a:gd name="connsiteY9" fmla="*/ 558162 h 566948"/>
                  <a:gd name="connsiteX10" fmla="*/ 411990 w 481791"/>
                  <a:gd name="connsiteY10" fmla="*/ 431863 h 566948"/>
                  <a:gd name="connsiteX11" fmla="*/ 200452 w 481791"/>
                  <a:gd name="connsiteY11" fmla="*/ 566948 h 566948"/>
                  <a:gd name="connsiteX12" fmla="*/ 0 w 481791"/>
                  <a:gd name="connsiteY12" fmla="*/ 359845 h 56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1791" h="566948">
                    <a:moveTo>
                      <a:pt x="0" y="360009"/>
                    </a:moveTo>
                    <a:lnTo>
                      <a:pt x="0" y="82"/>
                    </a:lnTo>
                    <a:lnTo>
                      <a:pt x="69801" y="82"/>
                    </a:lnTo>
                    <a:lnTo>
                      <a:pt x="69801" y="353357"/>
                    </a:lnTo>
                    <a:cubicBezTo>
                      <a:pt x="69801" y="453050"/>
                      <a:pt x="125149" y="503963"/>
                      <a:pt x="211538" y="503963"/>
                    </a:cubicBezTo>
                    <a:cubicBezTo>
                      <a:pt x="334470" y="503963"/>
                      <a:pt x="411990" y="398769"/>
                      <a:pt x="411990" y="238145"/>
                    </a:cubicBezTo>
                    <a:lnTo>
                      <a:pt x="411990" y="0"/>
                    </a:lnTo>
                    <a:lnTo>
                      <a:pt x="481791" y="0"/>
                    </a:lnTo>
                    <a:lnTo>
                      <a:pt x="481791" y="558162"/>
                    </a:lnTo>
                    <a:lnTo>
                      <a:pt x="411990" y="558162"/>
                    </a:lnTo>
                    <a:lnTo>
                      <a:pt x="411990" y="431863"/>
                    </a:lnTo>
                    <a:cubicBezTo>
                      <a:pt x="377665" y="511600"/>
                      <a:pt x="300145" y="566948"/>
                      <a:pt x="200452" y="566948"/>
                    </a:cubicBezTo>
                    <a:cubicBezTo>
                      <a:pt x="85239" y="566948"/>
                      <a:pt x="0" y="496080"/>
                      <a:pt x="0" y="35984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19">
                <a:extLst>
                  <a:ext uri="{FF2B5EF4-FFF2-40B4-BE49-F238E27FC236}">
                    <a16:creationId xmlns:a16="http://schemas.microsoft.com/office/drawing/2014/main" id="{3B6661C6-5DC1-29D9-414C-AC2461D90391}"/>
                  </a:ext>
                </a:extLst>
              </p:cNvPr>
              <p:cNvSpPr/>
              <p:nvPr/>
            </p:nvSpPr>
            <p:spPr>
              <a:xfrm>
                <a:off x="5630549" y="3220992"/>
                <a:ext cx="554958" cy="793021"/>
              </a:xfrm>
              <a:custGeom>
                <a:avLst/>
                <a:gdLst>
                  <a:gd name="connsiteX0" fmla="*/ 69801 w 554958"/>
                  <a:gd name="connsiteY0" fmla="*/ 671157 h 793021"/>
                  <a:gd name="connsiteX1" fmla="*/ 69801 w 554958"/>
                  <a:gd name="connsiteY1" fmla="*/ 784153 h 793021"/>
                  <a:gd name="connsiteX2" fmla="*/ 0 w 554958"/>
                  <a:gd name="connsiteY2" fmla="*/ 784153 h 793021"/>
                  <a:gd name="connsiteX3" fmla="*/ 0 w 554958"/>
                  <a:gd name="connsiteY3" fmla="*/ 0 h 793021"/>
                  <a:gd name="connsiteX4" fmla="*/ 69801 w 554958"/>
                  <a:gd name="connsiteY4" fmla="*/ 0 h 793021"/>
                  <a:gd name="connsiteX5" fmla="*/ 69801 w 554958"/>
                  <a:gd name="connsiteY5" fmla="*/ 338904 h 793021"/>
                  <a:gd name="connsiteX6" fmla="*/ 280272 w 554958"/>
                  <a:gd name="connsiteY6" fmla="*/ 217040 h 793021"/>
                  <a:gd name="connsiteX7" fmla="*/ 554959 w 554958"/>
                  <a:gd name="connsiteY7" fmla="*/ 505031 h 793021"/>
                  <a:gd name="connsiteX8" fmla="*/ 280272 w 554958"/>
                  <a:gd name="connsiteY8" fmla="*/ 793022 h 793021"/>
                  <a:gd name="connsiteX9" fmla="*/ 69801 w 554958"/>
                  <a:gd name="connsiteY9" fmla="*/ 671157 h 793021"/>
                  <a:gd name="connsiteX10" fmla="*/ 276905 w 554958"/>
                  <a:gd name="connsiteY10" fmla="*/ 730940 h 793021"/>
                  <a:gd name="connsiteX11" fmla="*/ 484008 w 554958"/>
                  <a:gd name="connsiteY11" fmla="*/ 505031 h 793021"/>
                  <a:gd name="connsiteX12" fmla="*/ 276905 w 554958"/>
                  <a:gd name="connsiteY12" fmla="*/ 279122 h 793021"/>
                  <a:gd name="connsiteX13" fmla="*/ 70869 w 554958"/>
                  <a:gd name="connsiteY13" fmla="*/ 505031 h 793021"/>
                  <a:gd name="connsiteX14" fmla="*/ 276905 w 554958"/>
                  <a:gd name="connsiteY14" fmla="*/ 730940 h 793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4958" h="793021">
                    <a:moveTo>
                      <a:pt x="69801" y="671157"/>
                    </a:moveTo>
                    <a:lnTo>
                      <a:pt x="69801" y="784153"/>
                    </a:lnTo>
                    <a:lnTo>
                      <a:pt x="0" y="784153"/>
                    </a:lnTo>
                    <a:lnTo>
                      <a:pt x="0" y="0"/>
                    </a:lnTo>
                    <a:lnTo>
                      <a:pt x="69801" y="0"/>
                    </a:lnTo>
                    <a:lnTo>
                      <a:pt x="69801" y="338904"/>
                    </a:lnTo>
                    <a:cubicBezTo>
                      <a:pt x="104127" y="265819"/>
                      <a:pt x="189448" y="217040"/>
                      <a:pt x="280272" y="217040"/>
                    </a:cubicBezTo>
                    <a:cubicBezTo>
                      <a:pt x="444181" y="217040"/>
                      <a:pt x="554959" y="333320"/>
                      <a:pt x="554959" y="505031"/>
                    </a:cubicBezTo>
                    <a:cubicBezTo>
                      <a:pt x="554959" y="676741"/>
                      <a:pt x="444181" y="793022"/>
                      <a:pt x="280272" y="793022"/>
                    </a:cubicBezTo>
                    <a:cubicBezTo>
                      <a:pt x="189448" y="793022"/>
                      <a:pt x="104209" y="743175"/>
                      <a:pt x="69801" y="671157"/>
                    </a:cubicBezTo>
                    <a:close/>
                    <a:moveTo>
                      <a:pt x="276905" y="730940"/>
                    </a:moveTo>
                    <a:cubicBezTo>
                      <a:pt x="396552" y="730940"/>
                      <a:pt x="484008" y="637899"/>
                      <a:pt x="484008" y="505031"/>
                    </a:cubicBezTo>
                    <a:cubicBezTo>
                      <a:pt x="484008" y="372163"/>
                      <a:pt x="396470" y="279122"/>
                      <a:pt x="276905" y="279122"/>
                    </a:cubicBezTo>
                    <a:cubicBezTo>
                      <a:pt x="157340" y="279122"/>
                      <a:pt x="70869" y="372163"/>
                      <a:pt x="70869" y="505031"/>
                    </a:cubicBezTo>
                    <a:cubicBezTo>
                      <a:pt x="70869" y="637899"/>
                      <a:pt x="157258" y="730940"/>
                      <a:pt x="276905" y="73094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20">
                <a:extLst>
                  <a:ext uri="{FF2B5EF4-FFF2-40B4-BE49-F238E27FC236}">
                    <a16:creationId xmlns:a16="http://schemas.microsoft.com/office/drawing/2014/main" id="{CF7C0B50-0368-1FF6-63CC-66BB35FC9F98}"/>
                  </a:ext>
                </a:extLst>
              </p:cNvPr>
              <p:cNvSpPr/>
              <p:nvPr/>
            </p:nvSpPr>
            <p:spPr>
              <a:xfrm>
                <a:off x="6299572" y="3220992"/>
                <a:ext cx="70868" cy="784152"/>
              </a:xfrm>
              <a:custGeom>
                <a:avLst/>
                <a:gdLst>
                  <a:gd name="connsiteX0" fmla="*/ 0 w 70868"/>
                  <a:gd name="connsiteY0" fmla="*/ 0 h 784152"/>
                  <a:gd name="connsiteX1" fmla="*/ 70868 w 70868"/>
                  <a:gd name="connsiteY1" fmla="*/ 0 h 784152"/>
                  <a:gd name="connsiteX2" fmla="*/ 70868 w 70868"/>
                  <a:gd name="connsiteY2" fmla="*/ 784153 h 784152"/>
                  <a:gd name="connsiteX3" fmla="*/ 0 w 70868"/>
                  <a:gd name="connsiteY3" fmla="*/ 784153 h 784152"/>
                  <a:gd name="connsiteX4" fmla="*/ 0 w 70868"/>
                  <a:gd name="connsiteY4" fmla="*/ 0 h 784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8" h="784152">
                    <a:moveTo>
                      <a:pt x="0" y="0"/>
                    </a:moveTo>
                    <a:lnTo>
                      <a:pt x="70868" y="0"/>
                    </a:lnTo>
                    <a:lnTo>
                      <a:pt x="70868" y="784153"/>
                    </a:lnTo>
                    <a:lnTo>
                      <a:pt x="0" y="7841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21">
                <a:extLst>
                  <a:ext uri="{FF2B5EF4-FFF2-40B4-BE49-F238E27FC236}">
                    <a16:creationId xmlns:a16="http://schemas.microsoft.com/office/drawing/2014/main" id="{FB97918E-0C4C-5921-C511-D4802D991C26}"/>
                  </a:ext>
                </a:extLst>
              </p:cNvPr>
              <p:cNvSpPr/>
              <p:nvPr/>
            </p:nvSpPr>
            <p:spPr>
              <a:xfrm>
                <a:off x="6503390" y="3219924"/>
                <a:ext cx="106261" cy="785220"/>
              </a:xfrm>
              <a:custGeom>
                <a:avLst/>
                <a:gdLst>
                  <a:gd name="connsiteX0" fmla="*/ 53131 w 106261"/>
                  <a:gd name="connsiteY0" fmla="*/ 0 h 785220"/>
                  <a:gd name="connsiteX1" fmla="*/ 106262 w 106261"/>
                  <a:gd name="connsiteY1" fmla="*/ 52063 h 785220"/>
                  <a:gd name="connsiteX2" fmla="*/ 53131 w 106261"/>
                  <a:gd name="connsiteY2" fmla="*/ 102977 h 785220"/>
                  <a:gd name="connsiteX3" fmla="*/ 0 w 106261"/>
                  <a:gd name="connsiteY3" fmla="*/ 52063 h 785220"/>
                  <a:gd name="connsiteX4" fmla="*/ 53131 w 106261"/>
                  <a:gd name="connsiteY4" fmla="*/ 0 h 785220"/>
                  <a:gd name="connsiteX5" fmla="*/ 17656 w 106261"/>
                  <a:gd name="connsiteY5" fmla="*/ 227059 h 785220"/>
                  <a:gd name="connsiteX6" fmla="*/ 88524 w 106261"/>
                  <a:gd name="connsiteY6" fmla="*/ 227059 h 785220"/>
                  <a:gd name="connsiteX7" fmla="*/ 88524 w 106261"/>
                  <a:gd name="connsiteY7" fmla="*/ 785220 h 785220"/>
                  <a:gd name="connsiteX8" fmla="*/ 17656 w 106261"/>
                  <a:gd name="connsiteY8" fmla="*/ 785220 h 785220"/>
                  <a:gd name="connsiteX9" fmla="*/ 17656 w 106261"/>
                  <a:gd name="connsiteY9" fmla="*/ 227059 h 78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61" h="785220">
                    <a:moveTo>
                      <a:pt x="53131" y="0"/>
                    </a:moveTo>
                    <a:cubicBezTo>
                      <a:pt x="84172" y="0"/>
                      <a:pt x="106262" y="22172"/>
                      <a:pt x="106262" y="52063"/>
                    </a:cubicBezTo>
                    <a:cubicBezTo>
                      <a:pt x="106262" y="81955"/>
                      <a:pt x="84090" y="102977"/>
                      <a:pt x="53131" y="102977"/>
                    </a:cubicBezTo>
                    <a:cubicBezTo>
                      <a:pt x="22172" y="102977"/>
                      <a:pt x="0" y="80805"/>
                      <a:pt x="0" y="52063"/>
                    </a:cubicBezTo>
                    <a:cubicBezTo>
                      <a:pt x="0" y="23322"/>
                      <a:pt x="22172" y="0"/>
                      <a:pt x="53131" y="0"/>
                    </a:cubicBezTo>
                    <a:close/>
                    <a:moveTo>
                      <a:pt x="17656" y="227059"/>
                    </a:moveTo>
                    <a:lnTo>
                      <a:pt x="88524" y="227059"/>
                    </a:lnTo>
                    <a:lnTo>
                      <a:pt x="88524" y="785220"/>
                    </a:lnTo>
                    <a:lnTo>
                      <a:pt x="17656" y="785220"/>
                    </a:lnTo>
                    <a:lnTo>
                      <a:pt x="17656" y="227059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22">
                <a:extLst>
                  <a:ext uri="{FF2B5EF4-FFF2-40B4-BE49-F238E27FC236}">
                    <a16:creationId xmlns:a16="http://schemas.microsoft.com/office/drawing/2014/main" id="{3863349F-6B91-214A-04C0-D127953854A4}"/>
                  </a:ext>
                </a:extLst>
              </p:cNvPr>
              <p:cNvSpPr/>
              <p:nvPr/>
            </p:nvSpPr>
            <p:spPr>
              <a:xfrm>
                <a:off x="6704910" y="3438032"/>
                <a:ext cx="519401" cy="575817"/>
              </a:xfrm>
              <a:custGeom>
                <a:avLst/>
                <a:gdLst>
                  <a:gd name="connsiteX0" fmla="*/ 0 w 519401"/>
                  <a:gd name="connsiteY0" fmla="*/ 287991 h 575817"/>
                  <a:gd name="connsiteX1" fmla="*/ 271320 w 519401"/>
                  <a:gd name="connsiteY1" fmla="*/ 0 h 575817"/>
                  <a:gd name="connsiteX2" fmla="*/ 513899 w 519401"/>
                  <a:gd name="connsiteY2" fmla="*/ 184932 h 575817"/>
                  <a:gd name="connsiteX3" fmla="*/ 444098 w 519401"/>
                  <a:gd name="connsiteY3" fmla="*/ 184932 h 575817"/>
                  <a:gd name="connsiteX4" fmla="*/ 271320 w 519401"/>
                  <a:gd name="connsiteY4" fmla="*/ 62000 h 575817"/>
                  <a:gd name="connsiteX5" fmla="*/ 71936 w 519401"/>
                  <a:gd name="connsiteY5" fmla="*/ 287909 h 575817"/>
                  <a:gd name="connsiteX6" fmla="*/ 271320 w 519401"/>
                  <a:gd name="connsiteY6" fmla="*/ 513818 h 575817"/>
                  <a:gd name="connsiteX7" fmla="*/ 449601 w 519401"/>
                  <a:gd name="connsiteY7" fmla="*/ 379800 h 575817"/>
                  <a:gd name="connsiteX8" fmla="*/ 519402 w 519401"/>
                  <a:gd name="connsiteY8" fmla="*/ 379800 h 575817"/>
                  <a:gd name="connsiteX9" fmla="*/ 271320 w 519401"/>
                  <a:gd name="connsiteY9" fmla="*/ 575817 h 575817"/>
                  <a:gd name="connsiteX10" fmla="*/ 0 w 519401"/>
                  <a:gd name="connsiteY10" fmla="*/ 287826 h 57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9401" h="575817">
                    <a:moveTo>
                      <a:pt x="0" y="287991"/>
                    </a:moveTo>
                    <a:cubicBezTo>
                      <a:pt x="0" y="121864"/>
                      <a:pt x="115212" y="0"/>
                      <a:pt x="271320" y="0"/>
                    </a:cubicBezTo>
                    <a:cubicBezTo>
                      <a:pt x="404189" y="0"/>
                      <a:pt x="495012" y="76453"/>
                      <a:pt x="513899" y="184932"/>
                    </a:cubicBezTo>
                    <a:lnTo>
                      <a:pt x="444098" y="184932"/>
                    </a:lnTo>
                    <a:cubicBezTo>
                      <a:pt x="426361" y="110696"/>
                      <a:pt x="359927" y="62000"/>
                      <a:pt x="271320" y="62000"/>
                    </a:cubicBezTo>
                    <a:cubicBezTo>
                      <a:pt x="157257" y="62000"/>
                      <a:pt x="71936" y="156108"/>
                      <a:pt x="71936" y="287909"/>
                    </a:cubicBezTo>
                    <a:cubicBezTo>
                      <a:pt x="71936" y="419709"/>
                      <a:pt x="157175" y="513818"/>
                      <a:pt x="271320" y="513818"/>
                    </a:cubicBezTo>
                    <a:cubicBezTo>
                      <a:pt x="367646" y="513818"/>
                      <a:pt x="437447" y="457320"/>
                      <a:pt x="449601" y="379800"/>
                    </a:cubicBezTo>
                    <a:lnTo>
                      <a:pt x="519402" y="379800"/>
                    </a:lnTo>
                    <a:cubicBezTo>
                      <a:pt x="503881" y="488361"/>
                      <a:pt x="406406" y="575817"/>
                      <a:pt x="271320" y="575817"/>
                    </a:cubicBezTo>
                    <a:cubicBezTo>
                      <a:pt x="115130" y="575817"/>
                      <a:pt x="0" y="452885"/>
                      <a:pt x="0" y="287826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23">
                <a:extLst>
                  <a:ext uri="{FF2B5EF4-FFF2-40B4-BE49-F238E27FC236}">
                    <a16:creationId xmlns:a16="http://schemas.microsoft.com/office/drawing/2014/main" id="{2EC78DF6-4C25-8639-48DC-71C0F27D7918}"/>
                  </a:ext>
                </a:extLst>
              </p:cNvPr>
              <p:cNvSpPr/>
              <p:nvPr/>
            </p:nvSpPr>
            <p:spPr>
              <a:xfrm>
                <a:off x="7301668" y="3438032"/>
                <a:ext cx="456334" cy="575981"/>
              </a:xfrm>
              <a:custGeom>
                <a:avLst/>
                <a:gdLst>
                  <a:gd name="connsiteX0" fmla="*/ 164 w 456334"/>
                  <a:gd name="connsiteY0" fmla="*/ 419791 h 575981"/>
                  <a:gd name="connsiteX1" fmla="*/ 260399 w 456334"/>
                  <a:gd name="connsiteY1" fmla="*/ 233710 h 575981"/>
                  <a:gd name="connsiteX2" fmla="*/ 386697 w 456334"/>
                  <a:gd name="connsiteY2" fmla="*/ 220407 h 575981"/>
                  <a:gd name="connsiteX3" fmla="*/ 386697 w 456334"/>
                  <a:gd name="connsiteY3" fmla="*/ 196018 h 575981"/>
                  <a:gd name="connsiteX4" fmla="*/ 234942 w 456334"/>
                  <a:gd name="connsiteY4" fmla="*/ 62000 h 575981"/>
                  <a:gd name="connsiteX5" fmla="*/ 76535 w 456334"/>
                  <a:gd name="connsiteY5" fmla="*/ 196018 h 575981"/>
                  <a:gd name="connsiteX6" fmla="*/ 4516 w 456334"/>
                  <a:gd name="connsiteY6" fmla="*/ 196018 h 575981"/>
                  <a:gd name="connsiteX7" fmla="*/ 234860 w 456334"/>
                  <a:gd name="connsiteY7" fmla="*/ 0 h 575981"/>
                  <a:gd name="connsiteX8" fmla="*/ 456334 w 456334"/>
                  <a:gd name="connsiteY8" fmla="*/ 201602 h 575981"/>
                  <a:gd name="connsiteX9" fmla="*/ 456334 w 456334"/>
                  <a:gd name="connsiteY9" fmla="*/ 567113 h 575981"/>
                  <a:gd name="connsiteX10" fmla="*/ 386533 w 456334"/>
                  <a:gd name="connsiteY10" fmla="*/ 567113 h 575981"/>
                  <a:gd name="connsiteX11" fmla="*/ 386533 w 456334"/>
                  <a:gd name="connsiteY11" fmla="*/ 451900 h 575981"/>
                  <a:gd name="connsiteX12" fmla="*/ 192733 w 456334"/>
                  <a:gd name="connsiteY12" fmla="*/ 575982 h 575981"/>
                  <a:gd name="connsiteX13" fmla="*/ 0 w 456334"/>
                  <a:gd name="connsiteY13" fmla="*/ 419791 h 575981"/>
                  <a:gd name="connsiteX14" fmla="*/ 197331 w 456334"/>
                  <a:gd name="connsiteY14" fmla="*/ 513900 h 575981"/>
                  <a:gd name="connsiteX15" fmla="*/ 386697 w 456334"/>
                  <a:gd name="connsiteY15" fmla="*/ 305728 h 575981"/>
                  <a:gd name="connsiteX16" fmla="*/ 386697 w 456334"/>
                  <a:gd name="connsiteY16" fmla="*/ 276905 h 575981"/>
                  <a:gd name="connsiteX17" fmla="*/ 264833 w 456334"/>
                  <a:gd name="connsiteY17" fmla="*/ 290208 h 575981"/>
                  <a:gd name="connsiteX18" fmla="*/ 71032 w 456334"/>
                  <a:gd name="connsiteY18" fmla="*/ 417574 h 575981"/>
                  <a:gd name="connsiteX19" fmla="*/ 197250 w 456334"/>
                  <a:gd name="connsiteY19" fmla="*/ 513900 h 57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34" h="575981">
                    <a:moveTo>
                      <a:pt x="164" y="419791"/>
                    </a:moveTo>
                    <a:cubicBezTo>
                      <a:pt x="164" y="305728"/>
                      <a:pt x="78834" y="252515"/>
                      <a:pt x="260399" y="233710"/>
                    </a:cubicBezTo>
                    <a:lnTo>
                      <a:pt x="386697" y="220407"/>
                    </a:lnTo>
                    <a:lnTo>
                      <a:pt x="386697" y="196018"/>
                    </a:lnTo>
                    <a:cubicBezTo>
                      <a:pt x="386697" y="114063"/>
                      <a:pt x="324698" y="62000"/>
                      <a:pt x="234942" y="62000"/>
                    </a:cubicBezTo>
                    <a:cubicBezTo>
                      <a:pt x="145186" y="62000"/>
                      <a:pt x="88770" y="111846"/>
                      <a:pt x="76535" y="196018"/>
                    </a:cubicBezTo>
                    <a:lnTo>
                      <a:pt x="4516" y="196018"/>
                    </a:lnTo>
                    <a:cubicBezTo>
                      <a:pt x="20037" y="87457"/>
                      <a:pt x="104209" y="0"/>
                      <a:pt x="234860" y="0"/>
                    </a:cubicBezTo>
                    <a:cubicBezTo>
                      <a:pt x="365511" y="0"/>
                      <a:pt x="456334" y="78670"/>
                      <a:pt x="456334" y="201602"/>
                    </a:cubicBezTo>
                    <a:lnTo>
                      <a:pt x="456334" y="567113"/>
                    </a:lnTo>
                    <a:lnTo>
                      <a:pt x="386533" y="567113"/>
                    </a:lnTo>
                    <a:lnTo>
                      <a:pt x="386533" y="451900"/>
                    </a:lnTo>
                    <a:cubicBezTo>
                      <a:pt x="366579" y="521701"/>
                      <a:pt x="284624" y="575982"/>
                      <a:pt x="192733" y="575982"/>
                    </a:cubicBezTo>
                    <a:cubicBezTo>
                      <a:pt x="74235" y="575982"/>
                      <a:pt x="0" y="515049"/>
                      <a:pt x="0" y="419791"/>
                    </a:cubicBezTo>
                    <a:close/>
                    <a:moveTo>
                      <a:pt x="197331" y="513900"/>
                    </a:moveTo>
                    <a:cubicBezTo>
                      <a:pt x="310327" y="513900"/>
                      <a:pt x="386697" y="428660"/>
                      <a:pt x="386697" y="305728"/>
                    </a:cubicBezTo>
                    <a:lnTo>
                      <a:pt x="386697" y="276905"/>
                    </a:lnTo>
                    <a:lnTo>
                      <a:pt x="264833" y="290208"/>
                    </a:lnTo>
                    <a:cubicBezTo>
                      <a:pt x="128598" y="305728"/>
                      <a:pt x="71032" y="336769"/>
                      <a:pt x="71032" y="417574"/>
                    </a:cubicBezTo>
                    <a:cubicBezTo>
                      <a:pt x="71032" y="476289"/>
                      <a:pt x="119729" y="513900"/>
                      <a:pt x="197250" y="51390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24">
                <a:extLst>
                  <a:ext uri="{FF2B5EF4-FFF2-40B4-BE49-F238E27FC236}">
                    <a16:creationId xmlns:a16="http://schemas.microsoft.com/office/drawing/2014/main" id="{7056F47E-1AD5-2877-9864-D3CDB397BDC2}"/>
                  </a:ext>
                </a:extLst>
              </p:cNvPr>
              <p:cNvSpPr/>
              <p:nvPr/>
            </p:nvSpPr>
            <p:spPr>
              <a:xfrm>
                <a:off x="7824601" y="3301797"/>
                <a:ext cx="315664" cy="712216"/>
              </a:xfrm>
              <a:custGeom>
                <a:avLst/>
                <a:gdLst>
                  <a:gd name="connsiteX0" fmla="*/ 97475 w 315664"/>
                  <a:gd name="connsiteY0" fmla="*/ 549375 h 712216"/>
                  <a:gd name="connsiteX1" fmla="*/ 97475 w 315664"/>
                  <a:gd name="connsiteY1" fmla="*/ 203819 h 712216"/>
                  <a:gd name="connsiteX2" fmla="*/ 0 w 315664"/>
                  <a:gd name="connsiteY2" fmla="*/ 203819 h 712216"/>
                  <a:gd name="connsiteX3" fmla="*/ 0 w 315664"/>
                  <a:gd name="connsiteY3" fmla="*/ 145104 h 712216"/>
                  <a:gd name="connsiteX4" fmla="*/ 97475 w 315664"/>
                  <a:gd name="connsiteY4" fmla="*/ 145104 h 712216"/>
                  <a:gd name="connsiteX5" fmla="*/ 97475 w 315664"/>
                  <a:gd name="connsiteY5" fmla="*/ 0 h 712216"/>
                  <a:gd name="connsiteX6" fmla="*/ 167276 w 315664"/>
                  <a:gd name="connsiteY6" fmla="*/ 0 h 712216"/>
                  <a:gd name="connsiteX7" fmla="*/ 167276 w 315664"/>
                  <a:gd name="connsiteY7" fmla="*/ 145104 h 712216"/>
                  <a:gd name="connsiteX8" fmla="*/ 314597 w 315664"/>
                  <a:gd name="connsiteY8" fmla="*/ 145104 h 712216"/>
                  <a:gd name="connsiteX9" fmla="*/ 314597 w 315664"/>
                  <a:gd name="connsiteY9" fmla="*/ 203819 h 712216"/>
                  <a:gd name="connsiteX10" fmla="*/ 167276 w 315664"/>
                  <a:gd name="connsiteY10" fmla="*/ 203819 h 712216"/>
                  <a:gd name="connsiteX11" fmla="*/ 167276 w 315664"/>
                  <a:gd name="connsiteY11" fmla="*/ 544941 h 712216"/>
                  <a:gd name="connsiteX12" fmla="*/ 252515 w 315664"/>
                  <a:gd name="connsiteY12" fmla="*/ 649067 h 712216"/>
                  <a:gd name="connsiteX13" fmla="*/ 315665 w 315664"/>
                  <a:gd name="connsiteY13" fmla="*/ 637981 h 712216"/>
                  <a:gd name="connsiteX14" fmla="*/ 315665 w 315664"/>
                  <a:gd name="connsiteY14" fmla="*/ 698913 h 712216"/>
                  <a:gd name="connsiteX15" fmla="*/ 245864 w 315664"/>
                  <a:gd name="connsiteY15" fmla="*/ 712217 h 712216"/>
                  <a:gd name="connsiteX16" fmla="*/ 97475 w 315664"/>
                  <a:gd name="connsiteY16" fmla="*/ 549375 h 7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5664" h="712216">
                    <a:moveTo>
                      <a:pt x="97475" y="549375"/>
                    </a:moveTo>
                    <a:lnTo>
                      <a:pt x="97475" y="203819"/>
                    </a:lnTo>
                    <a:lnTo>
                      <a:pt x="0" y="203819"/>
                    </a:lnTo>
                    <a:lnTo>
                      <a:pt x="0" y="145104"/>
                    </a:lnTo>
                    <a:lnTo>
                      <a:pt x="97475" y="145104"/>
                    </a:lnTo>
                    <a:lnTo>
                      <a:pt x="97475" y="0"/>
                    </a:lnTo>
                    <a:lnTo>
                      <a:pt x="167276" y="0"/>
                    </a:lnTo>
                    <a:lnTo>
                      <a:pt x="167276" y="145104"/>
                    </a:lnTo>
                    <a:lnTo>
                      <a:pt x="314597" y="145104"/>
                    </a:lnTo>
                    <a:lnTo>
                      <a:pt x="314597" y="203819"/>
                    </a:lnTo>
                    <a:lnTo>
                      <a:pt x="167276" y="203819"/>
                    </a:lnTo>
                    <a:lnTo>
                      <a:pt x="167276" y="544941"/>
                    </a:lnTo>
                    <a:cubicBezTo>
                      <a:pt x="167276" y="615809"/>
                      <a:pt x="201602" y="649067"/>
                      <a:pt x="252515" y="649067"/>
                    </a:cubicBezTo>
                    <a:cubicBezTo>
                      <a:pt x="273538" y="649067"/>
                      <a:pt x="297927" y="644633"/>
                      <a:pt x="315665" y="637981"/>
                    </a:cubicBezTo>
                    <a:lnTo>
                      <a:pt x="315665" y="698913"/>
                    </a:lnTo>
                    <a:cubicBezTo>
                      <a:pt x="296860" y="707782"/>
                      <a:pt x="269186" y="712217"/>
                      <a:pt x="245864" y="712217"/>
                    </a:cubicBezTo>
                    <a:cubicBezTo>
                      <a:pt x="158407" y="712217"/>
                      <a:pt x="97475" y="656869"/>
                      <a:pt x="97475" y="54937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25">
                <a:extLst>
                  <a:ext uri="{FF2B5EF4-FFF2-40B4-BE49-F238E27FC236}">
                    <a16:creationId xmlns:a16="http://schemas.microsoft.com/office/drawing/2014/main" id="{F37AB345-D49F-2B6D-1DFF-97D3CEC257F8}"/>
                  </a:ext>
                </a:extLst>
              </p:cNvPr>
              <p:cNvSpPr/>
              <p:nvPr/>
            </p:nvSpPr>
            <p:spPr>
              <a:xfrm>
                <a:off x="8210066" y="3219924"/>
                <a:ext cx="106261" cy="785220"/>
              </a:xfrm>
              <a:custGeom>
                <a:avLst/>
                <a:gdLst>
                  <a:gd name="connsiteX0" fmla="*/ 53131 w 106261"/>
                  <a:gd name="connsiteY0" fmla="*/ 0 h 785220"/>
                  <a:gd name="connsiteX1" fmla="*/ 106262 w 106261"/>
                  <a:gd name="connsiteY1" fmla="*/ 52063 h 785220"/>
                  <a:gd name="connsiteX2" fmla="*/ 53131 w 106261"/>
                  <a:gd name="connsiteY2" fmla="*/ 102977 h 785220"/>
                  <a:gd name="connsiteX3" fmla="*/ 0 w 106261"/>
                  <a:gd name="connsiteY3" fmla="*/ 52063 h 785220"/>
                  <a:gd name="connsiteX4" fmla="*/ 53131 w 106261"/>
                  <a:gd name="connsiteY4" fmla="*/ 0 h 785220"/>
                  <a:gd name="connsiteX5" fmla="*/ 17656 w 106261"/>
                  <a:gd name="connsiteY5" fmla="*/ 227059 h 785220"/>
                  <a:gd name="connsiteX6" fmla="*/ 88524 w 106261"/>
                  <a:gd name="connsiteY6" fmla="*/ 227059 h 785220"/>
                  <a:gd name="connsiteX7" fmla="*/ 88524 w 106261"/>
                  <a:gd name="connsiteY7" fmla="*/ 785220 h 785220"/>
                  <a:gd name="connsiteX8" fmla="*/ 17656 w 106261"/>
                  <a:gd name="connsiteY8" fmla="*/ 785220 h 785220"/>
                  <a:gd name="connsiteX9" fmla="*/ 17656 w 106261"/>
                  <a:gd name="connsiteY9" fmla="*/ 227059 h 78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61" h="785220">
                    <a:moveTo>
                      <a:pt x="53131" y="0"/>
                    </a:moveTo>
                    <a:cubicBezTo>
                      <a:pt x="84172" y="0"/>
                      <a:pt x="106262" y="22172"/>
                      <a:pt x="106262" y="52063"/>
                    </a:cubicBezTo>
                    <a:cubicBezTo>
                      <a:pt x="106262" y="81955"/>
                      <a:pt x="84090" y="102977"/>
                      <a:pt x="53131" y="102977"/>
                    </a:cubicBezTo>
                    <a:cubicBezTo>
                      <a:pt x="22172" y="102977"/>
                      <a:pt x="0" y="80805"/>
                      <a:pt x="0" y="52063"/>
                    </a:cubicBezTo>
                    <a:cubicBezTo>
                      <a:pt x="0" y="23322"/>
                      <a:pt x="22172" y="0"/>
                      <a:pt x="53131" y="0"/>
                    </a:cubicBezTo>
                    <a:close/>
                    <a:moveTo>
                      <a:pt x="17656" y="227059"/>
                    </a:moveTo>
                    <a:lnTo>
                      <a:pt x="88524" y="227059"/>
                    </a:lnTo>
                    <a:lnTo>
                      <a:pt x="88524" y="785220"/>
                    </a:lnTo>
                    <a:lnTo>
                      <a:pt x="17656" y="785220"/>
                    </a:lnTo>
                    <a:lnTo>
                      <a:pt x="17656" y="227059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26">
                <a:extLst>
                  <a:ext uri="{FF2B5EF4-FFF2-40B4-BE49-F238E27FC236}">
                    <a16:creationId xmlns:a16="http://schemas.microsoft.com/office/drawing/2014/main" id="{54368A8B-ED36-B322-1E80-16C2C7B11513}"/>
                  </a:ext>
                </a:extLst>
              </p:cNvPr>
              <p:cNvSpPr/>
              <p:nvPr/>
            </p:nvSpPr>
            <p:spPr>
              <a:xfrm>
                <a:off x="8411586" y="3438032"/>
                <a:ext cx="554877" cy="575981"/>
              </a:xfrm>
              <a:custGeom>
                <a:avLst/>
                <a:gdLst>
                  <a:gd name="connsiteX0" fmla="*/ 0 w 554877"/>
                  <a:gd name="connsiteY0" fmla="*/ 287991 h 575981"/>
                  <a:gd name="connsiteX1" fmla="*/ 277973 w 554877"/>
                  <a:gd name="connsiteY1" fmla="*/ 0 h 575981"/>
                  <a:gd name="connsiteX2" fmla="*/ 554877 w 554877"/>
                  <a:gd name="connsiteY2" fmla="*/ 287991 h 575981"/>
                  <a:gd name="connsiteX3" fmla="*/ 277973 w 554877"/>
                  <a:gd name="connsiteY3" fmla="*/ 575982 h 575981"/>
                  <a:gd name="connsiteX4" fmla="*/ 0 w 554877"/>
                  <a:gd name="connsiteY4" fmla="*/ 287991 h 575981"/>
                  <a:gd name="connsiteX5" fmla="*/ 277973 w 554877"/>
                  <a:gd name="connsiteY5" fmla="*/ 513900 h 575981"/>
                  <a:gd name="connsiteX6" fmla="*/ 484008 w 554877"/>
                  <a:gd name="connsiteY6" fmla="*/ 287991 h 575981"/>
                  <a:gd name="connsiteX7" fmla="*/ 277973 w 554877"/>
                  <a:gd name="connsiteY7" fmla="*/ 62082 h 575981"/>
                  <a:gd name="connsiteX8" fmla="*/ 71936 w 554877"/>
                  <a:gd name="connsiteY8" fmla="*/ 287991 h 575981"/>
                  <a:gd name="connsiteX9" fmla="*/ 277973 w 554877"/>
                  <a:gd name="connsiteY9" fmla="*/ 513900 h 57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4877" h="575981">
                    <a:moveTo>
                      <a:pt x="0" y="287991"/>
                    </a:moveTo>
                    <a:cubicBezTo>
                      <a:pt x="0" y="119647"/>
                      <a:pt x="117430" y="0"/>
                      <a:pt x="277973" y="0"/>
                    </a:cubicBezTo>
                    <a:cubicBezTo>
                      <a:pt x="438515" y="0"/>
                      <a:pt x="554877" y="119647"/>
                      <a:pt x="554877" y="287991"/>
                    </a:cubicBezTo>
                    <a:cubicBezTo>
                      <a:pt x="554877" y="456334"/>
                      <a:pt x="437447" y="575982"/>
                      <a:pt x="277973" y="575982"/>
                    </a:cubicBezTo>
                    <a:cubicBezTo>
                      <a:pt x="118497" y="575982"/>
                      <a:pt x="0" y="456334"/>
                      <a:pt x="0" y="287991"/>
                    </a:cubicBezTo>
                    <a:close/>
                    <a:moveTo>
                      <a:pt x="277973" y="513900"/>
                    </a:moveTo>
                    <a:cubicBezTo>
                      <a:pt x="397620" y="513900"/>
                      <a:pt x="484008" y="420859"/>
                      <a:pt x="484008" y="287991"/>
                    </a:cubicBezTo>
                    <a:cubicBezTo>
                      <a:pt x="484008" y="155122"/>
                      <a:pt x="397620" y="62082"/>
                      <a:pt x="277973" y="62082"/>
                    </a:cubicBezTo>
                    <a:cubicBezTo>
                      <a:pt x="158325" y="62082"/>
                      <a:pt x="71936" y="155122"/>
                      <a:pt x="71936" y="287991"/>
                    </a:cubicBezTo>
                    <a:cubicBezTo>
                      <a:pt x="71936" y="420859"/>
                      <a:pt x="158325" y="513900"/>
                      <a:pt x="277973" y="51390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27">
                <a:extLst>
                  <a:ext uri="{FF2B5EF4-FFF2-40B4-BE49-F238E27FC236}">
                    <a16:creationId xmlns:a16="http://schemas.microsoft.com/office/drawing/2014/main" id="{83CEFC43-47CE-F71A-38BE-57E5CCFC06A9}"/>
                  </a:ext>
                </a:extLst>
              </p:cNvPr>
              <p:cNvSpPr/>
              <p:nvPr/>
            </p:nvSpPr>
            <p:spPr>
              <a:xfrm>
                <a:off x="9081676" y="3438114"/>
                <a:ext cx="484008" cy="567194"/>
              </a:xfrm>
              <a:custGeom>
                <a:avLst/>
                <a:gdLst>
                  <a:gd name="connsiteX0" fmla="*/ 0 w 484008"/>
                  <a:gd name="connsiteY0" fmla="*/ 8869 h 567194"/>
                  <a:gd name="connsiteX1" fmla="*/ 69801 w 484008"/>
                  <a:gd name="connsiteY1" fmla="*/ 8869 h 567194"/>
                  <a:gd name="connsiteX2" fmla="*/ 69801 w 484008"/>
                  <a:gd name="connsiteY2" fmla="*/ 134018 h 567194"/>
                  <a:gd name="connsiteX3" fmla="*/ 282406 w 484008"/>
                  <a:gd name="connsiteY3" fmla="*/ 0 h 567194"/>
                  <a:gd name="connsiteX4" fmla="*/ 484008 w 484008"/>
                  <a:gd name="connsiteY4" fmla="*/ 199385 h 567194"/>
                  <a:gd name="connsiteX5" fmla="*/ 484008 w 484008"/>
                  <a:gd name="connsiteY5" fmla="*/ 567113 h 567194"/>
                  <a:gd name="connsiteX6" fmla="*/ 413140 w 484008"/>
                  <a:gd name="connsiteY6" fmla="*/ 567113 h 567194"/>
                  <a:gd name="connsiteX7" fmla="*/ 413140 w 484008"/>
                  <a:gd name="connsiteY7" fmla="*/ 213837 h 567194"/>
                  <a:gd name="connsiteX8" fmla="*/ 270253 w 484008"/>
                  <a:gd name="connsiteY8" fmla="*/ 63231 h 567194"/>
                  <a:gd name="connsiteX9" fmla="*/ 69801 w 484008"/>
                  <a:gd name="connsiteY9" fmla="*/ 329050 h 567194"/>
                  <a:gd name="connsiteX10" fmla="*/ 69801 w 484008"/>
                  <a:gd name="connsiteY10" fmla="*/ 567195 h 567194"/>
                  <a:gd name="connsiteX11" fmla="*/ 0 w 484008"/>
                  <a:gd name="connsiteY11" fmla="*/ 567195 h 567194"/>
                  <a:gd name="connsiteX12" fmla="*/ 0 w 484008"/>
                  <a:gd name="connsiteY12" fmla="*/ 8869 h 56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4008" h="567194">
                    <a:moveTo>
                      <a:pt x="0" y="8869"/>
                    </a:moveTo>
                    <a:lnTo>
                      <a:pt x="69801" y="8869"/>
                    </a:lnTo>
                    <a:lnTo>
                      <a:pt x="69801" y="134018"/>
                    </a:lnTo>
                    <a:cubicBezTo>
                      <a:pt x="103059" y="57565"/>
                      <a:pt x="180579" y="0"/>
                      <a:pt x="282406" y="0"/>
                    </a:cubicBezTo>
                    <a:cubicBezTo>
                      <a:pt x="398687" y="0"/>
                      <a:pt x="484008" y="70869"/>
                      <a:pt x="484008" y="199385"/>
                    </a:cubicBezTo>
                    <a:lnTo>
                      <a:pt x="484008" y="567113"/>
                    </a:lnTo>
                    <a:lnTo>
                      <a:pt x="413140" y="567113"/>
                    </a:lnTo>
                    <a:lnTo>
                      <a:pt x="413140" y="213837"/>
                    </a:lnTo>
                    <a:cubicBezTo>
                      <a:pt x="413140" y="114145"/>
                      <a:pt x="357792" y="63231"/>
                      <a:pt x="270253" y="63231"/>
                    </a:cubicBezTo>
                    <a:cubicBezTo>
                      <a:pt x="148389" y="63231"/>
                      <a:pt x="69801" y="168426"/>
                      <a:pt x="69801" y="329050"/>
                    </a:cubicBezTo>
                    <a:lnTo>
                      <a:pt x="69801" y="567195"/>
                    </a:lnTo>
                    <a:lnTo>
                      <a:pt x="0" y="567195"/>
                    </a:lnTo>
                    <a:lnTo>
                      <a:pt x="0" y="8869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8">
                <a:extLst>
                  <a:ext uri="{FF2B5EF4-FFF2-40B4-BE49-F238E27FC236}">
                    <a16:creationId xmlns:a16="http://schemas.microsoft.com/office/drawing/2014/main" id="{53336379-AF7D-F58F-9BEE-011C15477633}"/>
                  </a:ext>
                </a:extLst>
              </p:cNvPr>
              <p:cNvSpPr/>
              <p:nvPr/>
            </p:nvSpPr>
            <p:spPr>
              <a:xfrm>
                <a:off x="9667429" y="3438114"/>
                <a:ext cx="416424" cy="575981"/>
              </a:xfrm>
              <a:custGeom>
                <a:avLst/>
                <a:gdLst>
                  <a:gd name="connsiteX0" fmla="*/ 82 w 416424"/>
                  <a:gd name="connsiteY0" fmla="*/ 386533 h 575981"/>
                  <a:gd name="connsiteX1" fmla="*/ 72101 w 416424"/>
                  <a:gd name="connsiteY1" fmla="*/ 386533 h 575981"/>
                  <a:gd name="connsiteX2" fmla="*/ 216055 w 416424"/>
                  <a:gd name="connsiteY2" fmla="*/ 513900 h 575981"/>
                  <a:gd name="connsiteX3" fmla="*/ 344489 w 416424"/>
                  <a:gd name="connsiteY3" fmla="*/ 409773 h 575981"/>
                  <a:gd name="connsiteX4" fmla="*/ 15521 w 416424"/>
                  <a:gd name="connsiteY4" fmla="*/ 145104 h 575981"/>
                  <a:gd name="connsiteX5" fmla="*/ 198235 w 416424"/>
                  <a:gd name="connsiteY5" fmla="*/ 0 h 575981"/>
                  <a:gd name="connsiteX6" fmla="*/ 402054 w 416424"/>
                  <a:gd name="connsiteY6" fmla="*/ 161692 h 575981"/>
                  <a:gd name="connsiteX7" fmla="*/ 330036 w 416424"/>
                  <a:gd name="connsiteY7" fmla="*/ 161692 h 575981"/>
                  <a:gd name="connsiteX8" fmla="*/ 198235 w 416424"/>
                  <a:gd name="connsiteY8" fmla="*/ 62000 h 575981"/>
                  <a:gd name="connsiteX9" fmla="*/ 85239 w 416424"/>
                  <a:gd name="connsiteY9" fmla="*/ 142887 h 575981"/>
                  <a:gd name="connsiteX10" fmla="*/ 416425 w 416424"/>
                  <a:gd name="connsiteY10" fmla="*/ 408705 h 575981"/>
                  <a:gd name="connsiteX11" fmla="*/ 215973 w 416424"/>
                  <a:gd name="connsiteY11" fmla="*/ 575981 h 575981"/>
                  <a:gd name="connsiteX12" fmla="*/ 0 w 416424"/>
                  <a:gd name="connsiteY12" fmla="*/ 386615 h 57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6424" h="575981">
                    <a:moveTo>
                      <a:pt x="82" y="386533"/>
                    </a:moveTo>
                    <a:lnTo>
                      <a:pt x="72101" y="386533"/>
                    </a:lnTo>
                    <a:cubicBezTo>
                      <a:pt x="78752" y="461836"/>
                      <a:pt x="127449" y="513900"/>
                      <a:pt x="216055" y="513900"/>
                    </a:cubicBezTo>
                    <a:cubicBezTo>
                      <a:pt x="292508" y="513900"/>
                      <a:pt x="344489" y="477357"/>
                      <a:pt x="344489" y="409773"/>
                    </a:cubicBezTo>
                    <a:cubicBezTo>
                      <a:pt x="344489" y="254733"/>
                      <a:pt x="15521" y="348841"/>
                      <a:pt x="15521" y="145104"/>
                    </a:cubicBezTo>
                    <a:cubicBezTo>
                      <a:pt x="15521" y="60932"/>
                      <a:pt x="89756" y="0"/>
                      <a:pt x="198235" y="0"/>
                    </a:cubicBezTo>
                    <a:cubicBezTo>
                      <a:pt x="317882" y="0"/>
                      <a:pt x="388751" y="59782"/>
                      <a:pt x="402054" y="161692"/>
                    </a:cubicBezTo>
                    <a:lnTo>
                      <a:pt x="330036" y="161692"/>
                    </a:lnTo>
                    <a:cubicBezTo>
                      <a:pt x="321167" y="97475"/>
                      <a:pt x="272471" y="62000"/>
                      <a:pt x="198235" y="62000"/>
                    </a:cubicBezTo>
                    <a:cubicBezTo>
                      <a:pt x="134018" y="62000"/>
                      <a:pt x="85239" y="90823"/>
                      <a:pt x="85239" y="142887"/>
                    </a:cubicBezTo>
                    <a:cubicBezTo>
                      <a:pt x="85239" y="285774"/>
                      <a:pt x="416425" y="188298"/>
                      <a:pt x="416425" y="408705"/>
                    </a:cubicBezTo>
                    <a:cubicBezTo>
                      <a:pt x="416425" y="509465"/>
                      <a:pt x="331185" y="575981"/>
                      <a:pt x="215973" y="575981"/>
                    </a:cubicBezTo>
                    <a:cubicBezTo>
                      <a:pt x="73086" y="575981"/>
                      <a:pt x="4435" y="481873"/>
                      <a:pt x="0" y="38661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6010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8C109D9A-DDF6-50EB-6060-D6488CD745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6" name="Plassholder for tekst 5">
            <a:extLst>
              <a:ext uri="{FF2B5EF4-FFF2-40B4-BE49-F238E27FC236}">
                <a16:creationId xmlns:a16="http://schemas.microsoft.com/office/drawing/2014/main" id="{2AA9A442-D2B2-74D7-B2DE-DF1F141E5D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1493" y="2072789"/>
            <a:ext cx="10104020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2A94FDF5-1A9F-1EB1-3E32-B48230DFB9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10805098" y="4091087"/>
            <a:ext cx="2091727" cy="2768600"/>
          </a:xfrm>
          <a:prstGeom prst="rect">
            <a:avLst/>
          </a:prstGeom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402040AE-AA56-4AC0-D2C7-062D83522292}"/>
              </a:ext>
            </a:extLst>
          </p:cNvPr>
          <p:cNvSpPr txBox="1"/>
          <p:nvPr userDrawn="1"/>
        </p:nvSpPr>
        <p:spPr>
          <a:xfrm>
            <a:off x="9599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385161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55BAE5AE-F22D-885D-1C63-BD6C0F21CC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1493" y="2072789"/>
            <a:ext cx="5957189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E188F2-AD36-FAFF-7D17-BD3ABD31DF54}"/>
              </a:ext>
            </a:extLst>
          </p:cNvPr>
          <p:cNvSpPr txBox="1"/>
          <p:nvPr userDrawn="1"/>
        </p:nvSpPr>
        <p:spPr>
          <a:xfrm>
            <a:off x="9599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133021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bullets + 3 bub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C58B7FF-12FE-EE6F-C164-E02B733A8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B36C8267-DF18-0FEA-67D1-39B13C2350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16426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1043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BA265EDC-1F39-AFC6-3A79-0A978E063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E55D9D3-F9CB-FDE3-C4E4-F20A5D52E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10805098" y="4091087"/>
            <a:ext cx="2091727" cy="276860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445DB7C-82F5-3E6A-D166-1B92F8513E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DB4B2A3-3813-3375-6030-F9CD261CDEFC}"/>
              </a:ext>
            </a:extLst>
          </p:cNvPr>
          <p:cNvSpPr txBox="1"/>
          <p:nvPr userDrawn="1"/>
        </p:nvSpPr>
        <p:spPr>
          <a:xfrm>
            <a:off x="56335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181329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D5B8F4EF-18E9-14E2-0C9E-86DDDF9F2D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7E3E140-7C94-FD9E-60F2-7FDEE362C14A}"/>
              </a:ext>
            </a:extLst>
          </p:cNvPr>
          <p:cNvSpPr txBox="1"/>
          <p:nvPr userDrawn="1"/>
        </p:nvSpPr>
        <p:spPr>
          <a:xfrm>
            <a:off x="9599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39456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Markedplac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65B905BD-E06E-39A5-2A9A-BE4AF14AF8CD}"/>
              </a:ext>
            </a:extLst>
          </p:cNvPr>
          <p:cNvGrpSpPr/>
          <p:nvPr userDrawn="1"/>
        </p:nvGrpSpPr>
        <p:grpSpPr>
          <a:xfrm>
            <a:off x="1467857" y="2279376"/>
            <a:ext cx="5690172" cy="1222106"/>
            <a:chOff x="1737360" y="2493122"/>
            <a:chExt cx="8718236" cy="1872458"/>
          </a:xfrm>
        </p:grpSpPr>
        <p:grpSp>
          <p:nvGrpSpPr>
            <p:cNvPr id="35" name="Graphic 3">
              <a:extLst>
                <a:ext uri="{FF2B5EF4-FFF2-40B4-BE49-F238E27FC236}">
                  <a16:creationId xmlns:a16="http://schemas.microsoft.com/office/drawing/2014/main" id="{B45D6F03-EAC5-18DB-7EFE-7BFF311A1E49}"/>
                </a:ext>
              </a:extLst>
            </p:cNvPr>
            <p:cNvGrpSpPr/>
            <p:nvPr/>
          </p:nvGrpSpPr>
          <p:grpSpPr>
            <a:xfrm>
              <a:off x="1737360" y="2493122"/>
              <a:ext cx="1872457" cy="1872458"/>
              <a:chOff x="1737360" y="2493122"/>
              <a:chExt cx="1872457" cy="1872458"/>
            </a:xfrm>
          </p:grpSpPr>
          <p:sp>
            <p:nvSpPr>
              <p:cNvPr id="55" name="Freeform: Shape 7">
                <a:extLst>
                  <a:ext uri="{FF2B5EF4-FFF2-40B4-BE49-F238E27FC236}">
                    <a16:creationId xmlns:a16="http://schemas.microsoft.com/office/drawing/2014/main" id="{2375A116-1F6C-6AE9-D335-9ACCFD2539EC}"/>
                  </a:ext>
                </a:extLst>
              </p:cNvPr>
              <p:cNvSpPr/>
              <p:nvPr/>
            </p:nvSpPr>
            <p:spPr>
              <a:xfrm>
                <a:off x="1737360" y="2493122"/>
                <a:ext cx="1872457" cy="1872458"/>
              </a:xfrm>
              <a:custGeom>
                <a:avLst/>
                <a:gdLst>
                  <a:gd name="connsiteX0" fmla="*/ 1872458 w 1872457"/>
                  <a:gd name="connsiteY0" fmla="*/ 936229 h 1872458"/>
                  <a:gd name="connsiteX1" fmla="*/ 936229 w 1872457"/>
                  <a:gd name="connsiteY1" fmla="*/ 1872458 h 1872458"/>
                  <a:gd name="connsiteX2" fmla="*/ 0 w 1872457"/>
                  <a:gd name="connsiteY2" fmla="*/ 936229 h 1872458"/>
                  <a:gd name="connsiteX3" fmla="*/ 936229 w 1872457"/>
                  <a:gd name="connsiteY3" fmla="*/ 0 h 1872458"/>
                  <a:gd name="connsiteX4" fmla="*/ 1872458 w 1872457"/>
                  <a:gd name="connsiteY4" fmla="*/ 936229 h 1872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2457" h="1872458">
                    <a:moveTo>
                      <a:pt x="1872458" y="936229"/>
                    </a:moveTo>
                    <a:cubicBezTo>
                      <a:pt x="1872458" y="1453294"/>
                      <a:pt x="1453294" y="1872458"/>
                      <a:pt x="936229" y="1872458"/>
                    </a:cubicBezTo>
                    <a:cubicBezTo>
                      <a:pt x="419164" y="1872458"/>
                      <a:pt x="0" y="1453294"/>
                      <a:pt x="0" y="936229"/>
                    </a:cubicBezTo>
                    <a:cubicBezTo>
                      <a:pt x="0" y="419164"/>
                      <a:pt x="419164" y="0"/>
                      <a:pt x="936229" y="0"/>
                    </a:cubicBezTo>
                    <a:cubicBezTo>
                      <a:pt x="1453294" y="0"/>
                      <a:pt x="1872458" y="419164"/>
                      <a:pt x="1872458" y="936229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3">
                <a:extLst>
                  <a:ext uri="{FF2B5EF4-FFF2-40B4-BE49-F238E27FC236}">
                    <a16:creationId xmlns:a16="http://schemas.microsoft.com/office/drawing/2014/main" id="{C97A1549-017D-D1B4-415C-2F94E850CD25}"/>
                  </a:ext>
                </a:extLst>
              </p:cNvPr>
              <p:cNvGrpSpPr/>
              <p:nvPr/>
            </p:nvGrpSpPr>
            <p:grpSpPr>
              <a:xfrm>
                <a:off x="2120322" y="3034261"/>
                <a:ext cx="1106619" cy="790179"/>
                <a:chOff x="2120322" y="3034261"/>
                <a:chExt cx="1106619" cy="790179"/>
              </a:xfrm>
              <a:solidFill>
                <a:srgbClr val="FFFFFF"/>
              </a:solidFill>
            </p:grpSpPr>
            <p:sp>
              <p:nvSpPr>
                <p:cNvPr id="57" name="Freeform: Shape 9">
                  <a:extLst>
                    <a:ext uri="{FF2B5EF4-FFF2-40B4-BE49-F238E27FC236}">
                      <a16:creationId xmlns:a16="http://schemas.microsoft.com/office/drawing/2014/main" id="{76B56077-317D-1AE8-D2A8-F08C8464CCD1}"/>
                    </a:ext>
                  </a:extLst>
                </p:cNvPr>
                <p:cNvSpPr/>
                <p:nvPr/>
              </p:nvSpPr>
              <p:spPr>
                <a:xfrm>
                  <a:off x="2436587" y="3043021"/>
                  <a:ext cx="790354" cy="781418"/>
                </a:xfrm>
                <a:custGeom>
                  <a:avLst/>
                  <a:gdLst>
                    <a:gd name="connsiteX0" fmla="*/ 702567 w 790354"/>
                    <a:gd name="connsiteY0" fmla="*/ 138080 h 781418"/>
                    <a:gd name="connsiteX1" fmla="*/ 482878 w 790354"/>
                    <a:gd name="connsiteY1" fmla="*/ 994 h 781418"/>
                    <a:gd name="connsiteX2" fmla="*/ 435864 w 790354"/>
                    <a:gd name="connsiteY2" fmla="*/ 30608 h 781418"/>
                    <a:gd name="connsiteX3" fmla="*/ 465478 w 790354"/>
                    <a:gd name="connsiteY3" fmla="*/ 77621 h 781418"/>
                    <a:gd name="connsiteX4" fmla="*/ 641406 w 790354"/>
                    <a:gd name="connsiteY4" fmla="*/ 187466 h 781418"/>
                    <a:gd name="connsiteX5" fmla="*/ 711618 w 790354"/>
                    <a:gd name="connsiteY5" fmla="*/ 386329 h 781418"/>
                    <a:gd name="connsiteX6" fmla="*/ 395090 w 790354"/>
                    <a:gd name="connsiteY6" fmla="*/ 702858 h 781418"/>
                    <a:gd name="connsiteX7" fmla="*/ 78561 w 790354"/>
                    <a:gd name="connsiteY7" fmla="*/ 386329 h 781418"/>
                    <a:gd name="connsiteX8" fmla="*/ 123553 w 790354"/>
                    <a:gd name="connsiteY8" fmla="*/ 223583 h 781418"/>
                    <a:gd name="connsiteX9" fmla="*/ 110108 w 790354"/>
                    <a:gd name="connsiteY9" fmla="*/ 169627 h 781418"/>
                    <a:gd name="connsiteX10" fmla="*/ 56153 w 790354"/>
                    <a:gd name="connsiteY10" fmla="*/ 183072 h 781418"/>
                    <a:gd name="connsiteX11" fmla="*/ 0 w 790354"/>
                    <a:gd name="connsiteY11" fmla="*/ 386241 h 781418"/>
                    <a:gd name="connsiteX12" fmla="*/ 115732 w 790354"/>
                    <a:gd name="connsiteY12" fmla="*/ 665686 h 781418"/>
                    <a:gd name="connsiteX13" fmla="*/ 395178 w 790354"/>
                    <a:gd name="connsiteY13" fmla="*/ 781419 h 781418"/>
                    <a:gd name="connsiteX14" fmla="*/ 674623 w 790354"/>
                    <a:gd name="connsiteY14" fmla="*/ 665686 h 781418"/>
                    <a:gd name="connsiteX15" fmla="*/ 790355 w 790354"/>
                    <a:gd name="connsiteY15" fmla="*/ 386241 h 781418"/>
                    <a:gd name="connsiteX16" fmla="*/ 702655 w 790354"/>
                    <a:gd name="connsiteY16" fmla="*/ 137992 h 78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90354" h="781418">
                      <a:moveTo>
                        <a:pt x="702567" y="138080"/>
                      </a:moveTo>
                      <a:cubicBezTo>
                        <a:pt x="646854" y="69185"/>
                        <a:pt x="568820" y="20502"/>
                        <a:pt x="482878" y="994"/>
                      </a:cubicBezTo>
                      <a:cubicBezTo>
                        <a:pt x="461700" y="-3840"/>
                        <a:pt x="440609" y="9430"/>
                        <a:pt x="435864" y="30608"/>
                      </a:cubicBezTo>
                      <a:cubicBezTo>
                        <a:pt x="431031" y="51786"/>
                        <a:pt x="444300" y="72876"/>
                        <a:pt x="465478" y="77621"/>
                      </a:cubicBezTo>
                      <a:cubicBezTo>
                        <a:pt x="534285" y="93263"/>
                        <a:pt x="596765" y="132280"/>
                        <a:pt x="641406" y="187466"/>
                      </a:cubicBezTo>
                      <a:cubicBezTo>
                        <a:pt x="687365" y="244322"/>
                        <a:pt x="711618" y="313041"/>
                        <a:pt x="711618" y="386329"/>
                      </a:cubicBezTo>
                      <a:cubicBezTo>
                        <a:pt x="711618" y="560850"/>
                        <a:pt x="569611" y="702858"/>
                        <a:pt x="395090" y="702858"/>
                      </a:cubicBezTo>
                      <a:cubicBezTo>
                        <a:pt x="220568" y="702858"/>
                        <a:pt x="78561" y="560850"/>
                        <a:pt x="78561" y="386329"/>
                      </a:cubicBezTo>
                      <a:cubicBezTo>
                        <a:pt x="78561" y="328858"/>
                        <a:pt x="94115" y="272618"/>
                        <a:pt x="123553" y="223583"/>
                      </a:cubicBezTo>
                      <a:cubicBezTo>
                        <a:pt x="134714" y="204953"/>
                        <a:pt x="128738" y="180787"/>
                        <a:pt x="110108" y="169627"/>
                      </a:cubicBezTo>
                      <a:cubicBezTo>
                        <a:pt x="91479" y="158467"/>
                        <a:pt x="67313" y="164443"/>
                        <a:pt x="56153" y="183072"/>
                      </a:cubicBezTo>
                      <a:cubicBezTo>
                        <a:pt x="19421" y="244234"/>
                        <a:pt x="0" y="314535"/>
                        <a:pt x="0" y="386241"/>
                      </a:cubicBezTo>
                      <a:cubicBezTo>
                        <a:pt x="0" y="491780"/>
                        <a:pt x="41126" y="590992"/>
                        <a:pt x="115732" y="665686"/>
                      </a:cubicBezTo>
                      <a:cubicBezTo>
                        <a:pt x="190339" y="740293"/>
                        <a:pt x="289639" y="781419"/>
                        <a:pt x="395178" y="781419"/>
                      </a:cubicBezTo>
                      <a:cubicBezTo>
                        <a:pt x="500716" y="781419"/>
                        <a:pt x="599928" y="740293"/>
                        <a:pt x="674623" y="665686"/>
                      </a:cubicBezTo>
                      <a:cubicBezTo>
                        <a:pt x="749229" y="591080"/>
                        <a:pt x="790355" y="491780"/>
                        <a:pt x="790355" y="386241"/>
                      </a:cubicBezTo>
                      <a:cubicBezTo>
                        <a:pt x="790355" y="296081"/>
                        <a:pt x="759159" y="207941"/>
                        <a:pt x="702655" y="137992"/>
                      </a:cubicBezTo>
                      <a:close/>
                    </a:path>
                  </a:pathLst>
                </a:custGeom>
                <a:solidFill>
                  <a:srgbClr val="A3EDE3"/>
                </a:solidFill>
                <a:ln w="87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10">
                  <a:extLst>
                    <a:ext uri="{FF2B5EF4-FFF2-40B4-BE49-F238E27FC236}">
                      <a16:creationId xmlns:a16="http://schemas.microsoft.com/office/drawing/2014/main" id="{05D53F7A-DE1D-057A-921A-69047117F56E}"/>
                    </a:ext>
                  </a:extLst>
                </p:cNvPr>
                <p:cNvSpPr/>
                <p:nvPr/>
              </p:nvSpPr>
              <p:spPr>
                <a:xfrm>
                  <a:off x="2120322" y="3034261"/>
                  <a:ext cx="790355" cy="781479"/>
                </a:xfrm>
                <a:custGeom>
                  <a:avLst/>
                  <a:gdLst>
                    <a:gd name="connsiteX0" fmla="*/ 324877 w 790355"/>
                    <a:gd name="connsiteY0" fmla="*/ 703797 h 781479"/>
                    <a:gd name="connsiteX1" fmla="*/ 148949 w 790355"/>
                    <a:gd name="connsiteY1" fmla="*/ 593953 h 781479"/>
                    <a:gd name="connsiteX2" fmla="*/ 78737 w 790355"/>
                    <a:gd name="connsiteY2" fmla="*/ 395090 h 781479"/>
                    <a:gd name="connsiteX3" fmla="*/ 395265 w 790355"/>
                    <a:gd name="connsiteY3" fmla="*/ 78561 h 781479"/>
                    <a:gd name="connsiteX4" fmla="*/ 711794 w 790355"/>
                    <a:gd name="connsiteY4" fmla="*/ 395090 h 781479"/>
                    <a:gd name="connsiteX5" fmla="*/ 666802 w 790355"/>
                    <a:gd name="connsiteY5" fmla="*/ 557836 h 781479"/>
                    <a:gd name="connsiteX6" fmla="*/ 680247 w 790355"/>
                    <a:gd name="connsiteY6" fmla="*/ 611791 h 781479"/>
                    <a:gd name="connsiteX7" fmla="*/ 734202 w 790355"/>
                    <a:gd name="connsiteY7" fmla="*/ 598346 h 781479"/>
                    <a:gd name="connsiteX8" fmla="*/ 790355 w 790355"/>
                    <a:gd name="connsiteY8" fmla="*/ 395178 h 781479"/>
                    <a:gd name="connsiteX9" fmla="*/ 674623 w 790355"/>
                    <a:gd name="connsiteY9" fmla="*/ 115732 h 781479"/>
                    <a:gd name="connsiteX10" fmla="*/ 395178 w 790355"/>
                    <a:gd name="connsiteY10" fmla="*/ 0 h 781479"/>
                    <a:gd name="connsiteX11" fmla="*/ 115732 w 790355"/>
                    <a:gd name="connsiteY11" fmla="*/ 115732 h 781479"/>
                    <a:gd name="connsiteX12" fmla="*/ 0 w 790355"/>
                    <a:gd name="connsiteY12" fmla="*/ 395178 h 781479"/>
                    <a:gd name="connsiteX13" fmla="*/ 87700 w 790355"/>
                    <a:gd name="connsiteY13" fmla="*/ 643427 h 781479"/>
                    <a:gd name="connsiteX14" fmla="*/ 307390 w 790355"/>
                    <a:gd name="connsiteY14" fmla="*/ 780513 h 781479"/>
                    <a:gd name="connsiteX15" fmla="*/ 316089 w 790355"/>
                    <a:gd name="connsiteY15" fmla="*/ 781480 h 781479"/>
                    <a:gd name="connsiteX16" fmla="*/ 354403 w 790355"/>
                    <a:gd name="connsiteY16" fmla="*/ 750811 h 781479"/>
                    <a:gd name="connsiteX17" fmla="*/ 324789 w 790355"/>
                    <a:gd name="connsiteY17" fmla="*/ 703797 h 781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90355" h="781479">
                      <a:moveTo>
                        <a:pt x="324877" y="703797"/>
                      </a:moveTo>
                      <a:cubicBezTo>
                        <a:pt x="256070" y="688156"/>
                        <a:pt x="193590" y="649139"/>
                        <a:pt x="148949" y="593953"/>
                      </a:cubicBezTo>
                      <a:cubicBezTo>
                        <a:pt x="102990" y="537097"/>
                        <a:pt x="78737" y="468378"/>
                        <a:pt x="78737" y="395090"/>
                      </a:cubicBezTo>
                      <a:cubicBezTo>
                        <a:pt x="78737" y="220568"/>
                        <a:pt x="220744" y="78561"/>
                        <a:pt x="395265" y="78561"/>
                      </a:cubicBezTo>
                      <a:cubicBezTo>
                        <a:pt x="569787" y="78561"/>
                        <a:pt x="711794" y="220568"/>
                        <a:pt x="711794" y="395090"/>
                      </a:cubicBezTo>
                      <a:cubicBezTo>
                        <a:pt x="711794" y="452560"/>
                        <a:pt x="696240" y="508801"/>
                        <a:pt x="666802" y="557836"/>
                      </a:cubicBezTo>
                      <a:cubicBezTo>
                        <a:pt x="655641" y="576465"/>
                        <a:pt x="661617" y="600631"/>
                        <a:pt x="680247" y="611791"/>
                      </a:cubicBezTo>
                      <a:cubicBezTo>
                        <a:pt x="698876" y="622952"/>
                        <a:pt x="723042" y="616976"/>
                        <a:pt x="734202" y="598346"/>
                      </a:cubicBezTo>
                      <a:cubicBezTo>
                        <a:pt x="770934" y="537185"/>
                        <a:pt x="790355" y="466884"/>
                        <a:pt x="790355" y="395178"/>
                      </a:cubicBezTo>
                      <a:cubicBezTo>
                        <a:pt x="790355" y="289639"/>
                        <a:pt x="749229" y="190427"/>
                        <a:pt x="674623" y="115732"/>
                      </a:cubicBezTo>
                      <a:cubicBezTo>
                        <a:pt x="600016" y="41126"/>
                        <a:pt x="500716" y="0"/>
                        <a:pt x="395178" y="0"/>
                      </a:cubicBezTo>
                      <a:cubicBezTo>
                        <a:pt x="289639" y="0"/>
                        <a:pt x="190427" y="41126"/>
                        <a:pt x="115732" y="115732"/>
                      </a:cubicBezTo>
                      <a:cubicBezTo>
                        <a:pt x="41126" y="190339"/>
                        <a:pt x="0" y="289639"/>
                        <a:pt x="0" y="395178"/>
                      </a:cubicBezTo>
                      <a:cubicBezTo>
                        <a:pt x="0" y="485338"/>
                        <a:pt x="31196" y="573478"/>
                        <a:pt x="87700" y="643427"/>
                      </a:cubicBezTo>
                      <a:cubicBezTo>
                        <a:pt x="143413" y="712321"/>
                        <a:pt x="221447" y="761005"/>
                        <a:pt x="307390" y="780513"/>
                      </a:cubicBezTo>
                      <a:cubicBezTo>
                        <a:pt x="310289" y="781216"/>
                        <a:pt x="313277" y="781480"/>
                        <a:pt x="316089" y="781480"/>
                      </a:cubicBezTo>
                      <a:cubicBezTo>
                        <a:pt x="334016" y="781480"/>
                        <a:pt x="350273" y="769089"/>
                        <a:pt x="354403" y="750811"/>
                      </a:cubicBezTo>
                      <a:cubicBezTo>
                        <a:pt x="359236" y="729633"/>
                        <a:pt x="345967" y="708543"/>
                        <a:pt x="324789" y="703797"/>
                      </a:cubicBezTo>
                      <a:close/>
                    </a:path>
                  </a:pathLst>
                </a:custGeom>
                <a:solidFill>
                  <a:srgbClr val="A3EDE3"/>
                </a:solidFill>
                <a:ln w="87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" name="Graphic 3">
              <a:extLst>
                <a:ext uri="{FF2B5EF4-FFF2-40B4-BE49-F238E27FC236}">
                  <a16:creationId xmlns:a16="http://schemas.microsoft.com/office/drawing/2014/main" id="{D6E8C30B-2FEA-CBDD-78EB-C61A40DCBF9C}"/>
                </a:ext>
              </a:extLst>
            </p:cNvPr>
            <p:cNvGrpSpPr/>
            <p:nvPr/>
          </p:nvGrpSpPr>
          <p:grpSpPr>
            <a:xfrm>
              <a:off x="4163698" y="2735659"/>
              <a:ext cx="1868503" cy="320043"/>
              <a:chOff x="4163698" y="2735659"/>
              <a:chExt cx="1868503" cy="320043"/>
            </a:xfrm>
            <a:solidFill>
              <a:srgbClr val="022E33"/>
            </a:solidFill>
          </p:grpSpPr>
          <p:sp>
            <p:nvSpPr>
              <p:cNvPr id="49" name="Freeform: Shape 12">
                <a:extLst>
                  <a:ext uri="{FF2B5EF4-FFF2-40B4-BE49-F238E27FC236}">
                    <a16:creationId xmlns:a16="http://schemas.microsoft.com/office/drawing/2014/main" id="{8AD977ED-DC68-9C87-76C7-629491483E0F}"/>
                  </a:ext>
                </a:extLst>
              </p:cNvPr>
              <p:cNvSpPr/>
              <p:nvPr/>
            </p:nvSpPr>
            <p:spPr>
              <a:xfrm>
                <a:off x="5263816" y="2739174"/>
                <a:ext cx="248952" cy="312837"/>
              </a:xfrm>
              <a:custGeom>
                <a:avLst/>
                <a:gdLst>
                  <a:gd name="connsiteX0" fmla="*/ 94291 w 248952"/>
                  <a:gd name="connsiteY0" fmla="*/ 51847 h 312837"/>
                  <a:gd name="connsiteX1" fmla="*/ 0 w 248952"/>
                  <a:gd name="connsiteY1" fmla="*/ 51847 h 312837"/>
                  <a:gd name="connsiteX2" fmla="*/ 0 w 248952"/>
                  <a:gd name="connsiteY2" fmla="*/ 0 h 312837"/>
                  <a:gd name="connsiteX3" fmla="*/ 248952 w 248952"/>
                  <a:gd name="connsiteY3" fmla="*/ 0 h 312837"/>
                  <a:gd name="connsiteX4" fmla="*/ 248952 w 248952"/>
                  <a:gd name="connsiteY4" fmla="*/ 51847 h 312837"/>
                  <a:gd name="connsiteX5" fmla="*/ 155101 w 248952"/>
                  <a:gd name="connsiteY5" fmla="*/ 51847 h 312837"/>
                  <a:gd name="connsiteX6" fmla="*/ 155101 w 248952"/>
                  <a:gd name="connsiteY6" fmla="*/ 312838 h 312837"/>
                  <a:gd name="connsiteX7" fmla="*/ 94291 w 248952"/>
                  <a:gd name="connsiteY7" fmla="*/ 312838 h 312837"/>
                  <a:gd name="connsiteX8" fmla="*/ 94291 w 248952"/>
                  <a:gd name="connsiteY8" fmla="*/ 51847 h 31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952" h="312837">
                    <a:moveTo>
                      <a:pt x="94291" y="51847"/>
                    </a:moveTo>
                    <a:lnTo>
                      <a:pt x="0" y="51847"/>
                    </a:lnTo>
                    <a:lnTo>
                      <a:pt x="0" y="0"/>
                    </a:lnTo>
                    <a:lnTo>
                      <a:pt x="248952" y="0"/>
                    </a:lnTo>
                    <a:lnTo>
                      <a:pt x="248952" y="51847"/>
                    </a:lnTo>
                    <a:lnTo>
                      <a:pt x="155101" y="51847"/>
                    </a:lnTo>
                    <a:lnTo>
                      <a:pt x="155101" y="312838"/>
                    </a:lnTo>
                    <a:lnTo>
                      <a:pt x="94291" y="312838"/>
                    </a:lnTo>
                    <a:lnTo>
                      <a:pt x="94291" y="51847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13">
                <a:extLst>
                  <a:ext uri="{FF2B5EF4-FFF2-40B4-BE49-F238E27FC236}">
                    <a16:creationId xmlns:a16="http://schemas.microsoft.com/office/drawing/2014/main" id="{0FE1627B-CF55-9DAE-84D8-FC082B4298B9}"/>
                  </a:ext>
                </a:extLst>
              </p:cNvPr>
              <p:cNvSpPr/>
              <p:nvPr/>
            </p:nvSpPr>
            <p:spPr>
              <a:xfrm>
                <a:off x="5557672" y="2739086"/>
                <a:ext cx="214153" cy="312925"/>
              </a:xfrm>
              <a:custGeom>
                <a:avLst/>
                <a:gdLst>
                  <a:gd name="connsiteX0" fmla="*/ 82779 w 214153"/>
                  <a:gd name="connsiteY0" fmla="*/ 88 h 312925"/>
                  <a:gd name="connsiteX1" fmla="*/ 214153 w 214153"/>
                  <a:gd name="connsiteY1" fmla="*/ 88 h 312925"/>
                  <a:gd name="connsiteX2" fmla="*/ 214153 w 214153"/>
                  <a:gd name="connsiteY2" fmla="*/ 51935 h 312925"/>
                  <a:gd name="connsiteX3" fmla="*/ 88403 w 214153"/>
                  <a:gd name="connsiteY3" fmla="*/ 51935 h 312925"/>
                  <a:gd name="connsiteX4" fmla="*/ 60810 w 214153"/>
                  <a:gd name="connsiteY4" fmla="*/ 79528 h 312925"/>
                  <a:gd name="connsiteX5" fmla="*/ 60810 w 214153"/>
                  <a:gd name="connsiteY5" fmla="*/ 130583 h 312925"/>
                  <a:gd name="connsiteX6" fmla="*/ 214153 w 214153"/>
                  <a:gd name="connsiteY6" fmla="*/ 130583 h 312925"/>
                  <a:gd name="connsiteX7" fmla="*/ 214153 w 214153"/>
                  <a:gd name="connsiteY7" fmla="*/ 182430 h 312925"/>
                  <a:gd name="connsiteX8" fmla="*/ 60810 w 214153"/>
                  <a:gd name="connsiteY8" fmla="*/ 182430 h 312925"/>
                  <a:gd name="connsiteX9" fmla="*/ 60810 w 214153"/>
                  <a:gd name="connsiteY9" fmla="*/ 233486 h 312925"/>
                  <a:gd name="connsiteX10" fmla="*/ 88403 w 214153"/>
                  <a:gd name="connsiteY10" fmla="*/ 261079 h 312925"/>
                  <a:gd name="connsiteX11" fmla="*/ 214153 w 214153"/>
                  <a:gd name="connsiteY11" fmla="*/ 261079 h 312925"/>
                  <a:gd name="connsiteX12" fmla="*/ 214153 w 214153"/>
                  <a:gd name="connsiteY12" fmla="*/ 312926 h 312925"/>
                  <a:gd name="connsiteX13" fmla="*/ 82779 w 214153"/>
                  <a:gd name="connsiteY13" fmla="*/ 312926 h 312925"/>
                  <a:gd name="connsiteX14" fmla="*/ 0 w 214153"/>
                  <a:gd name="connsiteY14" fmla="*/ 230147 h 312925"/>
                  <a:gd name="connsiteX15" fmla="*/ 0 w 214153"/>
                  <a:gd name="connsiteY15" fmla="*/ 82779 h 312925"/>
                  <a:gd name="connsiteX16" fmla="*/ 82779 w 214153"/>
                  <a:gd name="connsiteY16" fmla="*/ 0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4153" h="312925">
                    <a:moveTo>
                      <a:pt x="82779" y="88"/>
                    </a:moveTo>
                    <a:lnTo>
                      <a:pt x="214153" y="88"/>
                    </a:lnTo>
                    <a:lnTo>
                      <a:pt x="214153" y="51935"/>
                    </a:lnTo>
                    <a:lnTo>
                      <a:pt x="88403" y="51935"/>
                    </a:lnTo>
                    <a:cubicBezTo>
                      <a:pt x="73201" y="51935"/>
                      <a:pt x="60810" y="64325"/>
                      <a:pt x="60810" y="79528"/>
                    </a:cubicBezTo>
                    <a:lnTo>
                      <a:pt x="60810" y="130583"/>
                    </a:lnTo>
                    <a:lnTo>
                      <a:pt x="214153" y="130583"/>
                    </a:lnTo>
                    <a:lnTo>
                      <a:pt x="214153" y="182430"/>
                    </a:lnTo>
                    <a:lnTo>
                      <a:pt x="60810" y="182430"/>
                    </a:lnTo>
                    <a:lnTo>
                      <a:pt x="60810" y="233486"/>
                    </a:lnTo>
                    <a:cubicBezTo>
                      <a:pt x="60810" y="248689"/>
                      <a:pt x="73201" y="261079"/>
                      <a:pt x="88403" y="261079"/>
                    </a:cubicBezTo>
                    <a:lnTo>
                      <a:pt x="214153" y="261079"/>
                    </a:lnTo>
                    <a:lnTo>
                      <a:pt x="214153" y="312926"/>
                    </a:lnTo>
                    <a:lnTo>
                      <a:pt x="82779" y="312926"/>
                    </a:lnTo>
                    <a:cubicBezTo>
                      <a:pt x="37084" y="312926"/>
                      <a:pt x="0" y="275842"/>
                      <a:pt x="0" y="230147"/>
                    </a:cubicBezTo>
                    <a:lnTo>
                      <a:pt x="0" y="82779"/>
                    </a:lnTo>
                    <a:cubicBezTo>
                      <a:pt x="0" y="37084"/>
                      <a:pt x="37084" y="0"/>
                      <a:pt x="82779" y="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14">
                <a:extLst>
                  <a:ext uri="{FF2B5EF4-FFF2-40B4-BE49-F238E27FC236}">
                    <a16:creationId xmlns:a16="http://schemas.microsoft.com/office/drawing/2014/main" id="{6A025B30-54B0-668D-6030-836D4770EF40}"/>
                  </a:ext>
                </a:extLst>
              </p:cNvPr>
              <p:cNvSpPr/>
              <p:nvPr/>
            </p:nvSpPr>
            <p:spPr>
              <a:xfrm>
                <a:off x="5824287" y="2739174"/>
                <a:ext cx="207914" cy="312925"/>
              </a:xfrm>
              <a:custGeom>
                <a:avLst/>
                <a:gdLst>
                  <a:gd name="connsiteX0" fmla="*/ 0 w 207914"/>
                  <a:gd name="connsiteY0" fmla="*/ 0 h 312925"/>
                  <a:gd name="connsiteX1" fmla="*/ 60810 w 207914"/>
                  <a:gd name="connsiteY1" fmla="*/ 0 h 312925"/>
                  <a:gd name="connsiteX2" fmla="*/ 60810 w 207914"/>
                  <a:gd name="connsiteY2" fmla="*/ 233486 h 312925"/>
                  <a:gd name="connsiteX3" fmla="*/ 88403 w 207914"/>
                  <a:gd name="connsiteY3" fmla="*/ 261079 h 312925"/>
                  <a:gd name="connsiteX4" fmla="*/ 207914 w 207914"/>
                  <a:gd name="connsiteY4" fmla="*/ 261079 h 312925"/>
                  <a:gd name="connsiteX5" fmla="*/ 207914 w 207914"/>
                  <a:gd name="connsiteY5" fmla="*/ 312926 h 312925"/>
                  <a:gd name="connsiteX6" fmla="*/ 82867 w 207914"/>
                  <a:gd name="connsiteY6" fmla="*/ 312926 h 312925"/>
                  <a:gd name="connsiteX7" fmla="*/ 88 w 207914"/>
                  <a:gd name="connsiteY7" fmla="*/ 230147 h 312925"/>
                  <a:gd name="connsiteX8" fmla="*/ 88 w 207914"/>
                  <a:gd name="connsiteY8" fmla="*/ 0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14" h="312925">
                    <a:moveTo>
                      <a:pt x="0" y="0"/>
                    </a:moveTo>
                    <a:lnTo>
                      <a:pt x="60810" y="0"/>
                    </a:lnTo>
                    <a:lnTo>
                      <a:pt x="60810" y="233486"/>
                    </a:lnTo>
                    <a:cubicBezTo>
                      <a:pt x="60810" y="248689"/>
                      <a:pt x="73201" y="261079"/>
                      <a:pt x="88403" y="261079"/>
                    </a:cubicBezTo>
                    <a:lnTo>
                      <a:pt x="207914" y="261079"/>
                    </a:lnTo>
                    <a:lnTo>
                      <a:pt x="207914" y="312926"/>
                    </a:lnTo>
                    <a:lnTo>
                      <a:pt x="82867" y="312926"/>
                    </a:lnTo>
                    <a:cubicBezTo>
                      <a:pt x="37172" y="312926"/>
                      <a:pt x="88" y="275842"/>
                      <a:pt x="88" y="230147"/>
                    </a:cubicBez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15">
                <a:extLst>
                  <a:ext uri="{FF2B5EF4-FFF2-40B4-BE49-F238E27FC236}">
                    <a16:creationId xmlns:a16="http://schemas.microsoft.com/office/drawing/2014/main" id="{DFFD6B4A-FE26-ECB9-7C39-52E97F688E9E}"/>
                  </a:ext>
                </a:extLst>
              </p:cNvPr>
              <p:cNvSpPr/>
              <p:nvPr/>
            </p:nvSpPr>
            <p:spPr>
              <a:xfrm>
                <a:off x="4957744" y="2739174"/>
                <a:ext cx="261518" cy="312925"/>
              </a:xfrm>
              <a:custGeom>
                <a:avLst/>
                <a:gdLst>
                  <a:gd name="connsiteX0" fmla="*/ 261518 w 261518"/>
                  <a:gd name="connsiteY0" fmla="*/ 82779 h 312925"/>
                  <a:gd name="connsiteX1" fmla="*/ 261518 w 261518"/>
                  <a:gd name="connsiteY1" fmla="*/ 312926 h 312925"/>
                  <a:gd name="connsiteX2" fmla="*/ 200708 w 261518"/>
                  <a:gd name="connsiteY2" fmla="*/ 312926 h 312925"/>
                  <a:gd name="connsiteX3" fmla="*/ 200708 w 261518"/>
                  <a:gd name="connsiteY3" fmla="*/ 79440 h 312925"/>
                  <a:gd name="connsiteX4" fmla="*/ 173115 w 261518"/>
                  <a:gd name="connsiteY4" fmla="*/ 51847 h 312925"/>
                  <a:gd name="connsiteX5" fmla="*/ 60810 w 261518"/>
                  <a:gd name="connsiteY5" fmla="*/ 51847 h 312925"/>
                  <a:gd name="connsiteX6" fmla="*/ 60810 w 261518"/>
                  <a:gd name="connsiteY6" fmla="*/ 312838 h 312925"/>
                  <a:gd name="connsiteX7" fmla="*/ 0 w 261518"/>
                  <a:gd name="connsiteY7" fmla="*/ 312838 h 312925"/>
                  <a:gd name="connsiteX8" fmla="*/ 0 w 261518"/>
                  <a:gd name="connsiteY8" fmla="*/ 0 h 312925"/>
                  <a:gd name="connsiteX9" fmla="*/ 178739 w 261518"/>
                  <a:gd name="connsiteY9" fmla="*/ 0 h 312925"/>
                  <a:gd name="connsiteX10" fmla="*/ 261518 w 261518"/>
                  <a:gd name="connsiteY10" fmla="*/ 82779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1518" h="312925">
                    <a:moveTo>
                      <a:pt x="261518" y="82779"/>
                    </a:moveTo>
                    <a:lnTo>
                      <a:pt x="261518" y="312926"/>
                    </a:lnTo>
                    <a:lnTo>
                      <a:pt x="200708" y="312926"/>
                    </a:lnTo>
                    <a:lnTo>
                      <a:pt x="200708" y="79440"/>
                    </a:lnTo>
                    <a:cubicBezTo>
                      <a:pt x="200708" y="64237"/>
                      <a:pt x="188318" y="51847"/>
                      <a:pt x="173115" y="51847"/>
                    </a:cubicBezTo>
                    <a:lnTo>
                      <a:pt x="60810" y="51847"/>
                    </a:lnTo>
                    <a:lnTo>
                      <a:pt x="60810" y="312838"/>
                    </a:lnTo>
                    <a:lnTo>
                      <a:pt x="0" y="312838"/>
                    </a:lnTo>
                    <a:lnTo>
                      <a:pt x="0" y="0"/>
                    </a:lnTo>
                    <a:lnTo>
                      <a:pt x="178739" y="0"/>
                    </a:lnTo>
                    <a:cubicBezTo>
                      <a:pt x="224435" y="0"/>
                      <a:pt x="261518" y="37084"/>
                      <a:pt x="261518" y="82779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16">
                <a:extLst>
                  <a:ext uri="{FF2B5EF4-FFF2-40B4-BE49-F238E27FC236}">
                    <a16:creationId xmlns:a16="http://schemas.microsoft.com/office/drawing/2014/main" id="{9BFC74D3-CB24-7BF9-4927-07DCD6EAD89E}"/>
                  </a:ext>
                </a:extLst>
              </p:cNvPr>
              <p:cNvSpPr/>
              <p:nvPr/>
            </p:nvSpPr>
            <p:spPr>
              <a:xfrm>
                <a:off x="4163698" y="2739174"/>
                <a:ext cx="379096" cy="312925"/>
              </a:xfrm>
              <a:custGeom>
                <a:avLst/>
                <a:gdLst>
                  <a:gd name="connsiteX0" fmla="*/ 296317 w 379096"/>
                  <a:gd name="connsiteY0" fmla="*/ 0 h 312925"/>
                  <a:gd name="connsiteX1" fmla="*/ 379096 w 379096"/>
                  <a:gd name="connsiteY1" fmla="*/ 82779 h 312925"/>
                  <a:gd name="connsiteX2" fmla="*/ 379096 w 379096"/>
                  <a:gd name="connsiteY2" fmla="*/ 312926 h 312925"/>
                  <a:gd name="connsiteX3" fmla="*/ 318286 w 379096"/>
                  <a:gd name="connsiteY3" fmla="*/ 312926 h 312925"/>
                  <a:gd name="connsiteX4" fmla="*/ 318286 w 379096"/>
                  <a:gd name="connsiteY4" fmla="*/ 79440 h 312925"/>
                  <a:gd name="connsiteX5" fmla="*/ 290693 w 379096"/>
                  <a:gd name="connsiteY5" fmla="*/ 51847 h 312925"/>
                  <a:gd name="connsiteX6" fmla="*/ 219953 w 379096"/>
                  <a:gd name="connsiteY6" fmla="*/ 51847 h 312925"/>
                  <a:gd name="connsiteX7" fmla="*/ 219953 w 379096"/>
                  <a:gd name="connsiteY7" fmla="*/ 312838 h 312925"/>
                  <a:gd name="connsiteX8" fmla="*/ 159143 w 379096"/>
                  <a:gd name="connsiteY8" fmla="*/ 312838 h 312925"/>
                  <a:gd name="connsiteX9" fmla="*/ 159143 w 379096"/>
                  <a:gd name="connsiteY9" fmla="*/ 51847 h 312925"/>
                  <a:gd name="connsiteX10" fmla="*/ 88403 w 379096"/>
                  <a:gd name="connsiteY10" fmla="*/ 51847 h 312925"/>
                  <a:gd name="connsiteX11" fmla="*/ 60810 w 379096"/>
                  <a:gd name="connsiteY11" fmla="*/ 79440 h 312925"/>
                  <a:gd name="connsiteX12" fmla="*/ 60810 w 379096"/>
                  <a:gd name="connsiteY12" fmla="*/ 312926 h 312925"/>
                  <a:gd name="connsiteX13" fmla="*/ 0 w 379096"/>
                  <a:gd name="connsiteY13" fmla="*/ 312926 h 312925"/>
                  <a:gd name="connsiteX14" fmla="*/ 0 w 379096"/>
                  <a:gd name="connsiteY14" fmla="*/ 82779 h 312925"/>
                  <a:gd name="connsiteX15" fmla="*/ 82779 w 379096"/>
                  <a:gd name="connsiteY15" fmla="*/ 0 h 312925"/>
                  <a:gd name="connsiteX16" fmla="*/ 296317 w 379096"/>
                  <a:gd name="connsiteY16" fmla="*/ 0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9096" h="312925">
                    <a:moveTo>
                      <a:pt x="296317" y="0"/>
                    </a:moveTo>
                    <a:cubicBezTo>
                      <a:pt x="342013" y="0"/>
                      <a:pt x="379096" y="37084"/>
                      <a:pt x="379096" y="82779"/>
                    </a:cubicBezTo>
                    <a:lnTo>
                      <a:pt x="379096" y="312926"/>
                    </a:lnTo>
                    <a:lnTo>
                      <a:pt x="318286" y="312926"/>
                    </a:lnTo>
                    <a:lnTo>
                      <a:pt x="318286" y="79440"/>
                    </a:lnTo>
                    <a:cubicBezTo>
                      <a:pt x="318286" y="64237"/>
                      <a:pt x="305896" y="51847"/>
                      <a:pt x="290693" y="51847"/>
                    </a:cubicBezTo>
                    <a:lnTo>
                      <a:pt x="219953" y="51847"/>
                    </a:lnTo>
                    <a:lnTo>
                      <a:pt x="219953" y="312838"/>
                    </a:lnTo>
                    <a:lnTo>
                      <a:pt x="159143" y="312838"/>
                    </a:lnTo>
                    <a:lnTo>
                      <a:pt x="159143" y="51847"/>
                    </a:lnTo>
                    <a:lnTo>
                      <a:pt x="88403" y="51847"/>
                    </a:lnTo>
                    <a:cubicBezTo>
                      <a:pt x="73201" y="51847"/>
                      <a:pt x="60810" y="64237"/>
                      <a:pt x="60810" y="79440"/>
                    </a:cubicBezTo>
                    <a:lnTo>
                      <a:pt x="60810" y="312926"/>
                    </a:lnTo>
                    <a:lnTo>
                      <a:pt x="0" y="312926"/>
                    </a:lnTo>
                    <a:lnTo>
                      <a:pt x="0" y="82779"/>
                    </a:lnTo>
                    <a:cubicBezTo>
                      <a:pt x="0" y="37084"/>
                      <a:pt x="37084" y="0"/>
                      <a:pt x="82779" y="0"/>
                    </a:cubicBezTo>
                    <a:lnTo>
                      <a:pt x="296317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17">
                <a:extLst>
                  <a:ext uri="{FF2B5EF4-FFF2-40B4-BE49-F238E27FC236}">
                    <a16:creationId xmlns:a16="http://schemas.microsoft.com/office/drawing/2014/main" id="{2529D964-BAAC-0E0D-04C5-8E72325D74C9}"/>
                  </a:ext>
                </a:extLst>
              </p:cNvPr>
              <p:cNvSpPr/>
              <p:nvPr/>
            </p:nvSpPr>
            <p:spPr>
              <a:xfrm>
                <a:off x="4590423" y="2735659"/>
                <a:ext cx="320043" cy="320043"/>
              </a:xfrm>
              <a:custGeom>
                <a:avLst/>
                <a:gdLst>
                  <a:gd name="connsiteX0" fmla="*/ 160022 w 320043"/>
                  <a:gd name="connsiteY0" fmla="*/ 58877 h 320043"/>
                  <a:gd name="connsiteX1" fmla="*/ 261167 w 320043"/>
                  <a:gd name="connsiteY1" fmla="*/ 160022 h 320043"/>
                  <a:gd name="connsiteX2" fmla="*/ 160022 w 320043"/>
                  <a:gd name="connsiteY2" fmla="*/ 261167 h 320043"/>
                  <a:gd name="connsiteX3" fmla="*/ 58877 w 320043"/>
                  <a:gd name="connsiteY3" fmla="*/ 160022 h 320043"/>
                  <a:gd name="connsiteX4" fmla="*/ 160022 w 320043"/>
                  <a:gd name="connsiteY4" fmla="*/ 58877 h 320043"/>
                  <a:gd name="connsiteX5" fmla="*/ 160022 w 320043"/>
                  <a:gd name="connsiteY5" fmla="*/ 0 h 320043"/>
                  <a:gd name="connsiteX6" fmla="*/ 0 w 320043"/>
                  <a:gd name="connsiteY6" fmla="*/ 160022 h 320043"/>
                  <a:gd name="connsiteX7" fmla="*/ 160022 w 320043"/>
                  <a:gd name="connsiteY7" fmla="*/ 320044 h 320043"/>
                  <a:gd name="connsiteX8" fmla="*/ 320044 w 320043"/>
                  <a:gd name="connsiteY8" fmla="*/ 160022 h 320043"/>
                  <a:gd name="connsiteX9" fmla="*/ 160022 w 320043"/>
                  <a:gd name="connsiteY9" fmla="*/ 0 h 320043"/>
                  <a:gd name="connsiteX10" fmla="*/ 160022 w 320043"/>
                  <a:gd name="connsiteY10" fmla="*/ 0 h 32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0043" h="320043">
                    <a:moveTo>
                      <a:pt x="160022" y="58877"/>
                    </a:moveTo>
                    <a:cubicBezTo>
                      <a:pt x="215823" y="58877"/>
                      <a:pt x="261167" y="104221"/>
                      <a:pt x="261167" y="160022"/>
                    </a:cubicBezTo>
                    <a:cubicBezTo>
                      <a:pt x="261167" y="215823"/>
                      <a:pt x="215823" y="261167"/>
                      <a:pt x="160022" y="261167"/>
                    </a:cubicBezTo>
                    <a:cubicBezTo>
                      <a:pt x="104221" y="261167"/>
                      <a:pt x="58877" y="215823"/>
                      <a:pt x="58877" y="160022"/>
                    </a:cubicBezTo>
                    <a:cubicBezTo>
                      <a:pt x="58877" y="104221"/>
                      <a:pt x="104221" y="58877"/>
                      <a:pt x="160022" y="58877"/>
                    </a:cubicBezTo>
                    <a:moveTo>
                      <a:pt x="160022" y="0"/>
                    </a:moveTo>
                    <a:cubicBezTo>
                      <a:pt x="71619" y="0"/>
                      <a:pt x="0" y="71619"/>
                      <a:pt x="0" y="160022"/>
                    </a:cubicBezTo>
                    <a:cubicBezTo>
                      <a:pt x="0" y="248425"/>
                      <a:pt x="71619" y="320044"/>
                      <a:pt x="160022" y="320044"/>
                    </a:cubicBezTo>
                    <a:cubicBezTo>
                      <a:pt x="248425" y="320044"/>
                      <a:pt x="320044" y="248425"/>
                      <a:pt x="320044" y="160022"/>
                    </a:cubicBezTo>
                    <a:cubicBezTo>
                      <a:pt x="320044" y="71619"/>
                      <a:pt x="248425" y="0"/>
                      <a:pt x="160022" y="0"/>
                    </a:cubicBezTo>
                    <a:lnTo>
                      <a:pt x="160022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3">
              <a:extLst>
                <a:ext uri="{FF2B5EF4-FFF2-40B4-BE49-F238E27FC236}">
                  <a16:creationId xmlns:a16="http://schemas.microsoft.com/office/drawing/2014/main" id="{094A31DC-6FA0-C3A0-1CA0-0A0D548086CD}"/>
                </a:ext>
              </a:extLst>
            </p:cNvPr>
            <p:cNvGrpSpPr/>
            <p:nvPr/>
          </p:nvGrpSpPr>
          <p:grpSpPr>
            <a:xfrm>
              <a:off x="4163698" y="3206410"/>
              <a:ext cx="6291898" cy="1054861"/>
              <a:chOff x="4163698" y="3206410"/>
              <a:chExt cx="6291898" cy="1054861"/>
            </a:xfrm>
            <a:solidFill>
              <a:srgbClr val="022E33"/>
            </a:solidFill>
          </p:grpSpPr>
          <p:sp>
            <p:nvSpPr>
              <p:cNvPr id="38" name="Freeform: Shape 19">
                <a:extLst>
                  <a:ext uri="{FF2B5EF4-FFF2-40B4-BE49-F238E27FC236}">
                    <a16:creationId xmlns:a16="http://schemas.microsoft.com/office/drawing/2014/main" id="{20BA13C6-65EB-305A-14FD-7B48335EE02B}"/>
                  </a:ext>
                </a:extLst>
              </p:cNvPr>
              <p:cNvSpPr/>
              <p:nvPr/>
            </p:nvSpPr>
            <p:spPr>
              <a:xfrm>
                <a:off x="4163698" y="3215812"/>
                <a:ext cx="848616" cy="829635"/>
              </a:xfrm>
              <a:custGeom>
                <a:avLst/>
                <a:gdLst>
                  <a:gd name="connsiteX0" fmla="*/ 0 w 848616"/>
                  <a:gd name="connsiteY0" fmla="*/ 88 h 829635"/>
                  <a:gd name="connsiteX1" fmla="*/ 118545 w 848616"/>
                  <a:gd name="connsiteY1" fmla="*/ 88 h 829635"/>
                  <a:gd name="connsiteX2" fmla="*/ 360291 w 848616"/>
                  <a:gd name="connsiteY2" fmla="*/ 573741 h 829635"/>
                  <a:gd name="connsiteX3" fmla="*/ 425495 w 848616"/>
                  <a:gd name="connsiteY3" fmla="*/ 762147 h 829635"/>
                  <a:gd name="connsiteX4" fmla="*/ 485953 w 848616"/>
                  <a:gd name="connsiteY4" fmla="*/ 583144 h 829635"/>
                  <a:gd name="connsiteX5" fmla="*/ 732445 w 848616"/>
                  <a:gd name="connsiteY5" fmla="*/ 0 h 829635"/>
                  <a:gd name="connsiteX6" fmla="*/ 848617 w 848616"/>
                  <a:gd name="connsiteY6" fmla="*/ 0 h 829635"/>
                  <a:gd name="connsiteX7" fmla="*/ 848617 w 848616"/>
                  <a:gd name="connsiteY7" fmla="*/ 829636 h 829635"/>
                  <a:gd name="connsiteX8" fmla="*/ 768035 w 848616"/>
                  <a:gd name="connsiteY8" fmla="*/ 829636 h 829635"/>
                  <a:gd name="connsiteX9" fmla="*/ 768035 w 848616"/>
                  <a:gd name="connsiteY9" fmla="*/ 271448 h 829635"/>
                  <a:gd name="connsiteX10" fmla="*/ 775153 w 848616"/>
                  <a:gd name="connsiteY10" fmla="*/ 69949 h 829635"/>
                  <a:gd name="connsiteX11" fmla="*/ 707576 w 848616"/>
                  <a:gd name="connsiteY11" fmla="*/ 250095 h 829635"/>
                  <a:gd name="connsiteX12" fmla="*/ 463457 w 848616"/>
                  <a:gd name="connsiteY12" fmla="*/ 829636 h 829635"/>
                  <a:gd name="connsiteX13" fmla="*/ 386390 w 848616"/>
                  <a:gd name="connsiteY13" fmla="*/ 829636 h 829635"/>
                  <a:gd name="connsiteX14" fmla="*/ 144644 w 848616"/>
                  <a:gd name="connsiteY14" fmla="*/ 258355 h 829635"/>
                  <a:gd name="connsiteX15" fmla="*/ 72322 w 848616"/>
                  <a:gd name="connsiteY15" fmla="*/ 71092 h 829635"/>
                  <a:gd name="connsiteX16" fmla="*/ 79440 w 848616"/>
                  <a:gd name="connsiteY16" fmla="*/ 263100 h 829635"/>
                  <a:gd name="connsiteX17" fmla="*/ 79440 w 848616"/>
                  <a:gd name="connsiteY17" fmla="*/ 829636 h 829635"/>
                  <a:gd name="connsiteX18" fmla="*/ 0 w 848616"/>
                  <a:gd name="connsiteY18" fmla="*/ 829636 h 829635"/>
                  <a:gd name="connsiteX19" fmla="*/ 0 w 848616"/>
                  <a:gd name="connsiteY19" fmla="*/ 88 h 82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16" h="829635">
                    <a:moveTo>
                      <a:pt x="0" y="88"/>
                    </a:moveTo>
                    <a:lnTo>
                      <a:pt x="118545" y="88"/>
                    </a:lnTo>
                    <a:lnTo>
                      <a:pt x="360291" y="573741"/>
                    </a:lnTo>
                    <a:cubicBezTo>
                      <a:pt x="410029" y="689913"/>
                      <a:pt x="425495" y="762147"/>
                      <a:pt x="425495" y="762147"/>
                    </a:cubicBezTo>
                    <a:cubicBezTo>
                      <a:pt x="425495" y="762147"/>
                      <a:pt x="440873" y="689825"/>
                      <a:pt x="485953" y="583144"/>
                    </a:cubicBezTo>
                    <a:lnTo>
                      <a:pt x="732445" y="0"/>
                    </a:lnTo>
                    <a:lnTo>
                      <a:pt x="848617" y="0"/>
                    </a:lnTo>
                    <a:lnTo>
                      <a:pt x="848617" y="829636"/>
                    </a:lnTo>
                    <a:lnTo>
                      <a:pt x="768035" y="829636"/>
                    </a:lnTo>
                    <a:lnTo>
                      <a:pt x="768035" y="271448"/>
                    </a:lnTo>
                    <a:cubicBezTo>
                      <a:pt x="768035" y="144644"/>
                      <a:pt x="775153" y="69949"/>
                      <a:pt x="775153" y="69949"/>
                    </a:cubicBezTo>
                    <a:cubicBezTo>
                      <a:pt x="775153" y="69949"/>
                      <a:pt x="752657" y="142271"/>
                      <a:pt x="707576" y="250095"/>
                    </a:cubicBezTo>
                    <a:lnTo>
                      <a:pt x="463457" y="829636"/>
                    </a:lnTo>
                    <a:lnTo>
                      <a:pt x="386390" y="829636"/>
                    </a:lnTo>
                    <a:lnTo>
                      <a:pt x="144644" y="258355"/>
                    </a:lnTo>
                    <a:cubicBezTo>
                      <a:pt x="94906" y="143413"/>
                      <a:pt x="72322" y="71092"/>
                      <a:pt x="72322" y="71092"/>
                    </a:cubicBezTo>
                    <a:cubicBezTo>
                      <a:pt x="72322" y="71092"/>
                      <a:pt x="79440" y="145786"/>
                      <a:pt x="79440" y="263100"/>
                    </a:cubicBezTo>
                    <a:lnTo>
                      <a:pt x="79440" y="829636"/>
                    </a:lnTo>
                    <a:lnTo>
                      <a:pt x="0" y="829636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20">
                <a:extLst>
                  <a:ext uri="{FF2B5EF4-FFF2-40B4-BE49-F238E27FC236}">
                    <a16:creationId xmlns:a16="http://schemas.microsoft.com/office/drawing/2014/main" id="{D1C99EE7-45C9-478A-AE7B-B380D6889929}"/>
                  </a:ext>
                </a:extLst>
              </p:cNvPr>
              <p:cNvSpPr/>
              <p:nvPr/>
            </p:nvSpPr>
            <p:spPr>
              <a:xfrm>
                <a:off x="5148435" y="3438665"/>
                <a:ext cx="488325" cy="616361"/>
              </a:xfrm>
              <a:custGeom>
                <a:avLst/>
                <a:gdLst>
                  <a:gd name="connsiteX0" fmla="*/ 176 w 488325"/>
                  <a:gd name="connsiteY0" fmla="*/ 449221 h 616361"/>
                  <a:gd name="connsiteX1" fmla="*/ 278654 w 488325"/>
                  <a:gd name="connsiteY1" fmla="*/ 250095 h 616361"/>
                  <a:gd name="connsiteX2" fmla="*/ 413807 w 488325"/>
                  <a:gd name="connsiteY2" fmla="*/ 235859 h 616361"/>
                  <a:gd name="connsiteX3" fmla="*/ 413807 w 488325"/>
                  <a:gd name="connsiteY3" fmla="*/ 209760 h 616361"/>
                  <a:gd name="connsiteX4" fmla="*/ 251413 w 488325"/>
                  <a:gd name="connsiteY4" fmla="*/ 66346 h 616361"/>
                  <a:gd name="connsiteX5" fmla="*/ 81900 w 488325"/>
                  <a:gd name="connsiteY5" fmla="*/ 209760 h 616361"/>
                  <a:gd name="connsiteX6" fmla="*/ 4833 w 488325"/>
                  <a:gd name="connsiteY6" fmla="*/ 209760 h 616361"/>
                  <a:gd name="connsiteX7" fmla="*/ 251325 w 488325"/>
                  <a:gd name="connsiteY7" fmla="*/ 0 h 616361"/>
                  <a:gd name="connsiteX8" fmla="*/ 488326 w 488325"/>
                  <a:gd name="connsiteY8" fmla="*/ 215735 h 616361"/>
                  <a:gd name="connsiteX9" fmla="*/ 488326 w 488325"/>
                  <a:gd name="connsiteY9" fmla="*/ 606871 h 616361"/>
                  <a:gd name="connsiteX10" fmla="*/ 413631 w 488325"/>
                  <a:gd name="connsiteY10" fmla="*/ 606871 h 616361"/>
                  <a:gd name="connsiteX11" fmla="*/ 413631 w 488325"/>
                  <a:gd name="connsiteY11" fmla="*/ 483581 h 616361"/>
                  <a:gd name="connsiteX12" fmla="*/ 206245 w 488325"/>
                  <a:gd name="connsiteY12" fmla="*/ 616361 h 616361"/>
                  <a:gd name="connsiteX13" fmla="*/ 0 w 488325"/>
                  <a:gd name="connsiteY13" fmla="*/ 449221 h 616361"/>
                  <a:gd name="connsiteX14" fmla="*/ 211166 w 488325"/>
                  <a:gd name="connsiteY14" fmla="*/ 549927 h 616361"/>
                  <a:gd name="connsiteX15" fmla="*/ 413807 w 488325"/>
                  <a:gd name="connsiteY15" fmla="*/ 327162 h 616361"/>
                  <a:gd name="connsiteX16" fmla="*/ 413807 w 488325"/>
                  <a:gd name="connsiteY16" fmla="*/ 296317 h 616361"/>
                  <a:gd name="connsiteX17" fmla="*/ 283399 w 488325"/>
                  <a:gd name="connsiteY17" fmla="*/ 310553 h 616361"/>
                  <a:gd name="connsiteX18" fmla="*/ 76013 w 488325"/>
                  <a:gd name="connsiteY18" fmla="*/ 446849 h 616361"/>
                  <a:gd name="connsiteX19" fmla="*/ 211078 w 488325"/>
                  <a:gd name="connsiteY19" fmla="*/ 549927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8325" h="616361">
                    <a:moveTo>
                      <a:pt x="176" y="449221"/>
                    </a:moveTo>
                    <a:cubicBezTo>
                      <a:pt x="176" y="327162"/>
                      <a:pt x="84361" y="270218"/>
                      <a:pt x="278654" y="250095"/>
                    </a:cubicBezTo>
                    <a:lnTo>
                      <a:pt x="413807" y="235859"/>
                    </a:lnTo>
                    <a:lnTo>
                      <a:pt x="413807" y="209760"/>
                    </a:lnTo>
                    <a:cubicBezTo>
                      <a:pt x="413807" y="122060"/>
                      <a:pt x="347461" y="66346"/>
                      <a:pt x="251413" y="66346"/>
                    </a:cubicBezTo>
                    <a:cubicBezTo>
                      <a:pt x="155364" y="66346"/>
                      <a:pt x="94994" y="119687"/>
                      <a:pt x="81900" y="209760"/>
                    </a:cubicBezTo>
                    <a:lnTo>
                      <a:pt x="4833" y="209760"/>
                    </a:lnTo>
                    <a:cubicBezTo>
                      <a:pt x="21441" y="93588"/>
                      <a:pt x="111514" y="0"/>
                      <a:pt x="251325" y="0"/>
                    </a:cubicBezTo>
                    <a:cubicBezTo>
                      <a:pt x="391135" y="0"/>
                      <a:pt x="488326" y="84185"/>
                      <a:pt x="488326" y="215735"/>
                    </a:cubicBezTo>
                    <a:lnTo>
                      <a:pt x="488326" y="606871"/>
                    </a:lnTo>
                    <a:lnTo>
                      <a:pt x="413631" y="606871"/>
                    </a:lnTo>
                    <a:lnTo>
                      <a:pt x="413631" y="483581"/>
                    </a:lnTo>
                    <a:cubicBezTo>
                      <a:pt x="392277" y="558275"/>
                      <a:pt x="304577" y="616361"/>
                      <a:pt x="206245" y="616361"/>
                    </a:cubicBezTo>
                    <a:cubicBezTo>
                      <a:pt x="79440" y="616361"/>
                      <a:pt x="0" y="551157"/>
                      <a:pt x="0" y="449221"/>
                    </a:cubicBezTo>
                    <a:close/>
                    <a:moveTo>
                      <a:pt x="211166" y="549927"/>
                    </a:moveTo>
                    <a:cubicBezTo>
                      <a:pt x="332082" y="549927"/>
                      <a:pt x="413807" y="458712"/>
                      <a:pt x="413807" y="327162"/>
                    </a:cubicBezTo>
                    <a:lnTo>
                      <a:pt x="413807" y="296317"/>
                    </a:lnTo>
                    <a:lnTo>
                      <a:pt x="283399" y="310553"/>
                    </a:lnTo>
                    <a:cubicBezTo>
                      <a:pt x="137613" y="327162"/>
                      <a:pt x="76013" y="360379"/>
                      <a:pt x="76013" y="446849"/>
                    </a:cubicBezTo>
                    <a:cubicBezTo>
                      <a:pt x="76013" y="509680"/>
                      <a:pt x="128123" y="549927"/>
                      <a:pt x="211078" y="549927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21">
                <a:extLst>
                  <a:ext uri="{FF2B5EF4-FFF2-40B4-BE49-F238E27FC236}">
                    <a16:creationId xmlns:a16="http://schemas.microsoft.com/office/drawing/2014/main" id="{2CF7D10D-7D08-8A83-4705-FA9AE6670133}"/>
                  </a:ext>
                </a:extLst>
              </p:cNvPr>
              <p:cNvSpPr/>
              <p:nvPr/>
            </p:nvSpPr>
            <p:spPr>
              <a:xfrm>
                <a:off x="5792125" y="3438753"/>
                <a:ext cx="336652" cy="606782"/>
              </a:xfrm>
              <a:custGeom>
                <a:avLst/>
                <a:gdLst>
                  <a:gd name="connsiteX0" fmla="*/ 88 w 336652"/>
                  <a:gd name="connsiteY0" fmla="*/ 9491 h 606782"/>
                  <a:gd name="connsiteX1" fmla="*/ 74782 w 336652"/>
                  <a:gd name="connsiteY1" fmla="*/ 9491 h 606782"/>
                  <a:gd name="connsiteX2" fmla="*/ 74782 w 336652"/>
                  <a:gd name="connsiteY2" fmla="*/ 143413 h 606782"/>
                  <a:gd name="connsiteX3" fmla="*/ 265561 w 336652"/>
                  <a:gd name="connsiteY3" fmla="*/ 0 h 606782"/>
                  <a:gd name="connsiteX4" fmla="*/ 336652 w 336652"/>
                  <a:gd name="connsiteY4" fmla="*/ 14236 h 606782"/>
                  <a:gd name="connsiteX5" fmla="*/ 336652 w 336652"/>
                  <a:gd name="connsiteY5" fmla="*/ 85327 h 606782"/>
                  <a:gd name="connsiteX6" fmla="*/ 257212 w 336652"/>
                  <a:gd name="connsiteY6" fmla="*/ 69949 h 606782"/>
                  <a:gd name="connsiteX7" fmla="*/ 74694 w 336652"/>
                  <a:gd name="connsiteY7" fmla="*/ 367409 h 606782"/>
                  <a:gd name="connsiteX8" fmla="*/ 74694 w 336652"/>
                  <a:gd name="connsiteY8" fmla="*/ 606783 h 606782"/>
                  <a:gd name="connsiteX9" fmla="*/ 0 w 336652"/>
                  <a:gd name="connsiteY9" fmla="*/ 606783 h 606782"/>
                  <a:gd name="connsiteX10" fmla="*/ 0 w 336652"/>
                  <a:gd name="connsiteY10" fmla="*/ 9491 h 60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6652" h="606782">
                    <a:moveTo>
                      <a:pt x="88" y="9491"/>
                    </a:moveTo>
                    <a:lnTo>
                      <a:pt x="74782" y="9491"/>
                    </a:lnTo>
                    <a:lnTo>
                      <a:pt x="74782" y="143413"/>
                    </a:lnTo>
                    <a:cubicBezTo>
                      <a:pt x="104396" y="55713"/>
                      <a:pt x="179091" y="0"/>
                      <a:pt x="265561" y="0"/>
                    </a:cubicBezTo>
                    <a:cubicBezTo>
                      <a:pt x="290429" y="0"/>
                      <a:pt x="317671" y="4745"/>
                      <a:pt x="336652" y="14236"/>
                    </a:cubicBezTo>
                    <a:lnTo>
                      <a:pt x="336652" y="85327"/>
                    </a:lnTo>
                    <a:cubicBezTo>
                      <a:pt x="305808" y="73464"/>
                      <a:pt x="279797" y="69949"/>
                      <a:pt x="257212" y="69949"/>
                    </a:cubicBezTo>
                    <a:cubicBezTo>
                      <a:pt x="150531" y="69949"/>
                      <a:pt x="74694" y="181376"/>
                      <a:pt x="74694" y="367409"/>
                    </a:cubicBezTo>
                    <a:lnTo>
                      <a:pt x="74694" y="606783"/>
                    </a:lnTo>
                    <a:lnTo>
                      <a:pt x="0" y="606783"/>
                    </a:lnTo>
                    <a:lnTo>
                      <a:pt x="0" y="9491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22">
                <a:extLst>
                  <a:ext uri="{FF2B5EF4-FFF2-40B4-BE49-F238E27FC236}">
                    <a16:creationId xmlns:a16="http://schemas.microsoft.com/office/drawing/2014/main" id="{3E961C8F-080C-81C5-6A55-F1333502F4B8}"/>
                  </a:ext>
                </a:extLst>
              </p:cNvPr>
              <p:cNvSpPr/>
              <p:nvPr/>
            </p:nvSpPr>
            <p:spPr>
              <a:xfrm>
                <a:off x="6210590" y="3206410"/>
                <a:ext cx="508361" cy="839126"/>
              </a:xfrm>
              <a:custGeom>
                <a:avLst/>
                <a:gdLst>
                  <a:gd name="connsiteX0" fmla="*/ 167052 w 508361"/>
                  <a:gd name="connsiteY0" fmla="*/ 521543 h 839126"/>
                  <a:gd name="connsiteX1" fmla="*/ 75837 w 508361"/>
                  <a:gd name="connsiteY1" fmla="*/ 602125 h 839126"/>
                  <a:gd name="connsiteX2" fmla="*/ 75837 w 508361"/>
                  <a:gd name="connsiteY2" fmla="*/ 839126 h 839126"/>
                  <a:gd name="connsiteX3" fmla="*/ 0 w 508361"/>
                  <a:gd name="connsiteY3" fmla="*/ 839126 h 839126"/>
                  <a:gd name="connsiteX4" fmla="*/ 0 w 508361"/>
                  <a:gd name="connsiteY4" fmla="*/ 0 h 839126"/>
                  <a:gd name="connsiteX5" fmla="*/ 75837 w 508361"/>
                  <a:gd name="connsiteY5" fmla="*/ 0 h 839126"/>
                  <a:gd name="connsiteX6" fmla="*/ 75837 w 508361"/>
                  <a:gd name="connsiteY6" fmla="*/ 507219 h 839126"/>
                  <a:gd name="connsiteX7" fmla="*/ 382787 w 508361"/>
                  <a:gd name="connsiteY7" fmla="*/ 241746 h 839126"/>
                  <a:gd name="connsiteX8" fmla="*/ 485865 w 508361"/>
                  <a:gd name="connsiteY8" fmla="*/ 241746 h 839126"/>
                  <a:gd name="connsiteX9" fmla="*/ 223908 w 508361"/>
                  <a:gd name="connsiteY9" fmla="*/ 472860 h 839126"/>
                  <a:gd name="connsiteX10" fmla="*/ 508362 w 508361"/>
                  <a:gd name="connsiteY10" fmla="*/ 839038 h 839126"/>
                  <a:gd name="connsiteX11" fmla="*/ 417146 w 508361"/>
                  <a:gd name="connsiteY11" fmla="*/ 839038 h 839126"/>
                  <a:gd name="connsiteX12" fmla="*/ 167052 w 508361"/>
                  <a:gd name="connsiteY12" fmla="*/ 521455 h 83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8361" h="839126">
                    <a:moveTo>
                      <a:pt x="167052" y="521543"/>
                    </a:moveTo>
                    <a:lnTo>
                      <a:pt x="75837" y="602125"/>
                    </a:lnTo>
                    <a:lnTo>
                      <a:pt x="75837" y="839126"/>
                    </a:lnTo>
                    <a:lnTo>
                      <a:pt x="0" y="839126"/>
                    </a:lnTo>
                    <a:lnTo>
                      <a:pt x="0" y="0"/>
                    </a:lnTo>
                    <a:lnTo>
                      <a:pt x="75837" y="0"/>
                    </a:lnTo>
                    <a:lnTo>
                      <a:pt x="75837" y="507219"/>
                    </a:lnTo>
                    <a:lnTo>
                      <a:pt x="382787" y="241746"/>
                    </a:lnTo>
                    <a:lnTo>
                      <a:pt x="485865" y="241746"/>
                    </a:lnTo>
                    <a:lnTo>
                      <a:pt x="223908" y="472860"/>
                    </a:lnTo>
                    <a:lnTo>
                      <a:pt x="508362" y="839038"/>
                    </a:lnTo>
                    <a:lnTo>
                      <a:pt x="417146" y="839038"/>
                    </a:lnTo>
                    <a:lnTo>
                      <a:pt x="167052" y="521455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23">
                <a:extLst>
                  <a:ext uri="{FF2B5EF4-FFF2-40B4-BE49-F238E27FC236}">
                    <a16:creationId xmlns:a16="http://schemas.microsoft.com/office/drawing/2014/main" id="{F832C2DB-BEB8-2B67-8762-317E79D01D49}"/>
                  </a:ext>
                </a:extLst>
              </p:cNvPr>
              <p:cNvSpPr/>
              <p:nvPr/>
            </p:nvSpPr>
            <p:spPr>
              <a:xfrm>
                <a:off x="6716666" y="3438665"/>
                <a:ext cx="556771" cy="616361"/>
              </a:xfrm>
              <a:custGeom>
                <a:avLst/>
                <a:gdLst>
                  <a:gd name="connsiteX0" fmla="*/ 0 w 556771"/>
                  <a:gd name="connsiteY0" fmla="*/ 308181 h 616361"/>
                  <a:gd name="connsiteX1" fmla="*/ 287969 w 556771"/>
                  <a:gd name="connsiteY1" fmla="*/ 0 h 616361"/>
                  <a:gd name="connsiteX2" fmla="*/ 554672 w 556771"/>
                  <a:gd name="connsiteY2" fmla="*/ 308181 h 616361"/>
                  <a:gd name="connsiteX3" fmla="*/ 75837 w 556771"/>
                  <a:gd name="connsiteY3" fmla="*/ 308181 h 616361"/>
                  <a:gd name="connsiteX4" fmla="*/ 290341 w 556771"/>
                  <a:gd name="connsiteY4" fmla="*/ 549927 h 616361"/>
                  <a:gd name="connsiteX5" fmla="*/ 474002 w 556771"/>
                  <a:gd name="connsiteY5" fmla="*/ 419607 h 616361"/>
                  <a:gd name="connsiteX6" fmla="*/ 548697 w 556771"/>
                  <a:gd name="connsiteY6" fmla="*/ 419607 h 616361"/>
                  <a:gd name="connsiteX7" fmla="*/ 292714 w 556771"/>
                  <a:gd name="connsiteY7" fmla="*/ 616361 h 616361"/>
                  <a:gd name="connsiteX8" fmla="*/ 0 w 556771"/>
                  <a:gd name="connsiteY8" fmla="*/ 308181 h 616361"/>
                  <a:gd name="connsiteX9" fmla="*/ 478835 w 556771"/>
                  <a:gd name="connsiteY9" fmla="*/ 246580 h 616361"/>
                  <a:gd name="connsiteX10" fmla="*/ 288057 w 556771"/>
                  <a:gd name="connsiteY10" fmla="*/ 66434 h 616361"/>
                  <a:gd name="connsiteX11" fmla="*/ 81812 w 556771"/>
                  <a:gd name="connsiteY11" fmla="*/ 246580 h 616361"/>
                  <a:gd name="connsiteX12" fmla="*/ 478835 w 556771"/>
                  <a:gd name="connsiteY12" fmla="*/ 246580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6771" h="616361">
                    <a:moveTo>
                      <a:pt x="0" y="308181"/>
                    </a:moveTo>
                    <a:cubicBezTo>
                      <a:pt x="0" y="128035"/>
                      <a:pt x="120917" y="0"/>
                      <a:pt x="287969" y="0"/>
                    </a:cubicBezTo>
                    <a:cubicBezTo>
                      <a:pt x="463369" y="0"/>
                      <a:pt x="573566" y="135153"/>
                      <a:pt x="554672" y="308181"/>
                    </a:cubicBezTo>
                    <a:lnTo>
                      <a:pt x="75837" y="308181"/>
                    </a:lnTo>
                    <a:cubicBezTo>
                      <a:pt x="74694" y="451594"/>
                      <a:pt x="161164" y="549927"/>
                      <a:pt x="290341" y="549927"/>
                    </a:cubicBezTo>
                    <a:cubicBezTo>
                      <a:pt x="392278" y="549927"/>
                      <a:pt x="453879" y="496586"/>
                      <a:pt x="474002" y="419607"/>
                    </a:cubicBezTo>
                    <a:lnTo>
                      <a:pt x="548697" y="419607"/>
                    </a:lnTo>
                    <a:cubicBezTo>
                      <a:pt x="528573" y="532176"/>
                      <a:pt x="430152" y="616361"/>
                      <a:pt x="292714" y="616361"/>
                    </a:cubicBezTo>
                    <a:cubicBezTo>
                      <a:pt x="122060" y="616361"/>
                      <a:pt x="0" y="488326"/>
                      <a:pt x="0" y="308181"/>
                    </a:cubicBezTo>
                    <a:close/>
                    <a:moveTo>
                      <a:pt x="478835" y="246580"/>
                    </a:moveTo>
                    <a:cubicBezTo>
                      <a:pt x="480066" y="137526"/>
                      <a:pt x="400626" y="66434"/>
                      <a:pt x="288057" y="66434"/>
                    </a:cubicBezTo>
                    <a:cubicBezTo>
                      <a:pt x="175488" y="66434"/>
                      <a:pt x="102024" y="132780"/>
                      <a:pt x="81812" y="246580"/>
                    </a:cubicBezTo>
                    <a:lnTo>
                      <a:pt x="478835" y="24658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24">
                <a:extLst>
                  <a:ext uri="{FF2B5EF4-FFF2-40B4-BE49-F238E27FC236}">
                    <a16:creationId xmlns:a16="http://schemas.microsoft.com/office/drawing/2014/main" id="{433CBE50-CC15-D9FC-91B3-FF2871899414}"/>
                  </a:ext>
                </a:extLst>
              </p:cNvPr>
              <p:cNvSpPr/>
              <p:nvPr/>
            </p:nvSpPr>
            <p:spPr>
              <a:xfrm>
                <a:off x="7311586" y="3292879"/>
                <a:ext cx="337794" cy="762147"/>
              </a:xfrm>
              <a:custGeom>
                <a:avLst/>
                <a:gdLst>
                  <a:gd name="connsiteX0" fmla="*/ 104309 w 337794"/>
                  <a:gd name="connsiteY0" fmla="*/ 587889 h 762147"/>
                  <a:gd name="connsiteX1" fmla="*/ 104309 w 337794"/>
                  <a:gd name="connsiteY1" fmla="*/ 218108 h 762147"/>
                  <a:gd name="connsiteX2" fmla="*/ 0 w 337794"/>
                  <a:gd name="connsiteY2" fmla="*/ 218108 h 762147"/>
                  <a:gd name="connsiteX3" fmla="*/ 0 w 337794"/>
                  <a:gd name="connsiteY3" fmla="*/ 155277 h 762147"/>
                  <a:gd name="connsiteX4" fmla="*/ 104309 w 337794"/>
                  <a:gd name="connsiteY4" fmla="*/ 155277 h 762147"/>
                  <a:gd name="connsiteX5" fmla="*/ 104309 w 337794"/>
                  <a:gd name="connsiteY5" fmla="*/ 0 h 762147"/>
                  <a:gd name="connsiteX6" fmla="*/ 179003 w 337794"/>
                  <a:gd name="connsiteY6" fmla="*/ 0 h 762147"/>
                  <a:gd name="connsiteX7" fmla="*/ 179003 w 337794"/>
                  <a:gd name="connsiteY7" fmla="*/ 155277 h 762147"/>
                  <a:gd name="connsiteX8" fmla="*/ 336652 w 337794"/>
                  <a:gd name="connsiteY8" fmla="*/ 155277 h 762147"/>
                  <a:gd name="connsiteX9" fmla="*/ 336652 w 337794"/>
                  <a:gd name="connsiteY9" fmla="*/ 218108 h 762147"/>
                  <a:gd name="connsiteX10" fmla="*/ 179003 w 337794"/>
                  <a:gd name="connsiteY10" fmla="*/ 218108 h 762147"/>
                  <a:gd name="connsiteX11" fmla="*/ 179003 w 337794"/>
                  <a:gd name="connsiteY11" fmla="*/ 583144 h 762147"/>
                  <a:gd name="connsiteX12" fmla="*/ 270218 w 337794"/>
                  <a:gd name="connsiteY12" fmla="*/ 694571 h 762147"/>
                  <a:gd name="connsiteX13" fmla="*/ 337795 w 337794"/>
                  <a:gd name="connsiteY13" fmla="*/ 682707 h 762147"/>
                  <a:gd name="connsiteX14" fmla="*/ 337795 w 337794"/>
                  <a:gd name="connsiteY14" fmla="*/ 747911 h 762147"/>
                  <a:gd name="connsiteX15" fmla="*/ 263100 w 337794"/>
                  <a:gd name="connsiteY15" fmla="*/ 762147 h 762147"/>
                  <a:gd name="connsiteX16" fmla="*/ 104309 w 337794"/>
                  <a:gd name="connsiteY16" fmla="*/ 587889 h 762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7794" h="762147">
                    <a:moveTo>
                      <a:pt x="104309" y="587889"/>
                    </a:moveTo>
                    <a:lnTo>
                      <a:pt x="104309" y="218108"/>
                    </a:lnTo>
                    <a:lnTo>
                      <a:pt x="0" y="218108"/>
                    </a:lnTo>
                    <a:lnTo>
                      <a:pt x="0" y="155277"/>
                    </a:lnTo>
                    <a:lnTo>
                      <a:pt x="104309" y="155277"/>
                    </a:lnTo>
                    <a:lnTo>
                      <a:pt x="104309" y="0"/>
                    </a:lnTo>
                    <a:lnTo>
                      <a:pt x="179003" y="0"/>
                    </a:lnTo>
                    <a:lnTo>
                      <a:pt x="179003" y="155277"/>
                    </a:lnTo>
                    <a:lnTo>
                      <a:pt x="336652" y="155277"/>
                    </a:lnTo>
                    <a:lnTo>
                      <a:pt x="336652" y="218108"/>
                    </a:lnTo>
                    <a:lnTo>
                      <a:pt x="179003" y="218108"/>
                    </a:lnTo>
                    <a:lnTo>
                      <a:pt x="179003" y="583144"/>
                    </a:lnTo>
                    <a:cubicBezTo>
                      <a:pt x="179003" y="658981"/>
                      <a:pt x="215735" y="694571"/>
                      <a:pt x="270218" y="694571"/>
                    </a:cubicBezTo>
                    <a:cubicBezTo>
                      <a:pt x="292714" y="694571"/>
                      <a:pt x="318813" y="689825"/>
                      <a:pt x="337795" y="682707"/>
                    </a:cubicBezTo>
                    <a:lnTo>
                      <a:pt x="337795" y="747911"/>
                    </a:lnTo>
                    <a:cubicBezTo>
                      <a:pt x="317671" y="757402"/>
                      <a:pt x="288057" y="762147"/>
                      <a:pt x="263100" y="762147"/>
                    </a:cubicBezTo>
                    <a:cubicBezTo>
                      <a:pt x="169512" y="762147"/>
                      <a:pt x="104309" y="702919"/>
                      <a:pt x="104309" y="587889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25">
                <a:extLst>
                  <a:ext uri="{FF2B5EF4-FFF2-40B4-BE49-F238E27FC236}">
                    <a16:creationId xmlns:a16="http://schemas.microsoft.com/office/drawing/2014/main" id="{7F493827-04AD-493E-1419-048FBD593177}"/>
                  </a:ext>
                </a:extLst>
              </p:cNvPr>
              <p:cNvSpPr/>
              <p:nvPr/>
            </p:nvSpPr>
            <p:spPr>
              <a:xfrm>
                <a:off x="7744198" y="3438753"/>
                <a:ext cx="593864" cy="822517"/>
              </a:xfrm>
              <a:custGeom>
                <a:avLst/>
                <a:gdLst>
                  <a:gd name="connsiteX0" fmla="*/ 0 w 593864"/>
                  <a:gd name="connsiteY0" fmla="*/ 9491 h 822517"/>
                  <a:gd name="connsiteX1" fmla="*/ 74694 w 593864"/>
                  <a:gd name="connsiteY1" fmla="*/ 9491 h 822517"/>
                  <a:gd name="connsiteX2" fmla="*/ 74694 w 593864"/>
                  <a:gd name="connsiteY2" fmla="*/ 129177 h 822517"/>
                  <a:gd name="connsiteX3" fmla="*/ 299920 w 593864"/>
                  <a:gd name="connsiteY3" fmla="*/ 0 h 822517"/>
                  <a:gd name="connsiteX4" fmla="*/ 593865 w 593864"/>
                  <a:gd name="connsiteY4" fmla="*/ 308180 h 822517"/>
                  <a:gd name="connsiteX5" fmla="*/ 299920 w 593864"/>
                  <a:gd name="connsiteY5" fmla="*/ 616361 h 822517"/>
                  <a:gd name="connsiteX6" fmla="*/ 74694 w 593864"/>
                  <a:gd name="connsiteY6" fmla="*/ 485953 h 822517"/>
                  <a:gd name="connsiteX7" fmla="*/ 74694 w 593864"/>
                  <a:gd name="connsiteY7" fmla="*/ 822518 h 822517"/>
                  <a:gd name="connsiteX8" fmla="*/ 0 w 593864"/>
                  <a:gd name="connsiteY8" fmla="*/ 822518 h 822517"/>
                  <a:gd name="connsiteX9" fmla="*/ 0 w 593864"/>
                  <a:gd name="connsiteY9" fmla="*/ 9491 h 822517"/>
                  <a:gd name="connsiteX10" fmla="*/ 296318 w 593864"/>
                  <a:gd name="connsiteY10" fmla="*/ 549927 h 822517"/>
                  <a:gd name="connsiteX11" fmla="*/ 516798 w 593864"/>
                  <a:gd name="connsiteY11" fmla="*/ 308180 h 822517"/>
                  <a:gd name="connsiteX12" fmla="*/ 296318 w 593864"/>
                  <a:gd name="connsiteY12" fmla="*/ 66434 h 822517"/>
                  <a:gd name="connsiteX13" fmla="*/ 74694 w 593864"/>
                  <a:gd name="connsiteY13" fmla="*/ 308180 h 822517"/>
                  <a:gd name="connsiteX14" fmla="*/ 296318 w 593864"/>
                  <a:gd name="connsiteY14" fmla="*/ 549927 h 822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3864" h="822517">
                    <a:moveTo>
                      <a:pt x="0" y="9491"/>
                    </a:moveTo>
                    <a:lnTo>
                      <a:pt x="74694" y="9491"/>
                    </a:lnTo>
                    <a:lnTo>
                      <a:pt x="74694" y="129177"/>
                    </a:lnTo>
                    <a:cubicBezTo>
                      <a:pt x="111426" y="50968"/>
                      <a:pt x="202730" y="0"/>
                      <a:pt x="299920" y="0"/>
                    </a:cubicBezTo>
                    <a:cubicBezTo>
                      <a:pt x="475320" y="0"/>
                      <a:pt x="593865" y="124432"/>
                      <a:pt x="593865" y="308180"/>
                    </a:cubicBezTo>
                    <a:cubicBezTo>
                      <a:pt x="593865" y="491929"/>
                      <a:pt x="475320" y="616361"/>
                      <a:pt x="299920" y="616361"/>
                    </a:cubicBezTo>
                    <a:cubicBezTo>
                      <a:pt x="202730" y="616361"/>
                      <a:pt x="111514" y="563020"/>
                      <a:pt x="74694" y="485953"/>
                    </a:cubicBezTo>
                    <a:lnTo>
                      <a:pt x="74694" y="822518"/>
                    </a:lnTo>
                    <a:lnTo>
                      <a:pt x="0" y="822518"/>
                    </a:lnTo>
                    <a:lnTo>
                      <a:pt x="0" y="9491"/>
                    </a:lnTo>
                    <a:close/>
                    <a:moveTo>
                      <a:pt x="296318" y="549927"/>
                    </a:moveTo>
                    <a:cubicBezTo>
                      <a:pt x="424352" y="549927"/>
                      <a:pt x="516798" y="450364"/>
                      <a:pt x="516798" y="308180"/>
                    </a:cubicBezTo>
                    <a:cubicBezTo>
                      <a:pt x="516798" y="165997"/>
                      <a:pt x="424352" y="66434"/>
                      <a:pt x="296318" y="66434"/>
                    </a:cubicBezTo>
                    <a:cubicBezTo>
                      <a:pt x="168282" y="66434"/>
                      <a:pt x="74694" y="165997"/>
                      <a:pt x="74694" y="308180"/>
                    </a:cubicBezTo>
                    <a:cubicBezTo>
                      <a:pt x="74694" y="450364"/>
                      <a:pt x="168370" y="549927"/>
                      <a:pt x="296318" y="549927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26">
                <a:extLst>
                  <a:ext uri="{FF2B5EF4-FFF2-40B4-BE49-F238E27FC236}">
                    <a16:creationId xmlns:a16="http://schemas.microsoft.com/office/drawing/2014/main" id="{95BF4208-A035-C10E-8586-7F7CC0F8C7E0}"/>
                  </a:ext>
                </a:extLst>
              </p:cNvPr>
              <p:cNvSpPr/>
              <p:nvPr/>
            </p:nvSpPr>
            <p:spPr>
              <a:xfrm>
                <a:off x="8460035" y="3206410"/>
                <a:ext cx="75836" cy="839126"/>
              </a:xfrm>
              <a:custGeom>
                <a:avLst/>
                <a:gdLst>
                  <a:gd name="connsiteX0" fmla="*/ 0 w 75836"/>
                  <a:gd name="connsiteY0" fmla="*/ 0 h 839126"/>
                  <a:gd name="connsiteX1" fmla="*/ 75837 w 75836"/>
                  <a:gd name="connsiteY1" fmla="*/ 0 h 839126"/>
                  <a:gd name="connsiteX2" fmla="*/ 75837 w 75836"/>
                  <a:gd name="connsiteY2" fmla="*/ 839126 h 839126"/>
                  <a:gd name="connsiteX3" fmla="*/ 0 w 75836"/>
                  <a:gd name="connsiteY3" fmla="*/ 839126 h 839126"/>
                  <a:gd name="connsiteX4" fmla="*/ 0 w 75836"/>
                  <a:gd name="connsiteY4" fmla="*/ 0 h 83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36" h="839126">
                    <a:moveTo>
                      <a:pt x="0" y="0"/>
                    </a:moveTo>
                    <a:lnTo>
                      <a:pt x="75837" y="0"/>
                    </a:lnTo>
                    <a:lnTo>
                      <a:pt x="75837" y="839126"/>
                    </a:lnTo>
                    <a:lnTo>
                      <a:pt x="0" y="8391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27">
                <a:extLst>
                  <a:ext uri="{FF2B5EF4-FFF2-40B4-BE49-F238E27FC236}">
                    <a16:creationId xmlns:a16="http://schemas.microsoft.com/office/drawing/2014/main" id="{040DC7F9-89FB-946B-1736-4FC6B3578D16}"/>
                  </a:ext>
                </a:extLst>
              </p:cNvPr>
              <p:cNvSpPr/>
              <p:nvPr/>
            </p:nvSpPr>
            <p:spPr>
              <a:xfrm>
                <a:off x="8668476" y="3438665"/>
                <a:ext cx="488325" cy="616361"/>
              </a:xfrm>
              <a:custGeom>
                <a:avLst/>
                <a:gdLst>
                  <a:gd name="connsiteX0" fmla="*/ 176 w 488325"/>
                  <a:gd name="connsiteY0" fmla="*/ 449221 h 616361"/>
                  <a:gd name="connsiteX1" fmla="*/ 278654 w 488325"/>
                  <a:gd name="connsiteY1" fmla="*/ 250095 h 616361"/>
                  <a:gd name="connsiteX2" fmla="*/ 413807 w 488325"/>
                  <a:gd name="connsiteY2" fmla="*/ 235859 h 616361"/>
                  <a:gd name="connsiteX3" fmla="*/ 413807 w 488325"/>
                  <a:gd name="connsiteY3" fmla="*/ 209760 h 616361"/>
                  <a:gd name="connsiteX4" fmla="*/ 251413 w 488325"/>
                  <a:gd name="connsiteY4" fmla="*/ 66346 h 616361"/>
                  <a:gd name="connsiteX5" fmla="*/ 81900 w 488325"/>
                  <a:gd name="connsiteY5" fmla="*/ 209760 h 616361"/>
                  <a:gd name="connsiteX6" fmla="*/ 4833 w 488325"/>
                  <a:gd name="connsiteY6" fmla="*/ 209760 h 616361"/>
                  <a:gd name="connsiteX7" fmla="*/ 251325 w 488325"/>
                  <a:gd name="connsiteY7" fmla="*/ 0 h 616361"/>
                  <a:gd name="connsiteX8" fmla="*/ 488326 w 488325"/>
                  <a:gd name="connsiteY8" fmla="*/ 215735 h 616361"/>
                  <a:gd name="connsiteX9" fmla="*/ 488326 w 488325"/>
                  <a:gd name="connsiteY9" fmla="*/ 606871 h 616361"/>
                  <a:gd name="connsiteX10" fmla="*/ 413632 w 488325"/>
                  <a:gd name="connsiteY10" fmla="*/ 606871 h 616361"/>
                  <a:gd name="connsiteX11" fmla="*/ 413632 w 488325"/>
                  <a:gd name="connsiteY11" fmla="*/ 483581 h 616361"/>
                  <a:gd name="connsiteX12" fmla="*/ 206245 w 488325"/>
                  <a:gd name="connsiteY12" fmla="*/ 616361 h 616361"/>
                  <a:gd name="connsiteX13" fmla="*/ 0 w 488325"/>
                  <a:gd name="connsiteY13" fmla="*/ 449221 h 616361"/>
                  <a:gd name="connsiteX14" fmla="*/ 211166 w 488325"/>
                  <a:gd name="connsiteY14" fmla="*/ 549927 h 616361"/>
                  <a:gd name="connsiteX15" fmla="*/ 413807 w 488325"/>
                  <a:gd name="connsiteY15" fmla="*/ 327162 h 616361"/>
                  <a:gd name="connsiteX16" fmla="*/ 413807 w 488325"/>
                  <a:gd name="connsiteY16" fmla="*/ 296317 h 616361"/>
                  <a:gd name="connsiteX17" fmla="*/ 283399 w 488325"/>
                  <a:gd name="connsiteY17" fmla="*/ 310553 h 616361"/>
                  <a:gd name="connsiteX18" fmla="*/ 76013 w 488325"/>
                  <a:gd name="connsiteY18" fmla="*/ 446849 h 616361"/>
                  <a:gd name="connsiteX19" fmla="*/ 211078 w 488325"/>
                  <a:gd name="connsiteY19" fmla="*/ 549927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8325" h="616361">
                    <a:moveTo>
                      <a:pt x="176" y="449221"/>
                    </a:moveTo>
                    <a:cubicBezTo>
                      <a:pt x="176" y="327162"/>
                      <a:pt x="84361" y="270218"/>
                      <a:pt x="278654" y="250095"/>
                    </a:cubicBezTo>
                    <a:lnTo>
                      <a:pt x="413807" y="235859"/>
                    </a:lnTo>
                    <a:lnTo>
                      <a:pt x="413807" y="209760"/>
                    </a:lnTo>
                    <a:cubicBezTo>
                      <a:pt x="413807" y="122060"/>
                      <a:pt x="347461" y="66346"/>
                      <a:pt x="251413" y="66346"/>
                    </a:cubicBezTo>
                    <a:cubicBezTo>
                      <a:pt x="155364" y="66346"/>
                      <a:pt x="94994" y="119687"/>
                      <a:pt x="81900" y="209760"/>
                    </a:cubicBezTo>
                    <a:lnTo>
                      <a:pt x="4833" y="209760"/>
                    </a:lnTo>
                    <a:cubicBezTo>
                      <a:pt x="21442" y="93588"/>
                      <a:pt x="111514" y="0"/>
                      <a:pt x="251325" y="0"/>
                    </a:cubicBezTo>
                    <a:cubicBezTo>
                      <a:pt x="391135" y="0"/>
                      <a:pt x="488326" y="84185"/>
                      <a:pt x="488326" y="215735"/>
                    </a:cubicBezTo>
                    <a:lnTo>
                      <a:pt x="488326" y="606871"/>
                    </a:lnTo>
                    <a:lnTo>
                      <a:pt x="413632" y="606871"/>
                    </a:lnTo>
                    <a:lnTo>
                      <a:pt x="413632" y="483581"/>
                    </a:lnTo>
                    <a:cubicBezTo>
                      <a:pt x="392278" y="558275"/>
                      <a:pt x="304578" y="616361"/>
                      <a:pt x="206245" y="616361"/>
                    </a:cubicBezTo>
                    <a:cubicBezTo>
                      <a:pt x="79440" y="616361"/>
                      <a:pt x="0" y="551157"/>
                      <a:pt x="0" y="449221"/>
                    </a:cubicBezTo>
                    <a:close/>
                    <a:moveTo>
                      <a:pt x="211166" y="549927"/>
                    </a:moveTo>
                    <a:cubicBezTo>
                      <a:pt x="332083" y="549927"/>
                      <a:pt x="413807" y="458712"/>
                      <a:pt x="413807" y="327162"/>
                    </a:cubicBezTo>
                    <a:lnTo>
                      <a:pt x="413807" y="296317"/>
                    </a:lnTo>
                    <a:lnTo>
                      <a:pt x="283399" y="310553"/>
                    </a:lnTo>
                    <a:cubicBezTo>
                      <a:pt x="137614" y="327162"/>
                      <a:pt x="76013" y="360379"/>
                      <a:pt x="76013" y="446849"/>
                    </a:cubicBezTo>
                    <a:cubicBezTo>
                      <a:pt x="76013" y="509680"/>
                      <a:pt x="128123" y="549927"/>
                      <a:pt x="211078" y="549927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28">
                <a:extLst>
                  <a:ext uri="{FF2B5EF4-FFF2-40B4-BE49-F238E27FC236}">
                    <a16:creationId xmlns:a16="http://schemas.microsoft.com/office/drawing/2014/main" id="{44D0A63F-FD0E-2C1D-9D6D-176AE05CAAA0}"/>
                  </a:ext>
                </a:extLst>
              </p:cNvPr>
              <p:cNvSpPr/>
              <p:nvPr/>
            </p:nvSpPr>
            <p:spPr>
              <a:xfrm>
                <a:off x="9270689" y="3438665"/>
                <a:ext cx="555814" cy="616185"/>
              </a:xfrm>
              <a:custGeom>
                <a:avLst/>
                <a:gdLst>
                  <a:gd name="connsiteX0" fmla="*/ 0 w 555814"/>
                  <a:gd name="connsiteY0" fmla="*/ 308181 h 616185"/>
                  <a:gd name="connsiteX1" fmla="*/ 290341 w 555814"/>
                  <a:gd name="connsiteY1" fmla="*/ 0 h 616185"/>
                  <a:gd name="connsiteX2" fmla="*/ 549926 w 555814"/>
                  <a:gd name="connsiteY2" fmla="*/ 197896 h 616185"/>
                  <a:gd name="connsiteX3" fmla="*/ 475232 w 555814"/>
                  <a:gd name="connsiteY3" fmla="*/ 197896 h 616185"/>
                  <a:gd name="connsiteX4" fmla="*/ 290341 w 555814"/>
                  <a:gd name="connsiteY4" fmla="*/ 66346 h 616185"/>
                  <a:gd name="connsiteX5" fmla="*/ 76979 w 555814"/>
                  <a:gd name="connsiteY5" fmla="*/ 308093 h 616185"/>
                  <a:gd name="connsiteX6" fmla="*/ 290341 w 555814"/>
                  <a:gd name="connsiteY6" fmla="*/ 549839 h 616185"/>
                  <a:gd name="connsiteX7" fmla="*/ 481120 w 555814"/>
                  <a:gd name="connsiteY7" fmla="*/ 406426 h 616185"/>
                  <a:gd name="connsiteX8" fmla="*/ 555815 w 555814"/>
                  <a:gd name="connsiteY8" fmla="*/ 406426 h 616185"/>
                  <a:gd name="connsiteX9" fmla="*/ 290341 w 555814"/>
                  <a:gd name="connsiteY9" fmla="*/ 616185 h 616185"/>
                  <a:gd name="connsiteX10" fmla="*/ 0 w 555814"/>
                  <a:gd name="connsiteY10" fmla="*/ 308005 h 61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5814" h="616185">
                    <a:moveTo>
                      <a:pt x="0" y="308181"/>
                    </a:moveTo>
                    <a:cubicBezTo>
                      <a:pt x="0" y="130408"/>
                      <a:pt x="123289" y="0"/>
                      <a:pt x="290341" y="0"/>
                    </a:cubicBezTo>
                    <a:cubicBezTo>
                      <a:pt x="432524" y="0"/>
                      <a:pt x="529715" y="81812"/>
                      <a:pt x="549926" y="197896"/>
                    </a:cubicBezTo>
                    <a:lnTo>
                      <a:pt x="475232" y="197896"/>
                    </a:lnTo>
                    <a:cubicBezTo>
                      <a:pt x="456251" y="118457"/>
                      <a:pt x="385159" y="66346"/>
                      <a:pt x="290341" y="66346"/>
                    </a:cubicBezTo>
                    <a:cubicBezTo>
                      <a:pt x="168282" y="66346"/>
                      <a:pt x="76979" y="167052"/>
                      <a:pt x="76979" y="308093"/>
                    </a:cubicBezTo>
                    <a:cubicBezTo>
                      <a:pt x="76979" y="449133"/>
                      <a:pt x="168194" y="549839"/>
                      <a:pt x="290341" y="549839"/>
                    </a:cubicBezTo>
                    <a:cubicBezTo>
                      <a:pt x="393420" y="549839"/>
                      <a:pt x="468114" y="489380"/>
                      <a:pt x="481120" y="406426"/>
                    </a:cubicBezTo>
                    <a:lnTo>
                      <a:pt x="555815" y="406426"/>
                    </a:lnTo>
                    <a:cubicBezTo>
                      <a:pt x="539206" y="522598"/>
                      <a:pt x="434897" y="616185"/>
                      <a:pt x="290341" y="616185"/>
                    </a:cubicBezTo>
                    <a:cubicBezTo>
                      <a:pt x="123202" y="616185"/>
                      <a:pt x="0" y="484635"/>
                      <a:pt x="0" y="30800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29">
                <a:extLst>
                  <a:ext uri="{FF2B5EF4-FFF2-40B4-BE49-F238E27FC236}">
                    <a16:creationId xmlns:a16="http://schemas.microsoft.com/office/drawing/2014/main" id="{78E207CA-E26C-6809-7F6B-20A98539CA83}"/>
                  </a:ext>
                </a:extLst>
              </p:cNvPr>
              <p:cNvSpPr/>
              <p:nvPr/>
            </p:nvSpPr>
            <p:spPr>
              <a:xfrm>
                <a:off x="9898825" y="3438665"/>
                <a:ext cx="556771" cy="616361"/>
              </a:xfrm>
              <a:custGeom>
                <a:avLst/>
                <a:gdLst>
                  <a:gd name="connsiteX0" fmla="*/ 0 w 556771"/>
                  <a:gd name="connsiteY0" fmla="*/ 308181 h 616361"/>
                  <a:gd name="connsiteX1" fmla="*/ 287969 w 556771"/>
                  <a:gd name="connsiteY1" fmla="*/ 0 h 616361"/>
                  <a:gd name="connsiteX2" fmla="*/ 554672 w 556771"/>
                  <a:gd name="connsiteY2" fmla="*/ 308181 h 616361"/>
                  <a:gd name="connsiteX3" fmla="*/ 75837 w 556771"/>
                  <a:gd name="connsiteY3" fmla="*/ 308181 h 616361"/>
                  <a:gd name="connsiteX4" fmla="*/ 290341 w 556771"/>
                  <a:gd name="connsiteY4" fmla="*/ 549927 h 616361"/>
                  <a:gd name="connsiteX5" fmla="*/ 474002 w 556771"/>
                  <a:gd name="connsiteY5" fmla="*/ 419607 h 616361"/>
                  <a:gd name="connsiteX6" fmla="*/ 548697 w 556771"/>
                  <a:gd name="connsiteY6" fmla="*/ 419607 h 616361"/>
                  <a:gd name="connsiteX7" fmla="*/ 292714 w 556771"/>
                  <a:gd name="connsiteY7" fmla="*/ 616361 h 616361"/>
                  <a:gd name="connsiteX8" fmla="*/ 0 w 556771"/>
                  <a:gd name="connsiteY8" fmla="*/ 308181 h 616361"/>
                  <a:gd name="connsiteX9" fmla="*/ 478835 w 556771"/>
                  <a:gd name="connsiteY9" fmla="*/ 246580 h 616361"/>
                  <a:gd name="connsiteX10" fmla="*/ 288057 w 556771"/>
                  <a:gd name="connsiteY10" fmla="*/ 66434 h 616361"/>
                  <a:gd name="connsiteX11" fmla="*/ 81812 w 556771"/>
                  <a:gd name="connsiteY11" fmla="*/ 246580 h 616361"/>
                  <a:gd name="connsiteX12" fmla="*/ 478835 w 556771"/>
                  <a:gd name="connsiteY12" fmla="*/ 246580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6771" h="616361">
                    <a:moveTo>
                      <a:pt x="0" y="308181"/>
                    </a:moveTo>
                    <a:cubicBezTo>
                      <a:pt x="0" y="128035"/>
                      <a:pt x="120917" y="0"/>
                      <a:pt x="287969" y="0"/>
                    </a:cubicBezTo>
                    <a:cubicBezTo>
                      <a:pt x="463369" y="0"/>
                      <a:pt x="573566" y="135153"/>
                      <a:pt x="554672" y="308181"/>
                    </a:cubicBezTo>
                    <a:lnTo>
                      <a:pt x="75837" y="308181"/>
                    </a:lnTo>
                    <a:cubicBezTo>
                      <a:pt x="74694" y="451594"/>
                      <a:pt x="161164" y="549927"/>
                      <a:pt x="290341" y="549927"/>
                    </a:cubicBezTo>
                    <a:cubicBezTo>
                      <a:pt x="392278" y="549927"/>
                      <a:pt x="453879" y="496586"/>
                      <a:pt x="474002" y="419607"/>
                    </a:cubicBezTo>
                    <a:lnTo>
                      <a:pt x="548697" y="419607"/>
                    </a:lnTo>
                    <a:cubicBezTo>
                      <a:pt x="528573" y="532176"/>
                      <a:pt x="430152" y="616361"/>
                      <a:pt x="292714" y="616361"/>
                    </a:cubicBezTo>
                    <a:cubicBezTo>
                      <a:pt x="122060" y="616361"/>
                      <a:pt x="0" y="488326"/>
                      <a:pt x="0" y="308181"/>
                    </a:cubicBezTo>
                    <a:close/>
                    <a:moveTo>
                      <a:pt x="478835" y="246580"/>
                    </a:moveTo>
                    <a:cubicBezTo>
                      <a:pt x="479978" y="137526"/>
                      <a:pt x="400626" y="66434"/>
                      <a:pt x="288057" y="66434"/>
                    </a:cubicBezTo>
                    <a:cubicBezTo>
                      <a:pt x="175488" y="66434"/>
                      <a:pt x="102024" y="132780"/>
                      <a:pt x="81812" y="246580"/>
                    </a:cubicBezTo>
                    <a:lnTo>
                      <a:pt x="478835" y="24658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75887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0E3C8A0-7CD5-B5E1-A2B9-B053B5F2BC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A3AD7066-27D0-085B-5E62-BDE0B72EA8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AB39F9BC-FC56-0F72-EFD7-95DF0B93C0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9982200" y="4899118"/>
            <a:ext cx="2743200" cy="195888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0F6F0CB-E1DC-B7B0-1D83-811275FC7252}"/>
              </a:ext>
            </a:extLst>
          </p:cNvPr>
          <p:cNvSpPr txBox="1"/>
          <p:nvPr userDrawn="1"/>
        </p:nvSpPr>
        <p:spPr>
          <a:xfrm>
            <a:off x="9599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382511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A544B0E9-53E0-BBCC-2570-1021C81E62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00022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0A02AE8-279A-C287-A2B3-BFA73DA16B73}"/>
              </a:ext>
            </a:extLst>
          </p:cNvPr>
          <p:cNvSpPr txBox="1"/>
          <p:nvPr userDrawn="1"/>
        </p:nvSpPr>
        <p:spPr>
          <a:xfrm>
            <a:off x="9599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16288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365D3B74-F2A0-F98C-A73F-65F3909E67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1347D3A-AAE8-2B52-5AB3-BBDB174040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982200" y="4899118"/>
            <a:ext cx="2743200" cy="195888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FFDAC87-ACCF-ECDD-CA2E-A7D14342D3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A26B9D8-F334-003A-7658-B00F210D064B}"/>
              </a:ext>
            </a:extLst>
          </p:cNvPr>
          <p:cNvSpPr txBox="1"/>
          <p:nvPr userDrawn="1"/>
        </p:nvSpPr>
        <p:spPr>
          <a:xfrm>
            <a:off x="56335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37008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15736A9D-E119-D712-7A6C-6605C559F1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BF7B944-EFD1-42D5-2F71-8C93423DCE1F}"/>
              </a:ext>
            </a:extLst>
          </p:cNvPr>
          <p:cNvSpPr txBox="1"/>
          <p:nvPr userDrawn="1"/>
        </p:nvSpPr>
        <p:spPr>
          <a:xfrm>
            <a:off x="9599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406421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ullets + bubble images/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2716FA1-1FCB-5FEF-5208-E8F88210A68C}"/>
              </a:ext>
            </a:extLst>
          </p:cNvPr>
          <p:cNvSpPr/>
          <p:nvPr userDrawn="1"/>
        </p:nvSpPr>
        <p:spPr>
          <a:xfrm>
            <a:off x="8101603" y="2217210"/>
            <a:ext cx="720000" cy="7198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03325B3-5EA7-7464-CDEC-FADEF471E278}"/>
              </a:ext>
            </a:extLst>
          </p:cNvPr>
          <p:cNvSpPr/>
          <p:nvPr userDrawn="1"/>
        </p:nvSpPr>
        <p:spPr>
          <a:xfrm>
            <a:off x="10589821" y="4133056"/>
            <a:ext cx="1249200" cy="1249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92BD8C2-16A8-F895-8F27-82FC86A11431}"/>
              </a:ext>
            </a:extLst>
          </p:cNvPr>
          <p:cNvSpPr/>
          <p:nvPr userDrawn="1"/>
        </p:nvSpPr>
        <p:spPr>
          <a:xfrm>
            <a:off x="9625603" y="-798977"/>
            <a:ext cx="1249200" cy="124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3045E08-DDB0-1AC0-6D04-FE478D06F6EF}"/>
              </a:ext>
            </a:extLst>
          </p:cNvPr>
          <p:cNvSpPr/>
          <p:nvPr userDrawn="1"/>
        </p:nvSpPr>
        <p:spPr>
          <a:xfrm>
            <a:off x="10602505" y="6252359"/>
            <a:ext cx="1862137" cy="186213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6F3A3404-E977-CFD6-FA6A-A931DD626D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61642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F5E483AF-5CC4-BBE6-084A-F51B37914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0778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 + 3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41C56F72-E4D5-2004-77F2-AF8519EC5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445D5595-42DA-E5F3-DA7C-CF2B438736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90"/>
            <a:ext cx="10458641" cy="194261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3FF7AF33-C6C8-E6D0-14B0-5E911481AB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9902" y="4120007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A1CF9D79-C3DF-EDB5-94E1-D0008C1C917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0238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93178568-1602-C101-A65E-EE1E000D240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486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955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89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763" r:id="rId3"/>
    <p:sldLayoutId id="2147483670" r:id="rId4"/>
    <p:sldLayoutId id="2147483762" r:id="rId5"/>
    <p:sldLayoutId id="2147483669" r:id="rId6"/>
    <p:sldLayoutId id="2147483748" r:id="rId7"/>
    <p:sldLayoutId id="2147483736" r:id="rId8"/>
    <p:sldLayoutId id="2147483765" r:id="rId9"/>
    <p:sldLayoutId id="2147483764" r:id="rId10"/>
    <p:sldLayoutId id="2147483751" r:id="rId11"/>
    <p:sldLayoutId id="2147483750" r:id="rId12"/>
    <p:sldLayoutId id="2147483766" r:id="rId13"/>
    <p:sldLayoutId id="21474837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22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43" r:id="rId3"/>
    <p:sldLayoutId id="2147483713" r:id="rId4"/>
    <p:sldLayoutId id="214748371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72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45" r:id="rId3"/>
    <p:sldLayoutId id="2147483719" r:id="rId4"/>
    <p:sldLayoutId id="21474837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76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46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48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1" r:id="rId2"/>
    <p:sldLayoutId id="2147483760" r:id="rId3"/>
    <p:sldLayoutId id="2147483756" r:id="rId4"/>
    <p:sldLayoutId id="2147483757" r:id="rId5"/>
    <p:sldLayoutId id="2147483758" r:id="rId6"/>
    <p:sldLayoutId id="2147483755" r:id="rId7"/>
    <p:sldLayoutId id="214748375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9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49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00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738" r:id="rId3"/>
    <p:sldLayoutId id="2147483677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48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739" r:id="rId3"/>
    <p:sldLayoutId id="2147483683" r:id="rId4"/>
    <p:sldLayoutId id="214748368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67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740" r:id="rId3"/>
    <p:sldLayoutId id="2147483689" r:id="rId4"/>
    <p:sldLayoutId id="21474836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24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41" r:id="rId3"/>
    <p:sldLayoutId id="2147483695" r:id="rId4"/>
    <p:sldLayoutId id="2147483696" r:id="rId5"/>
    <p:sldLayoutId id="2147483767" r:id="rId6"/>
    <p:sldLayoutId id="2147483768" r:id="rId7"/>
    <p:sldLayoutId id="21474837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33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44" r:id="rId3"/>
    <p:sldLayoutId id="2147483701" r:id="rId4"/>
    <p:sldLayoutId id="214748370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22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42" r:id="rId3"/>
    <p:sldLayoutId id="2147483707" r:id="rId4"/>
    <p:sldLayoutId id="214748370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tårn, høyspentmast, himmel, utendørs&#10;&#10;Automatisk generert beskrivelse">
            <a:extLst>
              <a:ext uri="{FF2B5EF4-FFF2-40B4-BE49-F238E27FC236}">
                <a16:creationId xmlns:a16="http://schemas.microsoft.com/office/drawing/2014/main" id="{97D1E1D7-4030-0D68-34E2-369B0D4C5D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937" r="9937"/>
          <a:stretch>
            <a:fillRect/>
          </a:stretch>
        </p:blipFill>
        <p:spPr>
          <a:xfrm>
            <a:off x="3997237" y="-322058"/>
            <a:ext cx="9867570" cy="8707146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DDE589B-CE3E-17A5-EAD4-6A0C64D998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0826" y="713655"/>
            <a:ext cx="6646417" cy="1700081"/>
          </a:xfrm>
        </p:spPr>
        <p:txBody>
          <a:bodyPr lIns="91440" tIns="45720" rIns="91440" bIns="45720" anchor="t"/>
          <a:lstStyle/>
          <a:p>
            <a:r>
              <a:rPr lang="en-GB" b="1" i="0">
                <a:solidFill>
                  <a:srgbClr val="FFFFFF"/>
                </a:solidFill>
                <a:latin typeface="Poppins ExtraLight"/>
                <a:ea typeface="Haffer"/>
                <a:cs typeface="Poppins ExtraLight"/>
              </a:rPr>
              <a:t>Price Forward Curves</a:t>
            </a:r>
            <a:r>
              <a:rPr lang="en-GB" b="1">
                <a:solidFill>
                  <a:srgbClr val="FFFFFF"/>
                </a:solidFill>
                <a:latin typeface="Poppins ExtraLight"/>
                <a:ea typeface="Haffer"/>
                <a:cs typeface="Poppins ExtraLight"/>
              </a:rPr>
              <a:t> &amp; Simulations - Introduction</a:t>
            </a:r>
            <a:endParaRPr lang="en-US">
              <a:ea typeface="Haffer" pitchFamily="2" charset="77"/>
            </a:endParaRPr>
          </a:p>
          <a:p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2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410A82BA-84B5-BE85-9B15-92CA63A6777E}"/>
              </a:ext>
            </a:extLst>
          </p:cNvPr>
          <p:cNvSpPr txBox="1">
            <a:spLocks/>
          </p:cNvSpPr>
          <p:nvPr/>
        </p:nvSpPr>
        <p:spPr>
          <a:xfrm>
            <a:off x="8748020" y="1112096"/>
            <a:ext cx="3245141" cy="23150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100" b="0" i="0" kern="1200" baseline="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b-NO" sz="1600" dirty="0">
                <a:latin typeface="Haffer Light"/>
                <a:cs typeface="Haffer Light"/>
              </a:rPr>
              <a:t>The spot </a:t>
            </a:r>
            <a:r>
              <a:rPr lang="nb-NO" sz="1600" dirty="0" err="1">
                <a:latin typeface="Haffer Light"/>
                <a:cs typeface="Haffer Light"/>
              </a:rPr>
              <a:t>markets</a:t>
            </a:r>
            <a:r>
              <a:rPr lang="nb-NO" sz="1600" dirty="0">
                <a:latin typeface="Haffer Light"/>
                <a:cs typeface="Haffer Light"/>
              </a:rPr>
              <a:t> </a:t>
            </a:r>
            <a:r>
              <a:rPr lang="nb-NO" sz="1600" dirty="0" err="1">
                <a:latin typeface="Haffer Light"/>
                <a:cs typeface="Haffer Light"/>
              </a:rPr>
              <a:t>are</a:t>
            </a:r>
            <a:r>
              <a:rPr lang="nb-NO" sz="1600" dirty="0">
                <a:latin typeface="Haffer Light"/>
                <a:cs typeface="Haffer Light"/>
              </a:rPr>
              <a:t> </a:t>
            </a:r>
            <a:r>
              <a:rPr lang="nb-NO" sz="1600" dirty="0" err="1">
                <a:latin typeface="Haffer Light"/>
                <a:cs typeface="Haffer Light"/>
              </a:rPr>
              <a:t>highly</a:t>
            </a:r>
            <a:r>
              <a:rPr lang="nb-NO" sz="1600" dirty="0">
                <a:latin typeface="Haffer Light"/>
                <a:cs typeface="Haffer Light"/>
              </a:rPr>
              <a:t> volatile and </a:t>
            </a:r>
            <a:r>
              <a:rPr lang="nb-NO" sz="1600" dirty="0" err="1">
                <a:latin typeface="Haffer Light"/>
                <a:cs typeface="Haffer Light"/>
              </a:rPr>
              <a:t>are</a:t>
            </a:r>
            <a:r>
              <a:rPr lang="nb-NO" sz="1600" dirty="0">
                <a:latin typeface="Haffer Light"/>
                <a:cs typeface="Haffer Light"/>
              </a:rPr>
              <a:t> </a:t>
            </a:r>
            <a:r>
              <a:rPr lang="nb-NO" sz="1600" dirty="0" err="1">
                <a:latin typeface="Haffer Light"/>
                <a:cs typeface="Haffer Light"/>
              </a:rPr>
              <a:t>determined</a:t>
            </a:r>
            <a:r>
              <a:rPr lang="nb-NO" sz="1600" dirty="0">
                <a:latin typeface="Haffer Light"/>
                <a:cs typeface="Haffer Light"/>
              </a:rPr>
              <a:t> by </a:t>
            </a:r>
            <a:r>
              <a:rPr lang="nb-NO" sz="1600" dirty="0" err="1">
                <a:latin typeface="Haffer Light"/>
                <a:cs typeface="Haffer Light"/>
              </a:rPr>
              <a:t>unpredictable</a:t>
            </a:r>
            <a:r>
              <a:rPr lang="nb-NO" sz="1600" dirty="0">
                <a:latin typeface="Haffer Light"/>
                <a:cs typeface="Haffer Light"/>
              </a:rPr>
              <a:t> </a:t>
            </a:r>
            <a:r>
              <a:rPr lang="nb-NO" sz="1600" dirty="0" err="1">
                <a:latin typeface="Haffer Light"/>
                <a:cs typeface="Haffer Light"/>
              </a:rPr>
              <a:t>factors</a:t>
            </a:r>
            <a:r>
              <a:rPr lang="nb-NO" sz="1600" dirty="0">
                <a:latin typeface="Haffer Light"/>
                <a:cs typeface="Haffer Light"/>
              </a:rPr>
              <a:t> </a:t>
            </a:r>
            <a:r>
              <a:rPr lang="nb-NO" sz="1600" dirty="0" err="1">
                <a:latin typeface="Haffer Light"/>
                <a:cs typeface="Haffer Light"/>
              </a:rPr>
              <a:t>such</a:t>
            </a:r>
            <a:r>
              <a:rPr lang="nb-NO" sz="1600" dirty="0">
                <a:latin typeface="Haffer Light"/>
                <a:cs typeface="Haffer Light"/>
              </a:rPr>
              <a:t> as </a:t>
            </a:r>
            <a:r>
              <a:rPr lang="nb-NO" sz="1600" dirty="0" err="1">
                <a:latin typeface="Haffer Light"/>
                <a:cs typeface="Haffer Light"/>
              </a:rPr>
              <a:t>weather</a:t>
            </a:r>
            <a:r>
              <a:rPr lang="nb-NO" sz="1600" dirty="0">
                <a:latin typeface="Haffer Light"/>
                <a:cs typeface="Haffer Light"/>
              </a:rPr>
              <a:t> </a:t>
            </a:r>
            <a:r>
              <a:rPr lang="nb-NO" sz="1600" dirty="0" err="1">
                <a:latin typeface="Haffer Light"/>
                <a:cs typeface="Haffer Light"/>
              </a:rPr>
              <a:t>events</a:t>
            </a:r>
            <a:r>
              <a:rPr lang="nb-NO" sz="1600" dirty="0">
                <a:latin typeface="Haffer Light"/>
                <a:cs typeface="Haffer Light"/>
              </a:rPr>
              <a:t> (</a:t>
            </a:r>
            <a:r>
              <a:rPr lang="nb-NO" sz="1600" dirty="0" err="1">
                <a:latin typeface="Haffer Light"/>
                <a:cs typeface="Haffer Light"/>
              </a:rPr>
              <a:t>sun</a:t>
            </a:r>
            <a:r>
              <a:rPr lang="nb-NO" sz="1600" dirty="0">
                <a:latin typeface="Haffer Light"/>
                <a:cs typeface="Haffer Light"/>
              </a:rPr>
              <a:t>, </a:t>
            </a:r>
            <a:r>
              <a:rPr lang="nb-NO" sz="1600" dirty="0" err="1">
                <a:latin typeface="Haffer Light"/>
                <a:cs typeface="Haffer Light"/>
              </a:rPr>
              <a:t>wind</a:t>
            </a:r>
            <a:r>
              <a:rPr lang="nb-NO" sz="1600" dirty="0">
                <a:latin typeface="Haffer Light"/>
                <a:cs typeface="Haffer Light"/>
              </a:rPr>
              <a:t>, water) and </a:t>
            </a:r>
            <a:r>
              <a:rPr lang="nb-NO" sz="1600" dirty="0" err="1">
                <a:latin typeface="Haffer Light"/>
                <a:cs typeface="Haffer Light"/>
              </a:rPr>
              <a:t>spontaneous</a:t>
            </a:r>
            <a:r>
              <a:rPr lang="nb-NO" sz="1600" dirty="0">
                <a:latin typeface="Haffer Light"/>
                <a:cs typeface="Haffer Light"/>
              </a:rPr>
              <a:t> </a:t>
            </a:r>
            <a:r>
              <a:rPr lang="nb-NO" sz="1600" dirty="0" err="1">
                <a:latin typeface="Haffer Light"/>
                <a:cs typeface="Haffer Light"/>
              </a:rPr>
              <a:t>actions</a:t>
            </a:r>
            <a:r>
              <a:rPr lang="nb-NO" sz="1600" dirty="0">
                <a:latin typeface="Haffer Light"/>
                <a:cs typeface="Haffer Light"/>
              </a:rPr>
              <a:t> (plant </a:t>
            </a:r>
            <a:r>
              <a:rPr lang="nb-NO" sz="1600" dirty="0" err="1">
                <a:latin typeface="Haffer Light"/>
                <a:cs typeface="Haffer Light"/>
              </a:rPr>
              <a:t>failure</a:t>
            </a:r>
            <a:r>
              <a:rPr lang="nb-NO" sz="1600" dirty="0">
                <a:latin typeface="Haffer Light"/>
                <a:cs typeface="Haffer Light"/>
              </a:rPr>
              <a:t>, </a:t>
            </a:r>
            <a:r>
              <a:rPr lang="nb-NO" sz="1600" dirty="0" err="1">
                <a:latin typeface="Haffer Light"/>
                <a:cs typeface="Haffer Light"/>
              </a:rPr>
              <a:t>wars</a:t>
            </a:r>
            <a:r>
              <a:rPr lang="nb-NO" sz="1600" dirty="0">
                <a:latin typeface="Haffer Light"/>
                <a:cs typeface="Haffer Light"/>
              </a:rPr>
              <a:t>, </a:t>
            </a:r>
            <a:r>
              <a:rPr lang="nb-NO" sz="1600" dirty="0" err="1">
                <a:latin typeface="Haffer Light"/>
                <a:cs typeface="Haffer Light"/>
              </a:rPr>
              <a:t>accidents</a:t>
            </a:r>
            <a:r>
              <a:rPr lang="nb-NO" sz="1600" dirty="0">
                <a:latin typeface="Haffer Light"/>
                <a:cs typeface="Haffer Light"/>
              </a:rPr>
              <a:t>).  </a:t>
            </a:r>
            <a:endParaRPr lang="nb-NO" sz="160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81CAA7A-6011-FFD5-D2FE-3E03279D5F92}"/>
              </a:ext>
            </a:extLst>
          </p:cNvPr>
          <p:cNvSpPr/>
          <p:nvPr/>
        </p:nvSpPr>
        <p:spPr>
          <a:xfrm>
            <a:off x="4876800" y="0"/>
            <a:ext cx="1775460" cy="449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37BC596-B121-465C-238B-CA30CFD5CA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6216" y="128217"/>
            <a:ext cx="6439221" cy="977974"/>
          </a:xfrm>
        </p:spPr>
        <p:txBody>
          <a:bodyPr lIns="91440" tIns="45720" rIns="91440" bIns="45720" anchor="b"/>
          <a:lstStyle/>
          <a:p>
            <a:r>
              <a:rPr lang="en-US">
                <a:latin typeface="Haffer"/>
                <a:ea typeface="Haffer"/>
                <a:cs typeface="Haffer"/>
              </a:rPr>
              <a:t>Introduction to </a:t>
            </a:r>
            <a:r>
              <a:rPr lang="en-US" sz="4000">
                <a:latin typeface="Haffer"/>
                <a:ea typeface="Haffer"/>
                <a:cs typeface="Haffer"/>
              </a:rPr>
              <a:t>simulations</a:t>
            </a:r>
            <a:endParaRPr lang="en-US">
              <a:latin typeface="Haffer"/>
              <a:ea typeface="Haffer"/>
              <a:cs typeface="Haffer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A8A3B33-0DA8-85B2-7A4D-92D48D72C8DC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9A0F4EE4-49E9-9179-F322-743EC2C3C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r="46102"/>
          <a:stretch/>
        </p:blipFill>
        <p:spPr>
          <a:xfrm>
            <a:off x="1" y="1"/>
            <a:ext cx="4635499" cy="68580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0B68896-26A9-8CB9-4B69-3AC99F14D5B6}"/>
              </a:ext>
            </a:extLst>
          </p:cNvPr>
          <p:cNvSpPr txBox="1"/>
          <p:nvPr/>
        </p:nvSpPr>
        <p:spPr>
          <a:xfrm>
            <a:off x="5036217" y="131745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>
                <a:latin typeface="Haffer Light" pitchFamily="50" charset="0"/>
                <a:cs typeface="Haffer Light" pitchFamily="50" charset="0"/>
              </a:rPr>
              <a:t>MONTEL RISK</a:t>
            </a:r>
          </a:p>
        </p:txBody>
      </p:sp>
      <p:pic>
        <p:nvPicPr>
          <p:cNvPr id="6" name="Picture 5" descr="A graph showing a number of different colored lines&#10;&#10;Description automatically generated">
            <a:extLst>
              <a:ext uri="{FF2B5EF4-FFF2-40B4-BE49-F238E27FC236}">
                <a16:creationId xmlns:a16="http://schemas.microsoft.com/office/drawing/2014/main" id="{F4377BF9-DA41-2F34-0072-92FB576B5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991" y="1304623"/>
            <a:ext cx="3990087" cy="2017091"/>
          </a:xfrm>
          <a:prstGeom prst="rect">
            <a:avLst/>
          </a:prstGeom>
        </p:spPr>
      </p:pic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AFDC88D1-1E20-34D6-1123-5771D693914C}"/>
              </a:ext>
            </a:extLst>
          </p:cNvPr>
          <p:cNvSpPr txBox="1">
            <a:spLocks/>
          </p:cNvSpPr>
          <p:nvPr/>
        </p:nvSpPr>
        <p:spPr>
          <a:xfrm>
            <a:off x="4880510" y="4303869"/>
            <a:ext cx="3245141" cy="23150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100" b="0" i="0" kern="1200" baseline="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b-NO" sz="1600">
                <a:latin typeface="Haffer Light"/>
                <a:cs typeface="Haffer Light"/>
              </a:rPr>
              <a:t>A PFC is </a:t>
            </a:r>
            <a:r>
              <a:rPr lang="nb-NO" sz="1600" err="1">
                <a:latin typeface="Haffer Light"/>
                <a:cs typeface="Haffer Light"/>
              </a:rPr>
              <a:t>the</a:t>
            </a:r>
            <a:r>
              <a:rPr lang="nb-NO" sz="1600">
                <a:latin typeface="Haffer Light"/>
                <a:cs typeface="Haffer Light"/>
              </a:rPr>
              <a:t> </a:t>
            </a:r>
            <a:r>
              <a:rPr lang="nb-NO" sz="1600" b="1" err="1">
                <a:latin typeface="Haffer Light"/>
                <a:cs typeface="Haffer Light"/>
              </a:rPr>
              <a:t>average</a:t>
            </a:r>
            <a:r>
              <a:rPr lang="nb-NO" sz="1600" b="1">
                <a:latin typeface="Haffer Light"/>
                <a:cs typeface="Haffer Light"/>
              </a:rPr>
              <a:t> </a:t>
            </a:r>
            <a:r>
              <a:rPr lang="nb-NO" sz="1600" err="1">
                <a:latin typeface="Haffer Light"/>
                <a:cs typeface="Haffer Light"/>
              </a:rPr>
              <a:t>expectation</a:t>
            </a:r>
            <a:r>
              <a:rPr lang="nb-NO" sz="1600">
                <a:latin typeface="Haffer Light"/>
                <a:cs typeface="Haffer Light"/>
              </a:rPr>
              <a:t> for spot </a:t>
            </a:r>
            <a:r>
              <a:rPr lang="nb-NO" sz="1600" err="1">
                <a:latin typeface="Haffer Light"/>
                <a:cs typeface="Haffer Light"/>
              </a:rPr>
              <a:t>patterns</a:t>
            </a:r>
            <a:r>
              <a:rPr lang="nb-NO" sz="1600">
                <a:latin typeface="Haffer Light"/>
                <a:cs typeface="Haffer Light"/>
              </a:rPr>
              <a:t> and is </a:t>
            </a:r>
            <a:r>
              <a:rPr lang="nb-NO" sz="1600" err="1">
                <a:latin typeface="Haffer Light"/>
                <a:cs typeface="Haffer Light"/>
              </a:rPr>
              <a:t>linked</a:t>
            </a:r>
            <a:r>
              <a:rPr lang="nb-NO" sz="1600">
                <a:latin typeface="Haffer Light"/>
                <a:cs typeface="Haffer Light"/>
              </a:rPr>
              <a:t> to </a:t>
            </a:r>
            <a:r>
              <a:rPr lang="nb-NO" sz="1600" err="1">
                <a:latin typeface="Haffer Light"/>
                <a:cs typeface="Haffer Light"/>
              </a:rPr>
              <a:t>the</a:t>
            </a:r>
            <a:r>
              <a:rPr lang="nb-NO" sz="1600">
                <a:latin typeface="Haffer Light"/>
                <a:cs typeface="Haffer Light"/>
              </a:rPr>
              <a:t> </a:t>
            </a:r>
            <a:r>
              <a:rPr lang="nb-NO" sz="1600" b="1" err="1">
                <a:latin typeface="Haffer Light"/>
                <a:cs typeface="Haffer Light"/>
              </a:rPr>
              <a:t>current</a:t>
            </a:r>
            <a:r>
              <a:rPr lang="nb-NO" sz="1600" b="1">
                <a:latin typeface="Haffer Light"/>
                <a:cs typeface="Haffer Light"/>
              </a:rPr>
              <a:t> futures</a:t>
            </a:r>
            <a:r>
              <a:rPr lang="nb-NO" sz="1600">
                <a:latin typeface="Haffer Light"/>
                <a:cs typeface="Haffer Light"/>
              </a:rPr>
              <a:t> </a:t>
            </a:r>
            <a:r>
              <a:rPr lang="nb-NO" sz="1600" err="1">
                <a:latin typeface="Haffer Light"/>
                <a:cs typeface="Haffer Light"/>
              </a:rPr>
              <a:t>market</a:t>
            </a:r>
            <a:r>
              <a:rPr lang="nb-NO" sz="1600">
                <a:latin typeface="Haffer Light"/>
                <a:cs typeface="Haffer Light"/>
              </a:rPr>
              <a:t>. </a:t>
            </a:r>
            <a:endParaRPr 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nb-NO" sz="1600"/>
          </a:p>
        </p:txBody>
      </p:sp>
      <p:pic>
        <p:nvPicPr>
          <p:cNvPr id="17" name="Picture 16" descr="A graph of orange and green lines&#10;&#10;Description automatically generated">
            <a:extLst>
              <a:ext uri="{FF2B5EF4-FFF2-40B4-BE49-F238E27FC236}">
                <a16:creationId xmlns:a16="http://schemas.microsoft.com/office/drawing/2014/main" id="{A0728D3B-FAD5-ACF5-CD9F-84C8BE751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428" y="4433976"/>
            <a:ext cx="4015598" cy="19294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54F57F-CE3E-8EC3-047C-379E869E21DD}"/>
              </a:ext>
            </a:extLst>
          </p:cNvPr>
          <p:cNvSpPr txBox="1"/>
          <p:nvPr/>
        </p:nvSpPr>
        <p:spPr>
          <a:xfrm>
            <a:off x="2082202" y="2626081"/>
            <a:ext cx="9144405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Haffer SemiBold"/>
                <a:cs typeface="Arial"/>
              </a:rPr>
              <a:t>Deviations from HPFC often cause critical cashflows. </a:t>
            </a:r>
            <a:br>
              <a:rPr lang="en-US" sz="2800">
                <a:latin typeface="Haffer SemiBold"/>
                <a:cs typeface="Arial"/>
              </a:rPr>
            </a:br>
            <a:r>
              <a:rPr lang="en-US" sz="2800">
                <a:latin typeface="Haffer SemiBold"/>
                <a:cs typeface="Arial"/>
              </a:rPr>
              <a:t>How can I handle unpredictable shocks &amp; spikes in spot markets for planning, pricing and risk management? </a:t>
            </a:r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9577849-5AE5-1D2F-906F-7B53FCC771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41426" y="0"/>
            <a:ext cx="48768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8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2D7C12-FA6D-4C41-0854-52E9C9F5076D}"/>
              </a:ext>
            </a:extLst>
          </p:cNvPr>
          <p:cNvSpPr txBox="1"/>
          <p:nvPr/>
        </p:nvSpPr>
        <p:spPr>
          <a:xfrm>
            <a:off x="1698909" y="2950393"/>
            <a:ext cx="8789811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Haffer SemiBold"/>
                <a:cs typeface="Arial"/>
              </a:rPr>
              <a:t>Let's get the PFC in motion with simulations!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891-4C01-C8F0-CA10-A5AAAB5CB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E07DEC4-63B3-8DFA-1775-D7DC30FE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5050"/>
            <a:ext cx="12192000" cy="5953592"/>
          </a:xfrm>
          <a:prstGeom prst="rect">
            <a:avLst/>
          </a:prstGeom>
        </p:spPr>
      </p:pic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27A89BB-7BA2-11C1-30E8-BAA698CE4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77" y="872188"/>
            <a:ext cx="11801231" cy="58365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08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340309-79C9-6E1D-1070-3E55C47D1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9978" y="498764"/>
            <a:ext cx="8471189" cy="627509"/>
          </a:xfrm>
        </p:spPr>
        <p:txBody>
          <a:bodyPr/>
          <a:lstStyle/>
          <a:p>
            <a:r>
              <a:rPr lang="nb-NO">
                <a:solidFill>
                  <a:schemeClr val="tx1"/>
                </a:solidFill>
              </a:rPr>
              <a:t>Use Case: Price Simulations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889E2-5BFB-5299-027D-643618B63D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9978" y="1292203"/>
            <a:ext cx="10125075" cy="5419147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1796F"/>
                </a:solidFill>
              </a:rPr>
              <a:t>Description:</a:t>
            </a:r>
          </a:p>
          <a:p>
            <a:r>
              <a:rPr lang="en-US"/>
              <a:t>As a power plant owner, I would like to overhaul or expand my facilities.</a:t>
            </a:r>
          </a:p>
          <a:p>
            <a:r>
              <a:rPr lang="en-US"/>
              <a:t>Questions:</a:t>
            </a:r>
          </a:p>
          <a:p>
            <a:pPr lvl="1"/>
            <a:r>
              <a:rPr lang="en-US"/>
              <a:t>How do I value different extension stages?</a:t>
            </a:r>
          </a:p>
          <a:p>
            <a:pPr lvl="1"/>
            <a:r>
              <a:rPr lang="en-US"/>
              <a:t>How can I take different price trends in my valuation into account?</a:t>
            </a:r>
          </a:p>
          <a:p>
            <a:endParaRPr lang="en-US"/>
          </a:p>
          <a:p>
            <a:pPr marL="0" indent="0">
              <a:buNone/>
            </a:pPr>
            <a:r>
              <a:rPr lang="en-US">
                <a:solidFill>
                  <a:srgbClr val="01796F"/>
                </a:solidFill>
              </a:rPr>
              <a:t>Advantages for customers by using Price Simulations by price[it]:</a:t>
            </a:r>
          </a:p>
          <a:p>
            <a:r>
              <a:rPr lang="en-US"/>
              <a:t>Customized product regarding parameters, commodities, delivery and customers market assumptions</a:t>
            </a:r>
          </a:p>
          <a:p>
            <a:r>
              <a:rPr lang="en-US"/>
              <a:t>The simulations are consistent to the PFC, but extend them by 5.000 to 10.000 additional market scenarios</a:t>
            </a:r>
          </a:p>
          <a:p>
            <a:pPr lvl="1"/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05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340309-79C9-6E1D-1070-3E55C47D1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9978" y="498764"/>
            <a:ext cx="8471189" cy="627509"/>
          </a:xfrm>
        </p:spPr>
        <p:txBody>
          <a:bodyPr/>
          <a:lstStyle/>
          <a:p>
            <a:r>
              <a:rPr lang="nb-NO">
                <a:solidFill>
                  <a:schemeClr val="tx1"/>
                </a:solidFill>
              </a:rPr>
              <a:t>Use Case: Price Simulations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889E2-5BFB-5299-027D-643618B63D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9978" y="1292203"/>
            <a:ext cx="10125075" cy="541914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1796F"/>
                </a:solidFill>
              </a:rPr>
              <a:t>Description:</a:t>
            </a:r>
          </a:p>
          <a:p>
            <a:r>
              <a:rPr lang="en-US" dirty="0"/>
              <a:t>As a power plant operator, I am responsible for dispatching a huge storage system (gas storage, heat storage, pumped storage)</a:t>
            </a:r>
          </a:p>
          <a:p>
            <a:pPr marL="0" indent="0">
              <a:buNone/>
            </a:pPr>
            <a:r>
              <a:rPr lang="en-US" dirty="0"/>
              <a:t>Questions:</a:t>
            </a:r>
          </a:p>
          <a:p>
            <a:r>
              <a:rPr lang="en-US" dirty="0"/>
              <a:t>What is the value of the different storage levels for now and in the future?</a:t>
            </a:r>
          </a:p>
          <a:p>
            <a:r>
              <a:rPr lang="en-US" dirty="0"/>
              <a:t>How can I take price uncertainty into account?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1796F"/>
                </a:solidFill>
              </a:rPr>
              <a:t>Advantages for customers by using Price Simulations by </a:t>
            </a:r>
            <a:r>
              <a:rPr lang="en-US">
                <a:solidFill>
                  <a:srgbClr val="01796F"/>
                </a:solidFill>
              </a:rPr>
              <a:t>Montel Risk:</a:t>
            </a:r>
            <a:endParaRPr lang="en-US" dirty="0">
              <a:solidFill>
                <a:srgbClr val="01796F"/>
              </a:solidFill>
            </a:endParaRPr>
          </a:p>
          <a:p>
            <a:r>
              <a:rPr lang="en-US" dirty="0"/>
              <a:t>Asset Valuation: Based on price simulations we can provide customized decision support on specific dispatching tasks</a:t>
            </a:r>
          </a:p>
          <a:p>
            <a:r>
              <a:rPr lang="en-US" dirty="0"/>
              <a:t>The simulations are consistent to the PFC, but extend them by 5.000 to 10.000 additional market scenarios</a:t>
            </a:r>
          </a:p>
        </p:txBody>
      </p:sp>
    </p:spTree>
    <p:extLst>
      <p:ext uri="{BB962C8B-B14F-4D97-AF65-F5344CB8AC3E}">
        <p14:creationId xmlns:p14="http://schemas.microsoft.com/office/powerpoint/2010/main" val="3578314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CE147EC-CEF6-8230-C4F9-22C79FC93F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31FE263-45EC-8BB2-E987-97E9698BDD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Grafik 9" descr="Ein Bild, das Outdoorobjekt, Pylon, draußen, Stromleitung enthält.&#10;&#10;Automatisch generierte Beschreibung">
            <a:extLst>
              <a:ext uri="{FF2B5EF4-FFF2-40B4-BE49-F238E27FC236}">
                <a16:creationId xmlns:a16="http://schemas.microsoft.com/office/drawing/2014/main" id="{BABA4AF3-26E4-B338-61D5-51120EFD3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63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19E00A3-8858-4D34-233C-26A2DC421614}"/>
              </a:ext>
            </a:extLst>
          </p:cNvPr>
          <p:cNvSpPr/>
          <p:nvPr/>
        </p:nvSpPr>
        <p:spPr>
          <a:xfrm>
            <a:off x="0" y="2411685"/>
            <a:ext cx="12192000" cy="2249215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Textfeld 12">
            <a:extLst>
              <a:ext uri="{FF2B5EF4-FFF2-40B4-BE49-F238E27FC236}">
                <a16:creationId xmlns:a16="http://schemas.microsoft.com/office/drawing/2014/main" id="{D3D55332-C25C-6FD5-7671-E12C722713E8}"/>
              </a:ext>
            </a:extLst>
          </p:cNvPr>
          <p:cNvSpPr txBox="1"/>
          <p:nvPr/>
        </p:nvSpPr>
        <p:spPr>
          <a:xfrm>
            <a:off x="8460906" y="2674517"/>
            <a:ext cx="33318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>
                <a:solidFill>
                  <a:schemeClr val="bg1"/>
                </a:solidFill>
                <a:effectLst/>
                <a:latin typeface="Haffer" pitchFamily="50" charset="0"/>
                <a:cs typeface="Haffer" pitchFamily="50" charset="0"/>
              </a:rPr>
              <a:t>Maik Bräuer</a:t>
            </a:r>
          </a:p>
          <a:p>
            <a:pPr algn="r"/>
            <a:r>
              <a:rPr lang="de-DE" sz="1200" b="0">
                <a:solidFill>
                  <a:schemeClr val="bg1"/>
                </a:solidFill>
                <a:effectLst/>
                <a:latin typeface="Haffer" pitchFamily="50" charset="0"/>
                <a:cs typeface="Haffer" pitchFamily="50" charset="0"/>
              </a:rPr>
              <a:t>Sales | Projects</a:t>
            </a:r>
          </a:p>
          <a:p>
            <a:pPr algn="r"/>
            <a:endParaRPr lang="de-DE" sz="1200">
              <a:solidFill>
                <a:schemeClr val="bg1"/>
              </a:solidFill>
              <a:effectLst/>
              <a:latin typeface="Haffer" pitchFamily="50" charset="0"/>
              <a:cs typeface="Haffer" pitchFamily="50" charset="0"/>
            </a:endParaRPr>
          </a:p>
          <a:p>
            <a:pPr marL="0" marR="0" lvl="0" indent="0" algn="r" defTabSz="1007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>
                <a:solidFill>
                  <a:schemeClr val="bg1"/>
                </a:solidFill>
                <a:effectLst/>
                <a:latin typeface="Haffer" pitchFamily="50" charset="0"/>
                <a:cs typeface="Haffer" pitchFamily="50" charset="0"/>
              </a:rPr>
              <a:t>Daniel </a:t>
            </a:r>
            <a:r>
              <a:rPr lang="de-DE" sz="2000" b="1" err="1">
                <a:solidFill>
                  <a:schemeClr val="bg1"/>
                </a:solidFill>
                <a:effectLst/>
                <a:latin typeface="Haffer" pitchFamily="50" charset="0"/>
                <a:cs typeface="Haffer" pitchFamily="50" charset="0"/>
              </a:rPr>
              <a:t>Gehardt</a:t>
            </a:r>
            <a:endParaRPr lang="de-DE" sz="2000" b="1">
              <a:solidFill>
                <a:schemeClr val="bg1"/>
              </a:solidFill>
              <a:effectLst/>
              <a:latin typeface="Haffer" pitchFamily="50" charset="0"/>
              <a:cs typeface="Haffer" pitchFamily="50" charset="0"/>
            </a:endParaRPr>
          </a:p>
          <a:p>
            <a:pPr algn="r"/>
            <a:r>
              <a:rPr lang="de-DE" sz="1200">
                <a:solidFill>
                  <a:schemeClr val="bg1"/>
                </a:solidFill>
                <a:effectLst/>
                <a:latin typeface="Haffer" pitchFamily="50" charset="0"/>
                <a:cs typeface="Haffer" pitchFamily="50" charset="0"/>
              </a:rPr>
              <a:t>Sales Manager</a:t>
            </a:r>
          </a:p>
          <a:p>
            <a:pPr algn="r"/>
            <a:endParaRPr lang="de-DE">
              <a:solidFill>
                <a:schemeClr val="bg1"/>
              </a:solidFill>
              <a:latin typeface="Haffer" pitchFamily="50" charset="0"/>
              <a:cs typeface="Haffer" pitchFamily="50" charset="0"/>
            </a:endParaRPr>
          </a:p>
          <a:p>
            <a:pPr algn="r"/>
            <a:r>
              <a:rPr lang="de-DE" sz="1200" b="1">
                <a:solidFill>
                  <a:schemeClr val="bg1"/>
                </a:solidFill>
                <a:latin typeface="Haffer" pitchFamily="50" charset="0"/>
                <a:cs typeface="Haffer" pitchFamily="50" charset="0"/>
              </a:rPr>
              <a:t>Mail: </a:t>
            </a:r>
            <a:r>
              <a:rPr lang="de-DE" sz="1200" b="1" err="1">
                <a:solidFill>
                  <a:schemeClr val="bg1"/>
                </a:solidFill>
                <a:latin typeface="Haffer" pitchFamily="50" charset="0"/>
                <a:cs typeface="Haffer" pitchFamily="50" charset="0"/>
              </a:rPr>
              <a:t>price-it.sales@montel.energy</a:t>
            </a:r>
            <a:endParaRPr lang="de-DE" sz="1200" b="1">
              <a:solidFill>
                <a:schemeClr val="bg1"/>
              </a:solidFill>
              <a:latin typeface="Haffer" pitchFamily="50" charset="0"/>
              <a:cs typeface="Haffer" pitchFamily="50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25586A4-6ED3-BE73-10AB-F9068D368B06}"/>
              </a:ext>
            </a:extLst>
          </p:cNvPr>
          <p:cNvSpPr txBox="1"/>
          <p:nvPr/>
        </p:nvSpPr>
        <p:spPr>
          <a:xfrm>
            <a:off x="530560" y="2813016"/>
            <a:ext cx="4038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Thank</a:t>
            </a:r>
            <a:r>
              <a:rPr lang="nb-NO" sz="440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 </a:t>
            </a:r>
            <a:r>
              <a:rPr lang="nb-NO" sz="440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you</a:t>
            </a:r>
            <a:r>
              <a:rPr lang="nb-NO" sz="440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 for </a:t>
            </a:r>
            <a:r>
              <a:rPr lang="nb-NO" sz="440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your</a:t>
            </a:r>
            <a:r>
              <a:rPr lang="nb-NO" sz="440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 </a:t>
            </a:r>
            <a:r>
              <a:rPr lang="nb-NO" sz="440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attention</a:t>
            </a:r>
            <a:endParaRPr lang="nb-NO" sz="4400">
              <a:solidFill>
                <a:schemeClr val="bg1"/>
              </a:solidFill>
              <a:latin typeface="Haffer SemiBold" pitchFamily="50" charset="0"/>
              <a:cs typeface="Haffer Semi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53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C60A0BB-9440-A068-617D-9927AF6B08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1349" y="1737866"/>
            <a:ext cx="9969667" cy="4799804"/>
          </a:xfrm>
        </p:spPr>
        <p:txBody>
          <a:bodyPr vert="horz" lIns="91431" tIns="45716" rIns="91431" bIns="45716" rtlCol="0" anchor="t">
            <a:normAutofit/>
          </a:bodyPr>
          <a:lstStyle>
            <a:defPPr>
              <a:defRPr lang="de-DE"/>
            </a:defPPr>
            <a:lvl1pPr marL="0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2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3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5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6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07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9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31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92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latin typeface="Haffer Light"/>
              <a:cs typeface="Haffer Light"/>
            </a:endParaRPr>
          </a:p>
          <a:p>
            <a:pPr marL="362585" indent="-362585">
              <a:buFont typeface="+mj-lt"/>
              <a:buAutoNum type="romanUcPeriod"/>
            </a:pPr>
            <a:r>
              <a:rPr lang="en-US" sz="1600" b="1">
                <a:solidFill>
                  <a:schemeClr val="tx2"/>
                </a:solidFill>
                <a:latin typeface="Haffer Light"/>
                <a:cs typeface="Haffer Light"/>
              </a:rPr>
              <a:t>Overview: spot and futures market</a:t>
            </a:r>
          </a:p>
          <a:p>
            <a:pPr marL="362585" indent="-362585">
              <a:buFont typeface="+mj-lt"/>
              <a:buAutoNum type="romanUcPeriod"/>
            </a:pPr>
            <a:r>
              <a:rPr lang="en-US" sz="1600" b="1">
                <a:solidFill>
                  <a:schemeClr val="tx2"/>
                </a:solidFill>
                <a:latin typeface="Haffer Light"/>
                <a:cs typeface="Haffer Light"/>
              </a:rPr>
              <a:t>PFC</a:t>
            </a:r>
          </a:p>
          <a:p>
            <a:pPr marL="819150" lvl="1">
              <a:buAutoNum type="alphaLcPeriod"/>
            </a:pPr>
            <a:r>
              <a:rPr lang="en-US" sz="1600">
                <a:solidFill>
                  <a:schemeClr val="tx2"/>
                </a:solidFill>
                <a:latin typeface="Haffer Light"/>
                <a:cs typeface="Haffer Light"/>
              </a:rPr>
              <a:t>Introduction to PFCs</a:t>
            </a:r>
            <a:endParaRPr lang="en-US" sz="1600">
              <a:solidFill>
                <a:schemeClr val="tx2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819150" lvl="1">
              <a:buAutoNum type="alphaLcPeriod"/>
            </a:pPr>
            <a:r>
              <a:rPr lang="en-US" sz="1600">
                <a:solidFill>
                  <a:schemeClr val="tx2"/>
                </a:solidFill>
                <a:latin typeface="Haffer Light"/>
                <a:cs typeface="Haffer Light"/>
              </a:rPr>
              <a:t>PFC Examples </a:t>
            </a:r>
          </a:p>
          <a:p>
            <a:pPr marL="819150" lvl="1">
              <a:buAutoNum type="alphaLcPeriod"/>
            </a:pPr>
            <a:r>
              <a:rPr lang="en-US" sz="1600">
                <a:solidFill>
                  <a:schemeClr val="tx2"/>
                </a:solidFill>
                <a:latin typeface="Haffer Light"/>
                <a:cs typeface="Haffer Light"/>
              </a:rPr>
              <a:t>Applying a PFC to basic issues</a:t>
            </a:r>
            <a:endParaRPr lang="en-US" sz="1600">
              <a:solidFill>
                <a:schemeClr val="tx2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362585" indent="-362585">
              <a:buAutoNum type="romanUcPeriod"/>
            </a:pPr>
            <a:r>
              <a:rPr lang="en-US" sz="1600" b="1">
                <a:solidFill>
                  <a:schemeClr val="tx2"/>
                </a:solidFill>
                <a:latin typeface="Haffer Light"/>
                <a:cs typeface="Haffer Light"/>
              </a:rPr>
              <a:t>Simulations</a:t>
            </a:r>
          </a:p>
          <a:p>
            <a:pPr marL="819150" lvl="1">
              <a:buAutoNum type="alphaLcPeriod"/>
            </a:pPr>
            <a:r>
              <a:rPr lang="en-US" sz="1600">
                <a:solidFill>
                  <a:schemeClr val="tx2"/>
                </a:solidFill>
                <a:latin typeface="Haffer Light"/>
                <a:cs typeface="Haffer Light"/>
              </a:rPr>
              <a:t>Introduction to simulations</a:t>
            </a:r>
          </a:p>
          <a:p>
            <a:pPr marL="819150" lvl="1">
              <a:buAutoNum type="alphaLcPeriod"/>
            </a:pPr>
            <a:r>
              <a:rPr lang="en-US" sz="1600">
                <a:solidFill>
                  <a:schemeClr val="tx2"/>
                </a:solidFill>
                <a:latin typeface="Haffer Light"/>
                <a:ea typeface="Calibri" panose="020F0502020204030204"/>
                <a:cs typeface="Haffer Light"/>
              </a:rPr>
              <a:t>Use case simulation</a:t>
            </a:r>
            <a:endParaRPr lang="en-US" sz="1600">
              <a:solidFill>
                <a:schemeClr val="tx2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156236-B5B7-9B39-6700-0C7F0660AB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b"/>
          <a:lstStyle>
            <a:defPPr>
              <a:defRPr lang="de-DE"/>
            </a:defPPr>
            <a:lvl1pPr marL="0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2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3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85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46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07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9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31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92" algn="l" defTabSz="91432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/>
              <a:t>AGENDA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5616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340" y="528530"/>
            <a:ext cx="8471190" cy="600669"/>
          </a:xfrm>
        </p:spPr>
        <p:txBody>
          <a:bodyPr lIns="91440" tIns="45720" rIns="91440" bIns="45720" anchor="b"/>
          <a:lstStyle/>
          <a:p>
            <a:r>
              <a:rPr lang="en-US" sz="2800">
                <a:latin typeface="Haffer"/>
                <a:ea typeface="Haffer"/>
                <a:cs typeface="Haffer"/>
              </a:rPr>
              <a:t>Overview: Spot and futures market</a:t>
            </a:r>
            <a:endParaRPr lang="en-US"/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CDF6C8F6-C88B-720D-8E62-4F561B296B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977" y="1136734"/>
            <a:ext cx="7866523" cy="5373605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SemiBold"/>
                <a:cs typeface="Haffer SemiBold"/>
              </a:rPr>
              <a:t>Consumption and supply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/>
                <a:cs typeface="Haffer Light"/>
              </a:rPr>
              <a:t>Direct consumption after production and strongly fluctuating consumption curves of households and industry lead to strong volatility.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/>
                <a:cs typeface="Haffer Light"/>
              </a:rPr>
              <a:t>Some markets has a dependency on temperature, partly driven by the higher rate of households that heat with electricity.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SemiBold"/>
                <a:cs typeface="Haffer SemiBold"/>
              </a:rPr>
              <a:t>Global radiation and wind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/>
                <a:cs typeface="Haffer Light"/>
              </a:rPr>
              <a:t>Feed-in of cheap, sustainable electricity (solar and wind) leads to strong downward price movement (cannibalization effect).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SemiBold"/>
                <a:cs typeface="Haffer SemiBold"/>
              </a:rPr>
              <a:t>Other commodities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/>
                <a:cs typeface="Haffer Light"/>
              </a:rPr>
              <a:t>Prices for gas, coal, oil and CO² certificates influence electricity prices and vice versa.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SemiBold"/>
                <a:cs typeface="Haffer SemiBold"/>
              </a:rPr>
              <a:t>Technical circumstances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/>
                <a:cs typeface="Haffer Light"/>
              </a:rPr>
              <a:t>The shift from expensive fossil-fueled power plants to low-cost renewable energies will have a lasting impact on pricing (merit order model).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/>
                <a:cs typeface="Haffer Light"/>
              </a:rPr>
              <a:t>The shutdown/start of power plants has an impact on the wholesale price.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/>
                <a:cs typeface="Haffer Light"/>
              </a:rPr>
              <a:t>Expansion of electricity storage systems and </a:t>
            </a:r>
            <a:r>
              <a:rPr lang="en-US" sz="1600" dirty="0" err="1">
                <a:latin typeface="Haffer Light"/>
                <a:cs typeface="Haffer Light"/>
              </a:rPr>
              <a:t>electrolyzers</a:t>
            </a:r>
            <a:r>
              <a:rPr lang="en-US" sz="1600" dirty="0">
                <a:latin typeface="Haffer Light"/>
                <a:cs typeface="Haffer Light"/>
              </a:rPr>
              <a:t> ensure lower volatility.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SemiBold"/>
                <a:cs typeface="Haffer SemiBold"/>
              </a:rPr>
              <a:t>Market coupling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/>
                <a:cs typeface="Haffer Light"/>
              </a:rPr>
              <a:t>European Markets are coupled to each other and therefore influence each other on the spot market level.</a:t>
            </a:r>
            <a:endParaRPr lang="en-US" dirty="0"/>
          </a:p>
          <a:p>
            <a:pPr marL="0" indent="0">
              <a:buNone/>
            </a:pPr>
            <a:endParaRPr lang="nb-NO" sz="1600" dirty="0">
              <a:latin typeface="Haffer Light" pitchFamily="50" charset="0"/>
              <a:cs typeface="Haffer Light" pitchFamily="50" charset="0"/>
            </a:endParaRPr>
          </a:p>
        </p:txBody>
      </p:sp>
      <p:pic>
        <p:nvPicPr>
          <p:cNvPr id="2" name="Grafik 2" descr="Ein Bild, das Berg, Gras, Himmel, draußen enthält.&#10;&#10;Automatisch generierte Beschreibung">
            <a:extLst>
              <a:ext uri="{FF2B5EF4-FFF2-40B4-BE49-F238E27FC236}">
                <a16:creationId xmlns:a16="http://schemas.microsoft.com/office/drawing/2014/main" id="{962F8B8C-4790-C07E-C4D2-89FB8B2B8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t="-4" r="53215" b="-1"/>
          <a:stretch/>
        </p:blipFill>
        <p:spPr>
          <a:xfrm>
            <a:off x="9145530" y="347"/>
            <a:ext cx="3079347" cy="68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6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1" hidden="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340" y="528530"/>
            <a:ext cx="8471190" cy="600669"/>
          </a:xfrm>
        </p:spPr>
        <p:txBody>
          <a:bodyPr lIns="91440" tIns="45720" rIns="91440" bIns="45720" anchor="b"/>
          <a:lstStyle/>
          <a:p>
            <a:r>
              <a:rPr lang="en-US" sz="2800">
                <a:latin typeface="Haffer"/>
                <a:ea typeface="Haffer"/>
                <a:cs typeface="Haffer"/>
              </a:rPr>
              <a:t>Overview: France’s &amp; GB's spot / futures market</a:t>
            </a:r>
            <a:endParaRPr lang="en-US"/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9346C45F-33D3-C0FA-C0F3-2B7C95115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06" y="1217800"/>
            <a:ext cx="9970995" cy="5195608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graph showing different colored lines&#10;&#10;Description automatically generated" hidden="1">
            <a:extLst>
              <a:ext uri="{FF2B5EF4-FFF2-40B4-BE49-F238E27FC236}">
                <a16:creationId xmlns:a16="http://schemas.microsoft.com/office/drawing/2014/main" id="{8F7CF4EB-2516-1F67-01A2-6F3E43000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313" y="1213036"/>
            <a:ext cx="9969874" cy="5261163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1D0738-BFAC-6777-442D-F972FD06F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784" y="1218360"/>
            <a:ext cx="10272992" cy="5194486"/>
          </a:xfrm>
          <a:prstGeom prst="rect">
            <a:avLst/>
          </a:prstGeom>
        </p:spPr>
      </p:pic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1A737BA7-5952-5AF1-9DD5-459462E23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204" y="1135063"/>
            <a:ext cx="10444284" cy="534010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59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340" y="735175"/>
            <a:ext cx="8471190" cy="600669"/>
          </a:xfrm>
        </p:spPr>
        <p:txBody>
          <a:bodyPr lIns="91440" tIns="45720" rIns="91440" bIns="45720" anchor="b"/>
          <a:lstStyle/>
          <a:p>
            <a:r>
              <a:rPr lang="en-US" sz="3200">
                <a:latin typeface="Haffer"/>
                <a:ea typeface="Haffer"/>
                <a:cs typeface="Haffer"/>
              </a:rPr>
              <a:t>Overview: Spot and futures market</a:t>
            </a:r>
            <a:endParaRPr lang="en-US"/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CDF6C8F6-C88B-720D-8E62-4F561B296B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600" y="1127716"/>
            <a:ext cx="7866523" cy="5506858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300"/>
              </a:spcBef>
              <a:buNone/>
            </a:pPr>
            <a:endParaRPr lang="en-US" sz="1600" dirty="0">
              <a:latin typeface="Haffer Light"/>
              <a:cs typeface="Haffer Light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SemiBold"/>
                <a:cs typeface="Haffer SemiBold"/>
              </a:rPr>
              <a:t>What kind of product is a FUTURE?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/>
                <a:cs typeface="Haffer Light"/>
              </a:rPr>
              <a:t>If you buy a futures contract, you will get a fixed price for power from the spot market over a specified time in a specific load profile in the future.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/>
                <a:cs typeface="Haffer Light"/>
              </a:rPr>
              <a:t>You will get the same amount of power over the whole time.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/>
                <a:cs typeface="Haffer Light"/>
              </a:rPr>
              <a:t>You will have to pay a fixed (average) price for this NOW.</a:t>
            </a:r>
            <a:endParaRPr lang="en-US" dirty="0"/>
          </a:p>
          <a:p>
            <a:pPr>
              <a:lnSpc>
                <a:spcPct val="100000"/>
              </a:lnSpc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Haffer SemiBold"/>
                <a:cs typeface="Haffer SemiBold"/>
              </a:rPr>
              <a:t>Why buying a FUTURE?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Haffer Light"/>
                <a:cs typeface="Haffer Light"/>
              </a:rPr>
              <a:t>After buying there is no risk anymore concerning the spot prices for that delivery period of the futures contract.</a:t>
            </a:r>
          </a:p>
          <a:p>
            <a:pPr lvl="2">
              <a:lnSpc>
                <a:spcPct val="100000"/>
              </a:lnSpc>
              <a:spcBef>
                <a:spcPts val="300"/>
              </a:spcBef>
              <a:buFont typeface="Wingdings"/>
              <a:buChar char="§"/>
            </a:pPr>
            <a:r>
              <a:rPr lang="en-US" sz="1600" dirty="0">
                <a:latin typeface="Haffer Light"/>
                <a:cs typeface="Haffer Light"/>
              </a:rPr>
              <a:t> A Future is a kind of price insurance.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"/>
              <a:buChar char="•"/>
            </a:pPr>
            <a:r>
              <a:rPr lang="en-US" sz="1700" dirty="0">
                <a:latin typeface="Haffer SemiBold"/>
                <a:cs typeface="Haffer SemiBold"/>
              </a:rPr>
              <a:t>Remarks:</a:t>
            </a:r>
            <a:endParaRPr lang="en-US" sz="1700" dirty="0">
              <a:latin typeface="Haffer Light"/>
              <a:cs typeface="Haffer Light"/>
            </a:endParaRPr>
          </a:p>
          <a:p>
            <a:pPr lvl="1">
              <a:spcBef>
                <a:spcPts val="300"/>
              </a:spcBef>
              <a:buFont typeface="Arial"/>
            </a:pPr>
            <a:r>
              <a:rPr lang="en-US" sz="1600" dirty="0">
                <a:latin typeface="Haffer Light"/>
                <a:cs typeface="Haffer Light"/>
              </a:rPr>
              <a:t>Because the futures contract deals with spot delivery, the spot is called the “Underlying“ of the contract.</a:t>
            </a:r>
          </a:p>
          <a:p>
            <a:pPr lvl="1">
              <a:spcBef>
                <a:spcPts val="300"/>
              </a:spcBef>
              <a:buFont typeface="Arial"/>
            </a:pPr>
            <a:r>
              <a:rPr lang="en-US" sz="1600" dirty="0">
                <a:latin typeface="Haffer Light"/>
                <a:cs typeface="Haffer Light"/>
              </a:rPr>
              <a:t>The price is set by the market, which certainly takes an average of the individual expected prices for all hours.</a:t>
            </a:r>
          </a:p>
          <a:p>
            <a:pPr lvl="1"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Haffer Light"/>
                <a:cs typeface="Haffer Light"/>
              </a:rPr>
              <a:t>Different Exchanges offering Future products for the same markets.</a:t>
            </a:r>
            <a:endParaRPr lang="en-US" sz="1600" dirty="0">
              <a:latin typeface="Haffer Light" pitchFamily="50" charset="0"/>
              <a:cs typeface="Haffer Light" pitchFamily="50" charset="0"/>
            </a:endParaRPr>
          </a:p>
          <a:p>
            <a:pPr lvl="2">
              <a:spcBef>
                <a:spcPts val="300"/>
              </a:spcBef>
              <a:buFont typeface="Wingdings"/>
              <a:buChar char="§"/>
            </a:pPr>
            <a:r>
              <a:rPr lang="en-US" sz="1500" dirty="0">
                <a:latin typeface="Haffer Light"/>
                <a:cs typeface="Haffer Light"/>
              </a:rPr>
              <a:t>They generally have different concepts and offerings for these markets.</a:t>
            </a:r>
            <a:endParaRPr lang="en-US" sz="1500" dirty="0">
              <a:latin typeface="Haffer Light" pitchFamily="50" charset="0"/>
              <a:cs typeface="Haffer Light" pitchFamily="50" charset="0"/>
            </a:endParaRPr>
          </a:p>
          <a:p>
            <a:pPr lvl="3">
              <a:spcBef>
                <a:spcPts val="300"/>
              </a:spcBef>
              <a:buFont typeface="Arial"/>
              <a:buChar char="•"/>
            </a:pPr>
            <a:r>
              <a:rPr lang="en-US" sz="1300" dirty="0">
                <a:latin typeface="Haffer Light"/>
                <a:cs typeface="Haffer Light"/>
              </a:rPr>
              <a:t>e.g. how many years they cover, how many front products they have in each category, do they have base and peak as load profiles, etc. </a:t>
            </a:r>
          </a:p>
          <a:p>
            <a:pPr lvl="2">
              <a:spcBef>
                <a:spcPts val="300"/>
              </a:spcBef>
              <a:buFont typeface="Wingdings"/>
              <a:buChar char="§"/>
            </a:pPr>
            <a:r>
              <a:rPr lang="en-US" sz="1500" dirty="0">
                <a:latin typeface="Haffer Light"/>
                <a:cs typeface="Haffer Light"/>
              </a:rPr>
              <a:t>--&gt; PFC's and simulations are always for a specific combination of Market and Exchange</a:t>
            </a:r>
            <a:endParaRPr lang="en-US" sz="1500" dirty="0">
              <a:latin typeface="Haffer Light" pitchFamily="50" charset="0"/>
              <a:cs typeface="Haffer Light" pitchFamily="50" charset="0"/>
            </a:endParaRPr>
          </a:p>
          <a:p>
            <a:pPr lvl="2">
              <a:spcBef>
                <a:spcPts val="300"/>
              </a:spcBef>
              <a:buFont typeface="Wingdings"/>
              <a:buChar char="§"/>
            </a:pPr>
            <a:endParaRPr lang="en-US" sz="1500" dirty="0">
              <a:latin typeface="Haffer Light" pitchFamily="50" charset="0"/>
              <a:cs typeface="Haffer Light" pitchFamily="50" charset="0"/>
            </a:endParaRPr>
          </a:p>
          <a:p>
            <a:pPr>
              <a:buFont typeface="Arial"/>
              <a:buChar char="•"/>
            </a:pPr>
            <a:endParaRPr lang="nb-NO" sz="1600" dirty="0">
              <a:latin typeface="Haffer Light" pitchFamily="50" charset="0"/>
              <a:cs typeface="Haffer Light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600" dirty="0">
              <a:latin typeface="Haffer Light" pitchFamily="50" charset="0"/>
              <a:cs typeface="Haffer Light" pitchFamily="50" charset="0"/>
            </a:endParaRPr>
          </a:p>
        </p:txBody>
      </p:sp>
      <p:pic>
        <p:nvPicPr>
          <p:cNvPr id="2" name="Grafik 2" descr="Ein Bild, das Berg, Gras, Himmel, draußen enthält.&#10;&#10;Automatisch generierte Beschreibung">
            <a:extLst>
              <a:ext uri="{FF2B5EF4-FFF2-40B4-BE49-F238E27FC236}">
                <a16:creationId xmlns:a16="http://schemas.microsoft.com/office/drawing/2014/main" id="{962F8B8C-4790-C07E-C4D2-89FB8B2B8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t="-4" r="53215" b="-1"/>
          <a:stretch/>
        </p:blipFill>
        <p:spPr>
          <a:xfrm>
            <a:off x="9145530" y="347"/>
            <a:ext cx="3079347" cy="68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340" y="528530"/>
            <a:ext cx="8471190" cy="600669"/>
          </a:xfrm>
        </p:spPr>
        <p:txBody>
          <a:bodyPr lIns="91440" tIns="45720" rIns="91440" bIns="45720" anchor="b"/>
          <a:lstStyle/>
          <a:p>
            <a:r>
              <a:rPr lang="en-US" sz="2800">
                <a:latin typeface="Haffer"/>
                <a:ea typeface="Haffer"/>
                <a:cs typeface="Haffer"/>
              </a:rPr>
              <a:t>Overview: Spot and futures market</a:t>
            </a:r>
            <a:endParaRPr lang="en-US"/>
          </a:p>
        </p:txBody>
      </p:sp>
      <p:pic>
        <p:nvPicPr>
          <p:cNvPr id="2" name="Picture 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F0417FC-199F-5834-89C0-7D4671A3F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68" y="1138164"/>
            <a:ext cx="10843847" cy="5412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21CD03-9395-AB5B-F817-D7FB8B420B17}"/>
              </a:ext>
            </a:extLst>
          </p:cNvPr>
          <p:cNvSpPr txBox="1"/>
          <p:nvPr/>
        </p:nvSpPr>
        <p:spPr>
          <a:xfrm>
            <a:off x="5481498" y="1709935"/>
            <a:ext cx="3974634" cy="22591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latin typeface="Haffer SemiBold"/>
                <a:cs typeface="Haffer SemiBold"/>
              </a:rPr>
              <a:t>EEX FR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b="1" err="1">
                <a:latin typeface="Haffer Light"/>
                <a:cs typeface="Haffer Light"/>
              </a:rPr>
              <a:t>Deliveryperiods</a:t>
            </a:r>
            <a:r>
              <a:rPr lang="en-US" sz="1600">
                <a:latin typeface="Haffer Light"/>
                <a:cs typeface="Haffer Light"/>
              </a:rPr>
              <a:t>: Days, Weekends, Weeks, Months, Quarters and Year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b="1" err="1">
                <a:latin typeface="Haffer Light"/>
                <a:cs typeface="Haffer Light"/>
              </a:rPr>
              <a:t>Loadprofiles</a:t>
            </a:r>
            <a:r>
              <a:rPr lang="en-US" sz="1600">
                <a:latin typeface="Haffer Light"/>
                <a:cs typeface="Haffer Light"/>
              </a:rPr>
              <a:t>: Base, Peak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>
                <a:latin typeface="Haffer Light"/>
                <a:cs typeface="Haffer Light"/>
              </a:rPr>
              <a:t>--&gt; a lot of small products but no seasons and less Month products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7DF8E-3274-FBBE-633B-8ACC76349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69" y="1133230"/>
            <a:ext cx="10803958" cy="5401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4317CD-9545-AC39-D70C-ED2CD61CD178}"/>
              </a:ext>
            </a:extLst>
          </p:cNvPr>
          <p:cNvSpPr txBox="1"/>
          <p:nvPr/>
        </p:nvSpPr>
        <p:spPr>
          <a:xfrm>
            <a:off x="5481499" y="1709936"/>
            <a:ext cx="3974634" cy="26284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latin typeface="Haffer SemiBold"/>
                <a:cs typeface="Haffer SemiBold"/>
              </a:rPr>
              <a:t>NDX UK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b="1">
                <a:latin typeface="Haffer Light"/>
                <a:cs typeface="Haffer Light"/>
              </a:rPr>
              <a:t>Delivery periods</a:t>
            </a:r>
            <a:r>
              <a:rPr lang="en-US" sz="1600">
                <a:latin typeface="Haffer Light"/>
                <a:cs typeface="Haffer Light"/>
              </a:rPr>
              <a:t>: Months, Quarters and Seasons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b="1">
                <a:latin typeface="Haffer Light"/>
                <a:cs typeface="Haffer Light"/>
              </a:rPr>
              <a:t>Load profiles</a:t>
            </a:r>
            <a:r>
              <a:rPr lang="en-US" sz="1600">
                <a:latin typeface="Haffer Light"/>
                <a:cs typeface="Haffer Light"/>
              </a:rPr>
              <a:t>: Base, Peak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>
                <a:latin typeface="Haffer Light"/>
                <a:cs typeface="Haffer Light"/>
              </a:rPr>
              <a:t>--&gt; Missing "small products" like Days and Weeks + no Years but a lot of Month products</a:t>
            </a:r>
          </a:p>
        </p:txBody>
      </p:sp>
    </p:spTree>
    <p:extLst>
      <p:ext uri="{BB962C8B-B14F-4D97-AF65-F5344CB8AC3E}">
        <p14:creationId xmlns:p14="http://schemas.microsoft.com/office/powerpoint/2010/main" val="7454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CE85B7FE-A603-99DC-6BE6-CF7FD3FA69D5}"/>
              </a:ext>
            </a:extLst>
          </p:cNvPr>
          <p:cNvSpPr/>
          <p:nvPr/>
        </p:nvSpPr>
        <p:spPr>
          <a:xfrm>
            <a:off x="11568419" y="260236"/>
            <a:ext cx="362714" cy="3500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81BE2B4-4DA9-0052-1051-2420D7B66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8368" y="223863"/>
            <a:ext cx="422816" cy="422816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C0149C8-CE8B-E7C4-43BE-25410D1874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2800" y="172880"/>
            <a:ext cx="5219041" cy="204720"/>
          </a:xfrm>
        </p:spPr>
        <p:txBody>
          <a:bodyPr/>
          <a:lstStyle/>
          <a:p>
            <a:r>
              <a:rPr lang="nb-NO"/>
              <a:t>MONTEL RISK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2C8BA50-4644-2B59-1C92-30187CD271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5677" y="154047"/>
            <a:ext cx="8094933" cy="1239102"/>
          </a:xfrm>
        </p:spPr>
        <p:txBody>
          <a:bodyPr lIns="91440" tIns="45720" rIns="91440" bIns="45720" anchor="b"/>
          <a:lstStyle/>
          <a:p>
            <a:r>
              <a:rPr lang="en-US">
                <a:solidFill>
                  <a:srgbClr val="FFFFFF"/>
                </a:solidFill>
                <a:latin typeface="Haffer"/>
                <a:ea typeface="Haffer"/>
                <a:cs typeface="Haffer"/>
              </a:rPr>
              <a:t>Introduction to PFCs</a:t>
            </a:r>
            <a:endParaRPr lang="en-US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8AC91D6-3BF1-9D23-5B8F-C46BCA10C7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554" y="1717188"/>
            <a:ext cx="8372573" cy="4744858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600">
                <a:latin typeface="Haffer SemiBold"/>
                <a:cs typeface="Haffer SemiBold"/>
              </a:rPr>
              <a:t>Definition: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>
                <a:latin typeface="Haffer Light"/>
                <a:cs typeface="Haffer Light"/>
              </a:rPr>
              <a:t>A PFC is a transformation of actual futures prices for all delivery periods into one unique timeseries for several years (1-10 years).</a:t>
            </a:r>
          </a:p>
          <a:p>
            <a:pPr>
              <a:spcBef>
                <a:spcPts val="300"/>
              </a:spcBef>
            </a:pPr>
            <a:r>
              <a:rPr lang="en-US" sz="1600">
                <a:latin typeface="Haffer Light"/>
                <a:cs typeface="Haffer Light"/>
              </a:rPr>
              <a:t>which comes along in the same resolution as the underlying (spot market) and schedules</a:t>
            </a:r>
          </a:p>
          <a:p>
            <a:pPr>
              <a:spcBef>
                <a:spcPts val="300"/>
              </a:spcBef>
            </a:pPr>
            <a:endParaRPr lang="en-US" sz="1600"/>
          </a:p>
          <a:p>
            <a:pPr marL="0" indent="0">
              <a:spcBef>
                <a:spcPts val="300"/>
              </a:spcBef>
              <a:buNone/>
            </a:pPr>
            <a:r>
              <a:rPr lang="en-US" sz="1600">
                <a:latin typeface="Haffer Light"/>
                <a:cs typeface="Haffer Light"/>
              </a:rPr>
              <a:t>This “decodes” the average futures prices in the needed time resolution:</a:t>
            </a:r>
          </a:p>
          <a:p>
            <a:pPr>
              <a:spcBef>
                <a:spcPts val="300"/>
              </a:spcBef>
            </a:pPr>
            <a:r>
              <a:rPr lang="en-US" sz="1600">
                <a:latin typeface="Haffer Light"/>
                <a:cs typeface="Haffer Light"/>
              </a:rPr>
              <a:t>Power: Hourly (HPFC) / Quarterly (QPFC),</a:t>
            </a:r>
          </a:p>
          <a:p>
            <a:pPr>
              <a:spcBef>
                <a:spcPts val="300"/>
              </a:spcBef>
            </a:pPr>
            <a:r>
              <a:rPr lang="en-US" sz="1600">
                <a:latin typeface="Haffer Light"/>
                <a:cs typeface="Haffer Light"/>
              </a:rPr>
              <a:t>Gas: Daily (DPFC),</a:t>
            </a:r>
          </a:p>
          <a:p>
            <a:pPr>
              <a:spcBef>
                <a:spcPts val="300"/>
              </a:spcBef>
            </a:pPr>
            <a:r>
              <a:rPr lang="en-US" sz="1600">
                <a:latin typeface="Haffer Light"/>
                <a:cs typeface="Haffer Light"/>
              </a:rPr>
              <a:t>CO2: Daily (DPFC).</a:t>
            </a:r>
            <a:endParaRPr lang="en-US" sz="1600"/>
          </a:p>
          <a:p>
            <a:pPr>
              <a:spcBef>
                <a:spcPts val="300"/>
              </a:spcBef>
            </a:pPr>
            <a:endParaRPr lang="en-US" sz="1600"/>
          </a:p>
          <a:p>
            <a:pPr marL="0" indent="0">
              <a:spcBef>
                <a:spcPts val="300"/>
              </a:spcBef>
              <a:buNone/>
            </a:pPr>
            <a:r>
              <a:rPr lang="en-US" sz="1600">
                <a:latin typeface="Haffer Light"/>
                <a:cs typeface="Haffer Light"/>
              </a:rPr>
              <a:t>From the futures market, we only know the average price for the delivery period, but not the forward price for each individual hour. -&gt; We need a PFC to value the schedule!</a:t>
            </a:r>
            <a:endParaRPr lang="en-US"/>
          </a:p>
          <a:p>
            <a:pPr marL="0" indent="0">
              <a:spcBef>
                <a:spcPts val="300"/>
              </a:spcBef>
              <a:buNone/>
            </a:pPr>
            <a:endParaRPr lang="en-US" sz="1600">
              <a:latin typeface="Haffer SemiBold"/>
              <a:cs typeface="Haffer SemiBold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600">
                <a:latin typeface="Haffer SemiBold"/>
                <a:cs typeface="Haffer SemiBold"/>
              </a:rPr>
              <a:t>A PFC answers the following questions:</a:t>
            </a:r>
            <a:endParaRPr lang="en-US"/>
          </a:p>
          <a:p>
            <a:pPr>
              <a:spcBef>
                <a:spcPts val="300"/>
              </a:spcBef>
            </a:pPr>
            <a:endParaRPr lang="en-US" sz="1600"/>
          </a:p>
          <a:p>
            <a:pPr>
              <a:spcBef>
                <a:spcPts val="300"/>
              </a:spcBef>
            </a:pPr>
            <a:r>
              <a:rPr lang="en-US" sz="1600">
                <a:latin typeface="Haffer Light"/>
                <a:cs typeface="Haffer Light"/>
              </a:rPr>
              <a:t>How much is my Outcome/Income/Portfolio of Power (or Gas) worth?</a:t>
            </a:r>
          </a:p>
          <a:p>
            <a:pPr>
              <a:spcBef>
                <a:spcPts val="300"/>
              </a:spcBef>
            </a:pPr>
            <a:r>
              <a:rPr lang="en-US" sz="1600">
                <a:latin typeface="Haffer Light"/>
                <a:cs typeface="Haffer Light"/>
              </a:rPr>
              <a:t>What does energy normally cost on a Monday afternoon in November based on historical price information?</a:t>
            </a:r>
          </a:p>
          <a:p>
            <a:pPr>
              <a:spcBef>
                <a:spcPts val="300"/>
              </a:spcBef>
            </a:pPr>
            <a:r>
              <a:rPr lang="en-US" sz="1600">
                <a:latin typeface="Haffer Light"/>
                <a:cs typeface="Haffer Light"/>
              </a:rPr>
              <a:t>How much risk is in my open positions (left/unhedged volumes)?</a:t>
            </a:r>
          </a:p>
          <a:p>
            <a:pPr>
              <a:spcBef>
                <a:spcPts val="300"/>
              </a:spcBef>
            </a:pPr>
            <a:r>
              <a:rPr lang="en-US" sz="1600">
                <a:latin typeface="Haffer Light"/>
                <a:cs typeface="Haffer Light"/>
              </a:rPr>
              <a:t>Which specific contract is most responsible for my current risk?</a:t>
            </a:r>
          </a:p>
          <a:p>
            <a:endParaRPr lang="nb-NO"/>
          </a:p>
        </p:txBody>
      </p:sp>
      <p:pic>
        <p:nvPicPr>
          <p:cNvPr id="6" name="Grafik 2" descr="Ein Bild, das Berg, Gras, Himmel, draußen enthält.&#10;&#10;Automatisch generierte Beschreibung">
            <a:extLst>
              <a:ext uri="{FF2B5EF4-FFF2-40B4-BE49-F238E27FC236}">
                <a16:creationId xmlns:a16="http://schemas.microsoft.com/office/drawing/2014/main" id="{D09FB3FF-AC61-26BE-285B-BAE5F61FA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t="-4" r="53215" b="-1"/>
          <a:stretch/>
        </p:blipFill>
        <p:spPr>
          <a:xfrm>
            <a:off x="-18374" y="347"/>
            <a:ext cx="3079347" cy="68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C8825-1D77-810E-CBDD-4A60639A2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6" y="1395412"/>
            <a:ext cx="11323249" cy="5318007"/>
          </a:xfrm>
          <a:prstGeom prst="rect">
            <a:avLst/>
          </a:prstGeom>
        </p:spPr>
      </p:pic>
      <p:sp>
        <p:nvSpPr>
          <p:cNvPr id="15" name="Plassholder for tekst 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8" y="154047"/>
            <a:ext cx="8471189" cy="1239102"/>
          </a:xfrm>
        </p:spPr>
        <p:txBody>
          <a:bodyPr lIns="91440" tIns="45720" rIns="91440" bIns="45720" anchor="b"/>
          <a:lstStyle/>
          <a:p>
            <a:r>
              <a:rPr lang="en-US">
                <a:latin typeface="Haffer"/>
                <a:ea typeface="Haffer"/>
                <a:cs typeface="Haffer"/>
              </a:rPr>
              <a:t>PFC – Examples</a:t>
            </a:r>
            <a:endParaRPr lang="nb-NO">
              <a:latin typeface="Haffer"/>
              <a:ea typeface="Haffer"/>
              <a:cs typeface="Haffer"/>
            </a:endParaRPr>
          </a:p>
        </p:txBody>
      </p:sp>
      <p:pic>
        <p:nvPicPr>
          <p:cNvPr id="6" name="Picture 5" descr="A graph of orange and green lines&#10;&#10;Description automatically generated">
            <a:extLst>
              <a:ext uri="{FF2B5EF4-FFF2-40B4-BE49-F238E27FC236}">
                <a16:creationId xmlns:a16="http://schemas.microsoft.com/office/drawing/2014/main" id="{1F1E2DE0-E0DF-5889-BE08-96B48DDD8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65" y="1397182"/>
            <a:ext cx="11322467" cy="531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7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80475360-F0C8-2E37-39FB-AB6F37405211}"/>
              </a:ext>
            </a:extLst>
          </p:cNvPr>
          <p:cNvSpPr txBox="1"/>
          <p:nvPr/>
        </p:nvSpPr>
        <p:spPr>
          <a:xfrm>
            <a:off x="837576" y="682954"/>
            <a:ext cx="12065064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>
                <a:latin typeface="Haffer"/>
                <a:ea typeface="Haffer"/>
                <a:cs typeface="Haffer"/>
              </a:rPr>
              <a:t>Applying a PFC to basic issues</a:t>
            </a:r>
          </a:p>
          <a:p>
            <a:r>
              <a:rPr lang="en-US">
                <a:latin typeface="Haffer"/>
                <a:ea typeface="Haffer"/>
                <a:cs typeface="Haffer"/>
              </a:rPr>
              <a:t>Valuing an hourly load schedule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3B09B18-9310-D172-6075-FB9CDFDA27DE}"/>
              </a:ext>
            </a:extLst>
          </p:cNvPr>
          <p:cNvSpPr txBox="1"/>
          <p:nvPr/>
        </p:nvSpPr>
        <p:spPr>
          <a:xfrm>
            <a:off x="935111" y="5373188"/>
            <a:ext cx="11827581" cy="10207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latin typeface="Haffer SemiBold"/>
                <a:cs typeface="Haffer SemiBold"/>
              </a:rPr>
              <a:t>From the futures market one only knows the average price for the delivery period , but… </a:t>
            </a:r>
          </a:p>
          <a:p>
            <a:r>
              <a:rPr lang="en-US" sz="1600" b="1">
                <a:latin typeface="Haffer SemiBold"/>
                <a:cs typeface="Haffer SemiBold"/>
              </a:rPr>
              <a:t>…not the futures price for every single hour. -&gt; </a:t>
            </a:r>
            <a:r>
              <a:rPr lang="en-US" sz="1600" b="1">
                <a:latin typeface="Haffer Light"/>
                <a:cs typeface="Haffer Light"/>
              </a:rPr>
              <a:t>Need for a </a:t>
            </a:r>
            <a:r>
              <a:rPr lang="en-US" sz="2800" b="1">
                <a:latin typeface="Haffer SemiBold"/>
                <a:cs typeface="Haffer SemiBold"/>
              </a:rPr>
              <a:t>PFC</a:t>
            </a:r>
            <a:r>
              <a:rPr lang="en-US" sz="1600" b="1">
                <a:latin typeface="Haffer Light"/>
                <a:cs typeface="Haffer Light"/>
              </a:rPr>
              <a:t> to value the schedule!</a:t>
            </a:r>
            <a:endParaRPr lang="de-DE" sz="1600" b="1">
              <a:latin typeface="Haffer Light"/>
              <a:cs typeface="Haffer Light"/>
            </a:endParaRPr>
          </a:p>
          <a:p>
            <a:endParaRPr lang="en-US" sz="1633">
              <a:latin typeface="Haffer Light" pitchFamily="50" charset="0"/>
              <a:cs typeface="Haffer Light" pitchFamily="50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250485D-A4B6-6F33-E739-2415E79BA95B}"/>
              </a:ext>
            </a:extLst>
          </p:cNvPr>
          <p:cNvSpPr txBox="1"/>
          <p:nvPr/>
        </p:nvSpPr>
        <p:spPr>
          <a:xfrm>
            <a:off x="935111" y="6128809"/>
            <a:ext cx="11744179" cy="5530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59080" indent="-259080">
              <a:buFont typeface="Arial" panose="020B0604020202020204" pitchFamily="34" charset="0"/>
              <a:buChar char="•"/>
            </a:pPr>
            <a:r>
              <a:rPr lang="en-US" sz="1600">
                <a:latin typeface="Haffer Light"/>
                <a:cs typeface="Haffer Light"/>
              </a:rPr>
              <a:t>Now the utility company can price and close the deal with the customer.</a:t>
            </a:r>
          </a:p>
          <a:p>
            <a:pPr marL="829310" lvl="2" indent="-259080"/>
            <a:r>
              <a:rPr lang="en-US" sz="1350" b="1">
                <a:latin typeface="Haffer SemiBold"/>
                <a:cs typeface="Haffer SemiBold"/>
              </a:rPr>
              <a:t>Note</a:t>
            </a:r>
            <a:r>
              <a:rPr lang="en-US" sz="1350">
                <a:latin typeface="Haffer Light"/>
                <a:cs typeface="Haffer Light"/>
              </a:rPr>
              <a:t>: price is known; strategy to avoid risk is implemented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ABD57AA-2927-91E2-E14C-674A79384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579" y="2221956"/>
            <a:ext cx="6749045" cy="31206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D13C340-427F-910C-6796-0F717B584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77" y="2295445"/>
            <a:ext cx="6667849" cy="306045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373657-5EB6-ACBA-8836-5A956C166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926" y="2208242"/>
            <a:ext cx="6722083" cy="309718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D3BFE4D-D0F3-D985-C26C-EA9550E37FA0}"/>
              </a:ext>
            </a:extLst>
          </p:cNvPr>
          <p:cNvSpPr/>
          <p:nvPr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C93C4F5-2FA8-D160-A02F-2F06D8860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8368" y="223863"/>
            <a:ext cx="422816" cy="42281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7B830B-272E-C15D-068C-54DB740D857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7577" y="1515385"/>
            <a:ext cx="4607349" cy="3840511"/>
          </a:xfrm>
        </p:spPr>
        <p:txBody>
          <a:bodyPr vert="horz" lIns="82953" tIns="41476" rIns="82953" bIns="41476" rtlCol="0" anchor="t">
            <a:normAutofit/>
          </a:bodyPr>
          <a:lstStyle/>
          <a:p>
            <a:pPr marL="0" indent="0">
              <a:buNone/>
            </a:pPr>
            <a:endParaRPr lang="en-US" sz="1633">
              <a:latin typeface="Haffer Light" pitchFamily="50" charset="0"/>
              <a:cs typeface="Haffer Light" pitchFamily="50" charset="0"/>
            </a:endParaRPr>
          </a:p>
          <a:p>
            <a:pPr marL="0" indent="0">
              <a:buNone/>
            </a:pPr>
            <a:r>
              <a:rPr lang="en-US" sz="1600" b="1">
                <a:latin typeface="Haffer SemiBold"/>
                <a:cs typeface="Haffer SemiBold"/>
              </a:rPr>
              <a:t>Every hour the customer wants a different amount of power!</a:t>
            </a:r>
          </a:p>
          <a:p>
            <a:pPr marL="259080" indent="-259080"/>
            <a:r>
              <a:rPr lang="en-US" sz="1600">
                <a:latin typeface="Haffer Light"/>
                <a:cs typeface="Haffer Light"/>
              </a:rPr>
              <a:t>Proposition: </a:t>
            </a:r>
            <a:r>
              <a:rPr lang="en-US" sz="1600">
                <a:latin typeface="Haffer Light"/>
                <a:ea typeface="+mn-lt"/>
                <a:cs typeface="Haffer Light"/>
              </a:rPr>
              <a:t>The utility company wants to win the customer while bearing as little risk as possible.</a:t>
            </a:r>
          </a:p>
          <a:p>
            <a:pPr marL="259080" indent="-259080">
              <a:buFont typeface="Arial" panose="020B0604020202020204" pitchFamily="34" charset="0"/>
              <a:buChar char="•"/>
            </a:pPr>
            <a:r>
              <a:rPr lang="en-US" sz="1600">
                <a:latin typeface="Haffer Light"/>
                <a:cs typeface="Haffer Light"/>
              </a:rPr>
              <a:t>Two steps are necessary to continue:</a:t>
            </a:r>
          </a:p>
          <a:p>
            <a:pPr marL="913130" lvl="2" indent="-342900">
              <a:buAutoNum type="arabicPeriod"/>
            </a:pPr>
            <a:r>
              <a:rPr lang="en-US" sz="1350">
                <a:latin typeface="Haffer Light"/>
                <a:ea typeface="+mn-lt"/>
                <a:cs typeface="Haffer Light"/>
              </a:rPr>
              <a:t>Finding a value for the schedule (price basis for customers &amp; basis for hedging).</a:t>
            </a:r>
            <a:endParaRPr lang="en-US" sz="1350">
              <a:latin typeface="Haffer Light"/>
              <a:cs typeface="Haffer Light"/>
            </a:endParaRPr>
          </a:p>
          <a:p>
            <a:pPr marL="913130" lvl="2" indent="-342900">
              <a:buAutoNum type="arabicPeriod"/>
            </a:pPr>
            <a:r>
              <a:rPr lang="en-US" sz="1350">
                <a:ea typeface="+mn-lt"/>
                <a:cs typeface="+mn-lt"/>
              </a:rPr>
              <a:t>Apply</a:t>
            </a:r>
            <a:r>
              <a:rPr lang="en-US" sz="1350" b="1">
                <a:ea typeface="+mn-lt"/>
                <a:cs typeface="+mn-lt"/>
              </a:rPr>
              <a:t> value-neutral hedging</a:t>
            </a:r>
            <a:r>
              <a:rPr lang="en-US" sz="1350">
                <a:ea typeface="+mn-lt"/>
                <a:cs typeface="+mn-lt"/>
              </a:rPr>
              <a:t> through procurement to achieve a margin though additional risk premia..</a:t>
            </a:r>
            <a:br>
              <a:rPr lang="en-US" sz="1350">
                <a:latin typeface="Haffer Light" pitchFamily="50" charset="0"/>
                <a:cs typeface="Haffer Light" pitchFamily="50" charset="0"/>
              </a:rPr>
            </a:br>
            <a:r>
              <a:rPr lang="en-US" sz="1200">
                <a:latin typeface="Haffer Light"/>
                <a:cs typeface="Haffer Light"/>
                <a:sym typeface="Wingdings" panose="05000000000000000000" pitchFamily="2" charset="2"/>
              </a:rPr>
              <a:t></a:t>
            </a:r>
            <a:r>
              <a:rPr lang="en-US" sz="1200">
                <a:latin typeface="Haffer Light"/>
                <a:ea typeface="+mn-lt"/>
                <a:cs typeface="Haffer Light"/>
                <a:sym typeface="Wingdings" panose="05000000000000000000" pitchFamily="2" charset="2"/>
              </a:rPr>
              <a:t>buy a certain number of futures contracts on the futures markets for an amount of money identical to the total </a:t>
            </a:r>
            <a:r>
              <a:rPr lang="en-US" sz="1200" b="1">
                <a:latin typeface="Haffer Light"/>
                <a:ea typeface="+mn-lt"/>
                <a:cs typeface="Haffer Light"/>
                <a:sym typeface="Wingdings" panose="05000000000000000000" pitchFamily="2" charset="2"/>
              </a:rPr>
              <a:t>value </a:t>
            </a:r>
            <a:r>
              <a:rPr lang="en-US" sz="1200">
                <a:latin typeface="Haffer Light"/>
                <a:ea typeface="+mn-lt"/>
                <a:cs typeface="Haffer Light"/>
                <a:sym typeface="Wingdings" panose="05000000000000000000" pitchFamily="2" charset="2"/>
              </a:rPr>
              <a:t>of the schedule</a:t>
            </a:r>
            <a:endParaRPr lang="en-US" sz="1200">
              <a:latin typeface="Arial"/>
              <a:ea typeface="+mn-lt"/>
              <a:cs typeface="Arial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633">
              <a:latin typeface="Haffer Light" pitchFamily="50" charset="0"/>
              <a:cs typeface="Haffer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1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5" grpId="0" uiExpand="1" build="p"/>
    </p:bldLst>
  </p:timing>
</p:sld>
</file>

<file path=ppt/theme/theme1.xml><?xml version="1.0" encoding="utf-8"?>
<a:theme xmlns:a="http://schemas.openxmlformats.org/drawingml/2006/main" name="Montel Content">
  <a:themeElements>
    <a:clrScheme name="Montel">
      <a:dk1>
        <a:srgbClr val="022E33"/>
      </a:dk1>
      <a:lt1>
        <a:srgbClr val="FFFFFF"/>
      </a:lt1>
      <a:dk2>
        <a:srgbClr val="0179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A29A9F82-5E85-4C72-BDCD-B29217A0A36E}"/>
    </a:ext>
  </a:extLst>
</a:theme>
</file>

<file path=ppt/theme/theme10.xml><?xml version="1.0" encoding="utf-8"?>
<a:theme xmlns:a="http://schemas.openxmlformats.org/drawingml/2006/main" name="Montel Market data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AF4C7411-31CB-4E20-BB93-7F99C53BBB3E}"/>
    </a:ext>
  </a:extLst>
</a:theme>
</file>

<file path=ppt/theme/theme11.xml><?xml version="1.0" encoding="utf-8"?>
<a:theme xmlns:a="http://schemas.openxmlformats.org/drawingml/2006/main" name="Montel Publication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99FD93C3-8925-410C-8A2F-6272CE58374C}"/>
    </a:ext>
  </a:extLst>
</a:theme>
</file>

<file path=ppt/theme/theme12.xml><?xml version="1.0" encoding="utf-8"?>
<a:theme xmlns:a="http://schemas.openxmlformats.org/drawingml/2006/main" name="Montel Marketplace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9F9DE30C-8B5B-498F-AD12-D6FED958A0DC}"/>
    </a:ext>
  </a:extLst>
</a:theme>
</file>

<file path=ppt/theme/theme1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raphics">
  <a:themeElements>
    <a:clrScheme name="Montel - Green shades">
      <a:dk1>
        <a:srgbClr val="000000"/>
      </a:dk1>
      <a:lt1>
        <a:srgbClr val="FFFFFF"/>
      </a:lt1>
      <a:dk2>
        <a:srgbClr val="022E33"/>
      </a:dk2>
      <a:lt2>
        <a:srgbClr val="E6EAEB"/>
      </a:lt2>
      <a:accent1>
        <a:srgbClr val="10796F"/>
      </a:accent1>
      <a:accent2>
        <a:srgbClr val="B5EBE3"/>
      </a:accent2>
      <a:accent3>
        <a:srgbClr val="102C32"/>
      </a:accent3>
      <a:accent4>
        <a:srgbClr val="E6EAEB"/>
      </a:accent4>
      <a:accent5>
        <a:srgbClr val="10796F"/>
      </a:accent5>
      <a:accent6>
        <a:srgbClr val="B5EBE3"/>
      </a:accent6>
      <a:hlink>
        <a:srgbClr val="10796F"/>
      </a:hlink>
      <a:folHlink>
        <a:srgbClr val="E6EAE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C10C1939-891E-4B40-8C04-102FFE144063}"/>
    </a:ext>
  </a:extLst>
</a:theme>
</file>

<file path=ppt/theme/theme3.xml><?xml version="1.0" encoding="utf-8"?>
<a:theme xmlns:a="http://schemas.openxmlformats.org/drawingml/2006/main" name="Montel content - Dark Background">
  <a:themeElements>
    <a:clrScheme name="Montel">
      <a:dk1>
        <a:srgbClr val="022E33"/>
      </a:dk1>
      <a:lt1>
        <a:srgbClr val="FFFFFF"/>
      </a:lt1>
      <a:dk2>
        <a:srgbClr val="0179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720A9EAD-7A84-4912-811D-E4FA5344935E}"/>
    </a:ext>
  </a:extLst>
</a:theme>
</file>

<file path=ppt/theme/theme4.xml><?xml version="1.0" encoding="utf-8"?>
<a:theme xmlns:a="http://schemas.openxmlformats.org/drawingml/2006/main" name="Montel New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3C031C4A-4470-46D3-A254-F2614F1C477E}"/>
    </a:ext>
  </a:extLst>
</a:theme>
</file>

<file path=ppt/theme/theme5.xml><?xml version="1.0" encoding="utf-8"?>
<a:theme xmlns:a="http://schemas.openxmlformats.org/drawingml/2006/main" name="Montel Advisory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0362BB65-9F50-4E29-A02C-3B077641140B}"/>
    </a:ext>
  </a:extLst>
</a:theme>
</file>

<file path=ppt/theme/theme6.xml><?xml version="1.0" encoding="utf-8"?>
<a:theme xmlns:a="http://schemas.openxmlformats.org/drawingml/2006/main" name="Montel Marketing service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EABB0666-4BE8-4CD1-8582-BCE2D2D3D3A3}"/>
    </a:ext>
  </a:extLst>
</a:theme>
</file>

<file path=ppt/theme/theme7.xml><?xml version="1.0" encoding="utf-8"?>
<a:theme xmlns:a="http://schemas.openxmlformats.org/drawingml/2006/main" name="Montel Risk management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7B62FE04-A48E-4D46-B7ED-A69EED6CDB4F}"/>
    </a:ext>
  </a:extLst>
</a:theme>
</file>

<file path=ppt/theme/theme8.xml><?xml version="1.0" encoding="utf-8"?>
<a:theme xmlns:a="http://schemas.openxmlformats.org/drawingml/2006/main" name="Montel Event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A72CF295-5ED9-48AA-9615-D693B1DBF513}"/>
    </a:ext>
  </a:extLst>
</a:theme>
</file>

<file path=ppt/theme/theme9.xml><?xml version="1.0" encoding="utf-8"?>
<a:theme xmlns:a="http://schemas.openxmlformats.org/drawingml/2006/main" name="Montel Analysi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9FA4C3DC-9C42-44EE-B503-60C7AB2C6A3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DB5CAE381FE4EB3F2C744BF1CE3CA" ma:contentTypeVersion="21" ma:contentTypeDescription="Create a new document." ma:contentTypeScope="" ma:versionID="2c81550d0dfaf06717822564373390f4">
  <xsd:schema xmlns:xsd="http://www.w3.org/2001/XMLSchema" xmlns:xs="http://www.w3.org/2001/XMLSchema" xmlns:p="http://schemas.microsoft.com/office/2006/metadata/properties" xmlns:ns2="3789b4e6-85d6-45ae-bdc3-e9d01246750e" xmlns:ns3="af6e6f5c-2a63-49d6-bf76-8f8ed4e72864" targetNamespace="http://schemas.microsoft.com/office/2006/metadata/properties" ma:root="true" ma:fieldsID="4d86473a4b38482698b3599cfd499331" ns2:_="" ns3:_="">
    <xsd:import namespace="3789b4e6-85d6-45ae-bdc3-e9d01246750e"/>
    <xsd:import namespace="af6e6f5c-2a63-49d6-bf76-8f8ed4e72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Own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9b4e6-85d6-45ae-bdc3-e9d0124675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Owner" ma:index="20" nillable="true" ma:displayName="Owner" ma:description="The person who established the doc" ma:format="Dropdown" ma:internalName="Owner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8bc7ffa-3213-4f12-8306-c357232cb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e6f5c-2a63-49d6-bf76-8f8ed4e728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b4ad60e-9041-47f1-8ae4-7e5136e2c06b}" ma:internalName="TaxCatchAll" ma:showField="CatchAllData" ma:web="af6e6f5c-2a63-49d6-bf76-8f8ed4e728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B645D2-AA6E-481B-B73E-94C8C2D120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963DDE-5505-439B-AA73-CD1C0EB9F1AD}">
  <ds:schemaRefs>
    <ds:schemaRef ds:uri="3789b4e6-85d6-45ae-bdc3-e9d01246750e"/>
    <ds:schemaRef ds:uri="af6e6f5c-2a63-49d6-bf76-8f8ed4e728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MontelGroup Powerpoint Template</Template>
  <TotalTime>0</TotalTime>
  <Words>1997</Words>
  <Application>Microsoft Office PowerPoint</Application>
  <PresentationFormat>Breitbild</PresentationFormat>
  <Paragraphs>215</Paragraphs>
  <Slides>14</Slides>
  <Notes>14</Notes>
  <HiddenSlides>0</HiddenSlides>
  <MMClips>0</MMClips>
  <ScaleCrop>false</ScaleCrop>
  <HeadingPairs>
    <vt:vector size="4" baseType="variant">
      <vt:variant>
        <vt:lpstr>Design</vt:lpstr>
      </vt:variant>
      <vt:variant>
        <vt:i4>12</vt:i4>
      </vt:variant>
      <vt:variant>
        <vt:lpstr>Folientitel</vt:lpstr>
      </vt:variant>
      <vt:variant>
        <vt:i4>14</vt:i4>
      </vt:variant>
    </vt:vector>
  </HeadingPairs>
  <TitlesOfParts>
    <vt:vector size="26" baseType="lpstr">
      <vt:lpstr>Montel Content</vt:lpstr>
      <vt:lpstr>Graphics</vt:lpstr>
      <vt:lpstr>Montel content - Dark Background</vt:lpstr>
      <vt:lpstr>Montel News</vt:lpstr>
      <vt:lpstr>Montel Advisory</vt:lpstr>
      <vt:lpstr>Montel Marketing services</vt:lpstr>
      <vt:lpstr>Montel Risk management</vt:lpstr>
      <vt:lpstr>Montel Events</vt:lpstr>
      <vt:lpstr>Montel Analysis</vt:lpstr>
      <vt:lpstr>Montel Market data</vt:lpstr>
      <vt:lpstr>Montel Publications</vt:lpstr>
      <vt:lpstr>Montel Marketplace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Elisabeth Helene Coll</dc:creator>
  <cp:lastModifiedBy>Daniel Gehardt</cp:lastModifiedBy>
  <cp:revision>15</cp:revision>
  <dcterms:created xsi:type="dcterms:W3CDTF">2024-09-03T10:39:04Z</dcterms:created>
  <dcterms:modified xsi:type="dcterms:W3CDTF">2025-02-11T23:22:51Z</dcterms:modified>
</cp:coreProperties>
</file>