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8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9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10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11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1" r:id="rId4"/>
    <p:sldMasterId id="2147483753" r:id="rId5"/>
    <p:sldMasterId id="2147483737" r:id="rId6"/>
    <p:sldMasterId id="2147483673" r:id="rId7"/>
    <p:sldMasterId id="2147483679" r:id="rId8"/>
    <p:sldMasterId id="2147483685" r:id="rId9"/>
    <p:sldMasterId id="2147483691" r:id="rId10"/>
    <p:sldMasterId id="2147483697" r:id="rId11"/>
    <p:sldMasterId id="2147483703" r:id="rId12"/>
    <p:sldMasterId id="2147483709" r:id="rId13"/>
    <p:sldMasterId id="2147483715" r:id="rId14"/>
    <p:sldMasterId id="2147483721" r:id="rId15"/>
  </p:sldMasterIdLst>
  <p:notesMasterIdLst>
    <p:notesMasterId r:id="rId34"/>
  </p:notesMasterIdLst>
  <p:handoutMasterIdLst>
    <p:handoutMasterId r:id="rId35"/>
  </p:handoutMasterIdLst>
  <p:sldIdLst>
    <p:sldId id="259" r:id="rId16"/>
    <p:sldId id="260" r:id="rId17"/>
    <p:sldId id="261" r:id="rId18"/>
    <p:sldId id="264" r:id="rId19"/>
    <p:sldId id="265" r:id="rId20"/>
    <p:sldId id="322" r:id="rId21"/>
    <p:sldId id="323" r:id="rId22"/>
    <p:sldId id="324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332" r:id="rId31"/>
    <p:sldId id="333" r:id="rId32"/>
    <p:sldId id="334" r:id="rId33"/>
  </p:sldIdLst>
  <p:sldSz cx="12192000" cy="6858000"/>
  <p:notesSz cx="6858000" cy="9144000"/>
  <p:embeddedFontLst>
    <p:embeddedFont>
      <p:font typeface="Haffer" panose="020B0604020202020204" charset="0"/>
      <p:regular r:id="rId36"/>
    </p:embeddedFont>
    <p:embeddedFont>
      <p:font typeface="Haffer Light" panose="020B0604020202020204" charset="0"/>
      <p:regular r:id="rId37"/>
    </p:embeddedFont>
    <p:embeddedFont>
      <p:font typeface="Haffer SemiBold" panose="020B0604020202020204" charset="0"/>
      <p:bold r:id="rId38"/>
    </p:embeddedFont>
    <p:embeddedFont>
      <p:font typeface="Poppins" panose="00000500000000000000" pitchFamily="2" charset="0"/>
      <p:regular r:id="rId39"/>
      <p:bold r:id="rId40"/>
      <p:italic r:id="rId41"/>
      <p:boldItalic r:id="rId42"/>
    </p:embeddedFont>
    <p:embeddedFont>
      <p:font typeface="Poppins ExtraLight" panose="00000300000000000000" pitchFamily="2" charset="0"/>
      <p:regular r:id="rId43"/>
      <p:italic r:id="rId44"/>
    </p:embeddedFont>
    <p:embeddedFont>
      <p:font typeface="Poppins Light" panose="00000400000000000000" pitchFamily="2" charset="0"/>
      <p:regular r:id="rId45"/>
      <p:italic r:id="rId46"/>
    </p:embeddedFont>
  </p:embeddedFont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796F"/>
    <a:srgbClr val="01A192"/>
    <a:srgbClr val="022E33"/>
    <a:srgbClr val="C0B5F9"/>
    <a:srgbClr val="DAD8FB"/>
    <a:srgbClr val="E5E3F1"/>
    <a:srgbClr val="F2F1F9"/>
    <a:srgbClr val="C7F4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6D6A11-5860-4002-AC6F-A3FF482CF474}" v="33" dt="2024-09-04T11:31:25.0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32" autoAdjust="0"/>
    <p:restoredTop sz="84983" autoAdjust="0"/>
  </p:normalViewPr>
  <p:slideViewPr>
    <p:cSldViewPr snapToGrid="0">
      <p:cViewPr varScale="1">
        <p:scale>
          <a:sx n="133" d="100"/>
          <a:sy n="133" d="100"/>
        </p:scale>
        <p:origin x="34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7" d="100"/>
          <a:sy n="117" d="100"/>
        </p:scale>
        <p:origin x="505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font" Target="fonts/font4.fntdata"/><Relationship Id="rId21" Type="http://schemas.openxmlformats.org/officeDocument/2006/relationships/slide" Target="slides/slide6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font" Target="fonts/font1.fntdata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5.xml"/><Relationship Id="rId41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6716C6-CCB5-492F-958B-2698CE9FC845}" type="doc">
      <dgm:prSet loTypeId="urn:microsoft.com/office/officeart/2005/8/layout/matrix1" loCatId="matrix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41F086C7-E518-446E-ACC3-063FE0511A3E}">
      <dgm:prSet phldrT="[Text]" custT="1"/>
      <dgm:spPr/>
      <dgm:t>
        <a:bodyPr spcFirstLastPara="0" vert="horz" wrap="square" lIns="169200" tIns="169200" rIns="169200" bIns="169200" numCol="1" spcCol="1270" anchor="t" anchorCtr="0"/>
        <a:lstStyle/>
        <a:p>
          <a:pPr marL="0" algn="l">
            <a:buNone/>
          </a:pPr>
          <a:r>
            <a:rPr lang="de-DE" sz="2000" b="1" kern="1200" dirty="0">
              <a:latin typeface="Haffer SemiBold" pitchFamily="50" charset="0"/>
              <a:ea typeface="+mn-ea"/>
              <a:cs typeface="Haffer SemiBold" pitchFamily="50" charset="0"/>
            </a:rPr>
            <a:t>Portfolio Management</a:t>
          </a:r>
        </a:p>
      </dgm:t>
    </dgm:pt>
    <dgm:pt modelId="{208C5FBA-09B0-4787-BE0D-B1021703E6E0}" type="parTrans" cxnId="{8E6F9663-891E-4CD8-AEC0-7662D4E3198D}">
      <dgm:prSet/>
      <dgm:spPr/>
      <dgm:t>
        <a:bodyPr/>
        <a:lstStyle/>
        <a:p>
          <a:endParaRPr lang="en-GB"/>
        </a:p>
      </dgm:t>
    </dgm:pt>
    <dgm:pt modelId="{2BC3008F-615C-49E6-8815-659BC47EF822}" type="sibTrans" cxnId="{8E6F9663-891E-4CD8-AEC0-7662D4E3198D}">
      <dgm:prSet/>
      <dgm:spPr/>
      <dgm:t>
        <a:bodyPr/>
        <a:lstStyle/>
        <a:p>
          <a:endParaRPr lang="en-GB"/>
        </a:p>
      </dgm:t>
    </dgm:pt>
    <dgm:pt modelId="{D8BBD3EC-3670-4C54-9366-98BF1BC1D23C}">
      <dgm:prSet phldrT="[Text]" custT="1"/>
      <dgm:spPr/>
      <dgm:t>
        <a:bodyPr spcFirstLastPara="0" vert="horz" wrap="square" lIns="169200" tIns="169200" rIns="169200" bIns="169200" numCol="1" spcCol="1270" anchor="t" anchorCtr="0"/>
        <a:lstStyle/>
        <a:p>
          <a:pPr marL="0" lvl="0" indent="0" algn="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latin typeface="Haffer SemiBold" pitchFamily="50" charset="0"/>
              <a:cs typeface="Haffer SemiBold" pitchFamily="50" charset="0"/>
            </a:rPr>
            <a:t>Consulting Companies</a:t>
          </a:r>
          <a:r>
            <a:rPr lang="de-DE" sz="2000" b="1" kern="1200" dirty="0">
              <a:latin typeface="Haffer SemiBold" pitchFamily="50" charset="0"/>
              <a:ea typeface="+mn-ea"/>
              <a:cs typeface="Haffer SemiBold" pitchFamily="50" charset="0"/>
            </a:rPr>
            <a:t> </a:t>
          </a:r>
          <a:endParaRPr lang="de-DE" sz="2000" b="1" kern="1200" dirty="0">
            <a:latin typeface="Haffer SemiBold" pitchFamily="50" charset="0"/>
            <a:cs typeface="Haffer SemiBold" pitchFamily="50" charset="0"/>
          </a:endParaRPr>
        </a:p>
        <a:p>
          <a:pPr marL="0" lvl="0" indent="0" algn="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500" kern="1200" dirty="0">
              <a:latin typeface="Haffer Light" pitchFamily="50" charset="0"/>
              <a:cs typeface="Haffer Light" pitchFamily="50" charset="0"/>
            </a:rPr>
            <a:t>Energy consultants support their clients in topics such as risk and portfolio management, energy procurement, tenders, etc. For all these topics, a PFC is almost always used to create a valuation. </a:t>
          </a:r>
          <a:endParaRPr lang="de-DE" sz="1500" b="0" kern="1200" dirty="0">
            <a:latin typeface="Haffer Light" pitchFamily="50" charset="0"/>
            <a:ea typeface="+mn-ea"/>
            <a:cs typeface="Haffer Light" pitchFamily="50" charset="0"/>
          </a:endParaRPr>
        </a:p>
      </dgm:t>
    </dgm:pt>
    <dgm:pt modelId="{A14D3306-A6BA-4C6E-BF80-464E5AC62C97}" type="parTrans" cxnId="{0E3C98E8-CBF4-4896-B19E-5B8C29492D48}">
      <dgm:prSet/>
      <dgm:spPr/>
      <dgm:t>
        <a:bodyPr/>
        <a:lstStyle/>
        <a:p>
          <a:endParaRPr lang="en-GB"/>
        </a:p>
      </dgm:t>
    </dgm:pt>
    <dgm:pt modelId="{EA9F2E31-AEAA-4E57-9C4F-3BE8B575DD4F}" type="sibTrans" cxnId="{0E3C98E8-CBF4-4896-B19E-5B8C29492D48}">
      <dgm:prSet/>
      <dgm:spPr/>
      <dgm:t>
        <a:bodyPr/>
        <a:lstStyle/>
        <a:p>
          <a:endParaRPr lang="en-GB"/>
        </a:p>
      </dgm:t>
    </dgm:pt>
    <dgm:pt modelId="{B07E4FF3-DFAD-41AA-86D7-75B3E3099B72}">
      <dgm:prSet phldrT="[Text]" custT="1"/>
      <dgm:spPr/>
      <dgm:t>
        <a:bodyPr spcFirstLastPara="0" vert="horz" wrap="square" lIns="169200" tIns="169200" rIns="169200" bIns="169200" numCol="1" spcCol="1270" anchor="ctr" anchorCtr="0"/>
        <a:lstStyle/>
        <a:p>
          <a:pPr marL="0" marR="0" lvl="0" indent="0" algn="l" defTabSz="17780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de-DE" sz="2000" b="1" kern="1200">
              <a:latin typeface="Haffer SemiBold" pitchFamily="50" charset="0"/>
              <a:ea typeface="+mn-ea"/>
              <a:cs typeface="Haffer SemiBold" pitchFamily="50" charset="0"/>
            </a:rPr>
            <a:t>Risk Management</a:t>
          </a:r>
        </a:p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>
              <a:latin typeface="Haffer Light" pitchFamily="50" charset="0"/>
              <a:cs typeface="Haffer Light" pitchFamily="50" charset="0"/>
            </a:rPr>
            <a:t>The risk management department of a Power Utility is using a PFC to quantify price risks (because of a volatile market). These risks will be communicated to the Sales Department to add an surcharge in their offers for the customers.</a:t>
          </a:r>
          <a:endParaRPr lang="de-DE" sz="1500" b="0" kern="1200">
            <a:latin typeface="Haffer Light" pitchFamily="50" charset="0"/>
            <a:ea typeface="+mn-ea"/>
            <a:cs typeface="Haffer Light" pitchFamily="50" charset="0"/>
          </a:endParaRPr>
        </a:p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800" b="0" kern="1200" dirty="0">
            <a:latin typeface="Poppins" panose="00000500000000000000" pitchFamily="2" charset="0"/>
            <a:ea typeface="+mn-ea"/>
            <a:cs typeface="Poppins" panose="00000500000000000000" pitchFamily="2" charset="0"/>
          </a:endParaRPr>
        </a:p>
      </dgm:t>
    </dgm:pt>
    <dgm:pt modelId="{736951B2-2DCE-40A4-84D4-11F393B57784}" type="parTrans" cxnId="{2D272268-CA8A-4E61-B2E2-7F58D3172B64}">
      <dgm:prSet/>
      <dgm:spPr/>
      <dgm:t>
        <a:bodyPr/>
        <a:lstStyle/>
        <a:p>
          <a:endParaRPr lang="en-GB"/>
        </a:p>
      </dgm:t>
    </dgm:pt>
    <dgm:pt modelId="{AD5FEF14-6338-4EBB-8B07-D8DE2DFF5B9F}" type="sibTrans" cxnId="{2D272268-CA8A-4E61-B2E2-7F58D3172B64}">
      <dgm:prSet/>
      <dgm:spPr/>
      <dgm:t>
        <a:bodyPr/>
        <a:lstStyle/>
        <a:p>
          <a:endParaRPr lang="en-GB"/>
        </a:p>
      </dgm:t>
    </dgm:pt>
    <dgm:pt modelId="{3581CE18-DD42-4792-BCB1-B61F3EA034F5}">
      <dgm:prSet phldrT="[Text]" custT="1"/>
      <dgm:spPr/>
      <dgm:t>
        <a:bodyPr/>
        <a:lstStyle/>
        <a:p>
          <a:r>
            <a:rPr lang="en-US" sz="2000" b="0" kern="1200">
              <a:latin typeface="Haffer Light" pitchFamily="50" charset="0"/>
              <a:cs typeface="Haffer Light" pitchFamily="50" charset="0"/>
            </a:rPr>
            <a:t>Price-Forward-Curve (PFC) </a:t>
          </a:r>
          <a:r>
            <a:rPr lang="de-DE" sz="2000" b="0" kern="1200">
              <a:latin typeface="Haffer Light" pitchFamily="50" charset="0"/>
              <a:ea typeface="+mn-ea"/>
              <a:cs typeface="Haffer Light" pitchFamily="50" charset="0"/>
            </a:rPr>
            <a:t>is a cross-departmental </a:t>
          </a:r>
          <a:r>
            <a:rPr lang="de-DE" sz="2000" b="0" kern="1200">
              <a:latin typeface="Haffer SemiBold" pitchFamily="50" charset="0"/>
              <a:ea typeface="+mn-ea"/>
              <a:cs typeface="Haffer SemiBold" pitchFamily="50" charset="0"/>
            </a:rPr>
            <a:t>k</a:t>
          </a:r>
          <a:r>
            <a:rPr lang="en-US" sz="2000" b="0" i="0" u="none" strike="noStrike" kern="1200">
              <a:latin typeface="Haffer SemiBold" pitchFamily="50" charset="0"/>
              <a:cs typeface="Haffer SemiBold" pitchFamily="50" charset="0"/>
            </a:rPr>
            <a:t>ey instrument</a:t>
          </a:r>
          <a:r>
            <a:rPr lang="en-US" sz="2000" b="1" i="0" u="none" strike="noStrike" kern="1200">
              <a:latin typeface="Haffer Light" pitchFamily="50" charset="0"/>
              <a:cs typeface="Haffer Light" pitchFamily="50" charset="0"/>
            </a:rPr>
            <a:t>.</a:t>
          </a:r>
          <a:endParaRPr lang="en-US" sz="2000" b="1" i="0" u="none" strike="noStrike" kern="1200" dirty="0">
            <a:latin typeface="Haffer Light" pitchFamily="50" charset="0"/>
            <a:cs typeface="Haffer Light" pitchFamily="50" charset="0"/>
          </a:endParaRPr>
        </a:p>
      </dgm:t>
    </dgm:pt>
    <dgm:pt modelId="{5BA6F7B7-FE90-4A0D-9A43-7A2375593E96}" type="sibTrans" cxnId="{4D0E8C5F-BB77-4849-8809-CC43D4859E21}">
      <dgm:prSet/>
      <dgm:spPr/>
      <dgm:t>
        <a:bodyPr/>
        <a:lstStyle/>
        <a:p>
          <a:endParaRPr lang="en-GB"/>
        </a:p>
      </dgm:t>
    </dgm:pt>
    <dgm:pt modelId="{DF279D5E-1A43-4AA6-97E8-B54F033A51CD}" type="parTrans" cxnId="{4D0E8C5F-BB77-4849-8809-CC43D4859E21}">
      <dgm:prSet/>
      <dgm:spPr/>
      <dgm:t>
        <a:bodyPr/>
        <a:lstStyle/>
        <a:p>
          <a:endParaRPr lang="en-GB"/>
        </a:p>
      </dgm:t>
    </dgm:pt>
    <dgm:pt modelId="{EBA0CC01-D80A-4B5B-A19D-03C4DFB17737}">
      <dgm:prSet phldrT="[Text]" custT="1"/>
      <dgm:spPr/>
      <dgm:t>
        <a:bodyPr spcFirstLastPara="0" vert="horz" wrap="square" lIns="169200" tIns="169200" rIns="169200" bIns="169200" numCol="1" spcCol="1270" anchor="t" anchorCtr="0"/>
        <a:lstStyle/>
        <a:p>
          <a:pPr marL="0" marR="0" lvl="0" indent="0" algn="r" defTabSz="17780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de-DE" sz="2000" b="1" kern="1200">
              <a:latin typeface="Haffer SemiBold" pitchFamily="50" charset="0"/>
              <a:cs typeface="Haffer SemiBold" pitchFamily="50" charset="0"/>
            </a:rPr>
            <a:t>Industrial Customer</a:t>
          </a:r>
          <a:endParaRPr lang="en-US" sz="1600" kern="1200" dirty="0">
            <a:latin typeface="Haffer SemiBold" pitchFamily="50" charset="0"/>
            <a:cs typeface="Haffer SemiBold" pitchFamily="50" charset="0"/>
          </a:endParaRPr>
        </a:p>
      </dgm:t>
    </dgm:pt>
    <dgm:pt modelId="{E36E6AC4-8BEA-4A8D-A05A-B4EE56A1C8D6}" type="sibTrans" cxnId="{422E59FF-7C3F-408F-B33C-FE40870EE5DF}">
      <dgm:prSet/>
      <dgm:spPr/>
      <dgm:t>
        <a:bodyPr/>
        <a:lstStyle/>
        <a:p>
          <a:endParaRPr lang="en-GB"/>
        </a:p>
      </dgm:t>
    </dgm:pt>
    <dgm:pt modelId="{8D29F6FE-FC7C-46B9-A31B-82C178BB4BB1}" type="parTrans" cxnId="{422E59FF-7C3F-408F-B33C-FE40870EE5DF}">
      <dgm:prSet/>
      <dgm:spPr/>
      <dgm:t>
        <a:bodyPr/>
        <a:lstStyle/>
        <a:p>
          <a:endParaRPr lang="en-GB"/>
        </a:p>
      </dgm:t>
    </dgm:pt>
    <dgm:pt modelId="{3DC85EEF-B753-4289-B908-A7F0159C157D}">
      <dgm:prSet custT="1"/>
      <dgm:spPr/>
      <dgm:t>
        <a:bodyPr spcFirstLastPara="0" vert="horz" wrap="square" lIns="169200" tIns="169200" rIns="169200" bIns="169200" numCol="1" spcCol="1270" anchor="t" anchorCtr="0"/>
        <a:lstStyle/>
        <a:p>
          <a:pPr marL="0" indent="0" algn="l">
            <a:buFont typeface="Arial" panose="020B0604020202020204" pitchFamily="34" charset="0"/>
            <a:buNone/>
          </a:pPr>
          <a:r>
            <a:rPr lang="de-DE" sz="1500" kern="1200">
              <a:latin typeface="Haffer Light" pitchFamily="50" charset="0"/>
              <a:cs typeface="Haffer Light" pitchFamily="50" charset="0"/>
            </a:rPr>
            <a:t>The portfolio management of a Energy Supplier is using a PFC to valuate assets (plants, solar and wind parks) and to optimise them in long term.</a:t>
          </a:r>
          <a:endParaRPr lang="de-DE" sz="1500" b="0" kern="1200" dirty="0">
            <a:latin typeface="Haffer Light" pitchFamily="50" charset="0"/>
            <a:cs typeface="Haffer Light" pitchFamily="50" charset="0"/>
          </a:endParaRPr>
        </a:p>
      </dgm:t>
    </dgm:pt>
    <dgm:pt modelId="{F9643DE2-7C92-4302-AD48-A4886B4B3FF3}" type="sibTrans" cxnId="{D599BA05-6C52-4F9A-B077-B8DFA52ECC09}">
      <dgm:prSet/>
      <dgm:spPr/>
      <dgm:t>
        <a:bodyPr/>
        <a:lstStyle/>
        <a:p>
          <a:endParaRPr lang="en-GB"/>
        </a:p>
      </dgm:t>
    </dgm:pt>
    <dgm:pt modelId="{E57CD934-40EA-4BC8-AC8B-FE6FD11047E2}" type="parTrans" cxnId="{D599BA05-6C52-4F9A-B077-B8DFA52ECC09}">
      <dgm:prSet/>
      <dgm:spPr/>
      <dgm:t>
        <a:bodyPr/>
        <a:lstStyle/>
        <a:p>
          <a:endParaRPr lang="en-GB"/>
        </a:p>
      </dgm:t>
    </dgm:pt>
    <dgm:pt modelId="{BF76B33E-B89F-4659-86DE-CF6FCC9FAEFA}">
      <dgm:prSet phldrT="[Text]" custT="1"/>
      <dgm:spPr>
        <a:prstGeom prst="round1Rect">
          <a:avLst/>
        </a:prstGeom>
      </dgm:spPr>
      <dgm:t>
        <a:bodyPr spcFirstLastPara="0" vert="horz" wrap="square" lIns="169200" tIns="169200" rIns="169200" bIns="169200" numCol="1" spcCol="1270" anchor="t" anchorCtr="0"/>
        <a:lstStyle/>
        <a:p>
          <a:pPr marR="0" algn="r" eaLnBrk="1" fontAlgn="auto" latinLnBrk="0" hangingPunct="1">
            <a:buClrTx/>
            <a:buSzTx/>
            <a:buFontTx/>
            <a:buNone/>
            <a:tabLst/>
            <a:defRPr/>
          </a:pPr>
          <a:r>
            <a:rPr lang="en-US" sz="1500">
              <a:latin typeface="Haffer Light" pitchFamily="50" charset="0"/>
              <a:cs typeface="Haffer Light" pitchFamily="50" charset="0"/>
            </a:rPr>
            <a:t>Industrial customers often buy their energy in tranches at several points in the year. They need PFCs to evaluate their load profiles and to cross-check their energy suppliers.</a:t>
          </a:r>
          <a:endParaRPr lang="de-DE" sz="1500" dirty="0">
            <a:latin typeface="Haffer Light" pitchFamily="50" charset="0"/>
            <a:cs typeface="Haffer Light" pitchFamily="50" charset="0"/>
          </a:endParaRPr>
        </a:p>
      </dgm:t>
    </dgm:pt>
    <dgm:pt modelId="{F856F6FD-BC18-450D-92C8-BC62343368F4}" type="parTrans" cxnId="{57D6E06E-1F86-40EB-9BD4-28EFFB7372B0}">
      <dgm:prSet/>
      <dgm:spPr/>
      <dgm:t>
        <a:bodyPr/>
        <a:lstStyle/>
        <a:p>
          <a:endParaRPr lang="de-DE"/>
        </a:p>
      </dgm:t>
    </dgm:pt>
    <dgm:pt modelId="{81999D76-EBAA-4D60-A37C-FE216AF8B5C7}" type="sibTrans" cxnId="{57D6E06E-1F86-40EB-9BD4-28EFFB7372B0}">
      <dgm:prSet/>
      <dgm:spPr/>
      <dgm:t>
        <a:bodyPr/>
        <a:lstStyle/>
        <a:p>
          <a:endParaRPr lang="de-DE"/>
        </a:p>
      </dgm:t>
    </dgm:pt>
    <dgm:pt modelId="{07D5B697-AC79-4159-BF03-5B019EAC2016}" type="pres">
      <dgm:prSet presAssocID="{A86716C6-CCB5-492F-958B-2698CE9FC845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8C36C92-72C6-4CC9-9ACB-16F81C33A2E4}" type="pres">
      <dgm:prSet presAssocID="{A86716C6-CCB5-492F-958B-2698CE9FC845}" presName="matrix" presStyleCnt="0"/>
      <dgm:spPr/>
    </dgm:pt>
    <dgm:pt modelId="{AE233B4F-794F-4022-ACBF-039267EDECDC}" type="pres">
      <dgm:prSet presAssocID="{A86716C6-CCB5-492F-958B-2698CE9FC845}" presName="tile1" presStyleLbl="node1" presStyleIdx="0" presStyleCnt="4" custLinFactNeighborX="0" custLinFactNeighborY="-10232"/>
      <dgm:spPr>
        <a:xfrm rot="16200000">
          <a:off x="1550551" y="-1550551"/>
          <a:ext cx="1925180" cy="5026283"/>
        </a:xfrm>
        <a:prstGeom prst="round1Rect">
          <a:avLst/>
        </a:prstGeom>
      </dgm:spPr>
    </dgm:pt>
    <dgm:pt modelId="{72ECD520-0395-41B1-ACED-79AF2022AD65}" type="pres">
      <dgm:prSet presAssocID="{A86716C6-CCB5-492F-958B-2698CE9FC845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A1805512-D80C-42D8-BC4F-EE03A047A74F}" type="pres">
      <dgm:prSet presAssocID="{A86716C6-CCB5-492F-958B-2698CE9FC845}" presName="tile2" presStyleLbl="node1" presStyleIdx="1" presStyleCnt="4"/>
      <dgm:spPr>
        <a:xfrm>
          <a:off x="5300038" y="0"/>
          <a:ext cx="5300038" cy="2213212"/>
        </a:xfrm>
        <a:prstGeom prst="round1Rect">
          <a:avLst/>
        </a:prstGeom>
      </dgm:spPr>
    </dgm:pt>
    <dgm:pt modelId="{DDAC586C-2689-4116-8C11-0C782FE0EA1E}" type="pres">
      <dgm:prSet presAssocID="{A86716C6-CCB5-492F-958B-2698CE9FC845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A1B83806-3179-4143-B325-80C347070F9E}" type="pres">
      <dgm:prSet presAssocID="{A86716C6-CCB5-492F-958B-2698CE9FC845}" presName="tile3" presStyleLbl="node1" presStyleIdx="2" presStyleCnt="4" custLinFactNeighborX="0" custLinFactNeighborY="15069"/>
      <dgm:spPr>
        <a:xfrm rot="10800000">
          <a:off x="0" y="2213212"/>
          <a:ext cx="5300038" cy="2213212"/>
        </a:xfrm>
        <a:prstGeom prst="round1Rect">
          <a:avLst/>
        </a:prstGeom>
      </dgm:spPr>
    </dgm:pt>
    <dgm:pt modelId="{1D2F7F60-CAC2-456F-B143-B9903E61190B}" type="pres">
      <dgm:prSet presAssocID="{A86716C6-CCB5-492F-958B-2698CE9FC845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852306B5-6DB5-4A5C-AB2F-BFF80E098811}" type="pres">
      <dgm:prSet presAssocID="{A86716C6-CCB5-492F-958B-2698CE9FC845}" presName="tile4" presStyleLbl="node1" presStyleIdx="3" presStyleCnt="4" custLinFactNeighborX="5590" custLinFactNeighborY="395"/>
      <dgm:spPr>
        <a:xfrm rot="5400000">
          <a:off x="6843451" y="669798"/>
          <a:ext cx="2213212" cy="5300038"/>
        </a:xfrm>
        <a:prstGeom prst="round1Rect">
          <a:avLst/>
        </a:prstGeom>
      </dgm:spPr>
    </dgm:pt>
    <dgm:pt modelId="{AD447E04-1B07-48FC-913B-F05E6318E9E5}" type="pres">
      <dgm:prSet presAssocID="{A86716C6-CCB5-492F-958B-2698CE9FC845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76F37CDB-ABD2-4A73-91C7-D8E791849227}" type="pres">
      <dgm:prSet presAssocID="{A86716C6-CCB5-492F-958B-2698CE9FC845}" presName="centerTile" presStyleLbl="fgShp" presStyleIdx="0" presStyleCnt="1" custScaleX="246457" custScaleY="53953">
        <dgm:presLayoutVars>
          <dgm:chMax val="0"/>
          <dgm:chPref val="0"/>
        </dgm:presLayoutVars>
      </dgm:prSet>
      <dgm:spPr/>
    </dgm:pt>
  </dgm:ptLst>
  <dgm:cxnLst>
    <dgm:cxn modelId="{D599BA05-6C52-4F9A-B077-B8DFA52ECC09}" srcId="{41F086C7-E518-446E-ACC3-063FE0511A3E}" destId="{3DC85EEF-B753-4289-B908-A7F0159C157D}" srcOrd="0" destOrd="0" parTransId="{E57CD934-40EA-4BC8-AC8B-FE6FD11047E2}" sibTransId="{F9643DE2-7C92-4302-AD48-A4886B4B3FF3}"/>
    <dgm:cxn modelId="{F44B9F32-398F-4B63-926F-5C38D88A4439}" type="presOf" srcId="{A86716C6-CCB5-492F-958B-2698CE9FC845}" destId="{07D5B697-AC79-4159-BF03-5B019EAC2016}" srcOrd="0" destOrd="0" presId="urn:microsoft.com/office/officeart/2005/8/layout/matrix1"/>
    <dgm:cxn modelId="{27D7FE32-5089-47D7-843E-B1B14C2137C3}" type="presOf" srcId="{3581CE18-DD42-4792-BCB1-B61F3EA034F5}" destId="{76F37CDB-ABD2-4A73-91C7-D8E791849227}" srcOrd="0" destOrd="0" presId="urn:microsoft.com/office/officeart/2005/8/layout/matrix1"/>
    <dgm:cxn modelId="{522D4A39-96B6-4660-9714-966CE9219BBB}" type="presOf" srcId="{3DC85EEF-B753-4289-B908-A7F0159C157D}" destId="{72ECD520-0395-41B1-ACED-79AF2022AD65}" srcOrd="1" destOrd="1" presId="urn:microsoft.com/office/officeart/2005/8/layout/matrix1"/>
    <dgm:cxn modelId="{87404E3C-7EA9-4160-9822-1C88CC817DFB}" type="presOf" srcId="{BF76B33E-B89F-4659-86DE-CF6FCC9FAEFA}" destId="{852306B5-6DB5-4A5C-AB2F-BFF80E098811}" srcOrd="0" destOrd="1" presId="urn:microsoft.com/office/officeart/2005/8/layout/matrix1"/>
    <dgm:cxn modelId="{4D0E8C5F-BB77-4849-8809-CC43D4859E21}" srcId="{A86716C6-CCB5-492F-958B-2698CE9FC845}" destId="{3581CE18-DD42-4792-BCB1-B61F3EA034F5}" srcOrd="0" destOrd="0" parTransId="{DF279D5E-1A43-4AA6-97E8-B54F033A51CD}" sibTransId="{5BA6F7B7-FE90-4A0D-9A43-7A2375593E96}"/>
    <dgm:cxn modelId="{8E6F9663-891E-4CD8-AEC0-7662D4E3198D}" srcId="{3581CE18-DD42-4792-BCB1-B61F3EA034F5}" destId="{41F086C7-E518-446E-ACC3-063FE0511A3E}" srcOrd="0" destOrd="0" parTransId="{208C5FBA-09B0-4787-BE0D-B1021703E6E0}" sibTransId="{2BC3008F-615C-49E6-8815-659BC47EF822}"/>
    <dgm:cxn modelId="{2D272268-CA8A-4E61-B2E2-7F58D3172B64}" srcId="{3581CE18-DD42-4792-BCB1-B61F3EA034F5}" destId="{B07E4FF3-DFAD-41AA-86D7-75B3E3099B72}" srcOrd="2" destOrd="0" parTransId="{736951B2-2DCE-40A4-84D4-11F393B57784}" sibTransId="{AD5FEF14-6338-4EBB-8B07-D8DE2DFF5B9F}"/>
    <dgm:cxn modelId="{C0EDAC6C-BE2B-4C83-A2C4-1B7D4E6879B4}" type="presOf" srcId="{41F086C7-E518-446E-ACC3-063FE0511A3E}" destId="{AE233B4F-794F-4022-ACBF-039267EDECDC}" srcOrd="0" destOrd="0" presId="urn:microsoft.com/office/officeart/2005/8/layout/matrix1"/>
    <dgm:cxn modelId="{57D6E06E-1F86-40EB-9BD4-28EFFB7372B0}" srcId="{EBA0CC01-D80A-4B5B-A19D-03C4DFB17737}" destId="{BF76B33E-B89F-4659-86DE-CF6FCC9FAEFA}" srcOrd="0" destOrd="0" parTransId="{F856F6FD-BC18-450D-92C8-BC62343368F4}" sibTransId="{81999D76-EBAA-4D60-A37C-FE216AF8B5C7}"/>
    <dgm:cxn modelId="{35385086-127C-4E9A-B99E-B3101C6A63BE}" type="presOf" srcId="{B07E4FF3-DFAD-41AA-86D7-75B3E3099B72}" destId="{A1B83806-3179-4143-B325-80C347070F9E}" srcOrd="0" destOrd="0" presId="urn:microsoft.com/office/officeart/2005/8/layout/matrix1"/>
    <dgm:cxn modelId="{C2C1CBC4-DF6F-4567-95E1-C6E9F03212C4}" type="presOf" srcId="{41F086C7-E518-446E-ACC3-063FE0511A3E}" destId="{72ECD520-0395-41B1-ACED-79AF2022AD65}" srcOrd="1" destOrd="0" presId="urn:microsoft.com/office/officeart/2005/8/layout/matrix1"/>
    <dgm:cxn modelId="{ABE082D3-D6D8-488B-BB78-7F0FF86BEB75}" type="presOf" srcId="{D8BBD3EC-3670-4C54-9366-98BF1BC1D23C}" destId="{DDAC586C-2689-4116-8C11-0C782FE0EA1E}" srcOrd="1" destOrd="0" presId="urn:microsoft.com/office/officeart/2005/8/layout/matrix1"/>
    <dgm:cxn modelId="{DD8E79D5-0719-4C7B-A604-6029CA04A4E9}" type="presOf" srcId="{D8BBD3EC-3670-4C54-9366-98BF1BC1D23C}" destId="{A1805512-D80C-42D8-BC4F-EE03A047A74F}" srcOrd="0" destOrd="0" presId="urn:microsoft.com/office/officeart/2005/8/layout/matrix1"/>
    <dgm:cxn modelId="{169C4CD6-66DF-4CA6-B30B-EDDD430C2845}" type="presOf" srcId="{3DC85EEF-B753-4289-B908-A7F0159C157D}" destId="{AE233B4F-794F-4022-ACBF-039267EDECDC}" srcOrd="0" destOrd="1" presId="urn:microsoft.com/office/officeart/2005/8/layout/matrix1"/>
    <dgm:cxn modelId="{0E3C98E8-CBF4-4896-B19E-5B8C29492D48}" srcId="{3581CE18-DD42-4792-BCB1-B61F3EA034F5}" destId="{D8BBD3EC-3670-4C54-9366-98BF1BC1D23C}" srcOrd="1" destOrd="0" parTransId="{A14D3306-A6BA-4C6E-BF80-464E5AC62C97}" sibTransId="{EA9F2E31-AEAA-4E57-9C4F-3BE8B575DD4F}"/>
    <dgm:cxn modelId="{FD5730E9-1DDB-4E4E-9867-D35D8E245765}" type="presOf" srcId="{EBA0CC01-D80A-4B5B-A19D-03C4DFB17737}" destId="{852306B5-6DB5-4A5C-AB2F-BFF80E098811}" srcOrd="0" destOrd="0" presId="urn:microsoft.com/office/officeart/2005/8/layout/matrix1"/>
    <dgm:cxn modelId="{0FAB73ED-A2F3-4934-86CE-F26DEC3AAC6B}" type="presOf" srcId="{BF76B33E-B89F-4659-86DE-CF6FCC9FAEFA}" destId="{AD447E04-1B07-48FC-913B-F05E6318E9E5}" srcOrd="1" destOrd="1" presId="urn:microsoft.com/office/officeart/2005/8/layout/matrix1"/>
    <dgm:cxn modelId="{5D7175F3-8286-4753-B926-F798AFAB7C9D}" type="presOf" srcId="{EBA0CC01-D80A-4B5B-A19D-03C4DFB17737}" destId="{AD447E04-1B07-48FC-913B-F05E6318E9E5}" srcOrd="1" destOrd="0" presId="urn:microsoft.com/office/officeart/2005/8/layout/matrix1"/>
    <dgm:cxn modelId="{CF5C1CFD-E6B3-4AEC-BF38-A6AA63F45E55}" type="presOf" srcId="{B07E4FF3-DFAD-41AA-86D7-75B3E3099B72}" destId="{1D2F7F60-CAC2-456F-B143-B9903E61190B}" srcOrd="1" destOrd="0" presId="urn:microsoft.com/office/officeart/2005/8/layout/matrix1"/>
    <dgm:cxn modelId="{422E59FF-7C3F-408F-B33C-FE40870EE5DF}" srcId="{3581CE18-DD42-4792-BCB1-B61F3EA034F5}" destId="{EBA0CC01-D80A-4B5B-A19D-03C4DFB17737}" srcOrd="3" destOrd="0" parTransId="{8D29F6FE-FC7C-46B9-A31B-82C178BB4BB1}" sibTransId="{E36E6AC4-8BEA-4A8D-A05A-B4EE56A1C8D6}"/>
    <dgm:cxn modelId="{E55CCDC9-1108-4FEF-BDF1-A39DA010FC58}" type="presParOf" srcId="{07D5B697-AC79-4159-BF03-5B019EAC2016}" destId="{58C36C92-72C6-4CC9-9ACB-16F81C33A2E4}" srcOrd="0" destOrd="0" presId="urn:microsoft.com/office/officeart/2005/8/layout/matrix1"/>
    <dgm:cxn modelId="{4380E30F-527C-4552-8A7B-7FBEBC9B223E}" type="presParOf" srcId="{58C36C92-72C6-4CC9-9ACB-16F81C33A2E4}" destId="{AE233B4F-794F-4022-ACBF-039267EDECDC}" srcOrd="0" destOrd="0" presId="urn:microsoft.com/office/officeart/2005/8/layout/matrix1"/>
    <dgm:cxn modelId="{9BACED4F-9901-4F4A-BD2D-DF83E47FEA64}" type="presParOf" srcId="{58C36C92-72C6-4CC9-9ACB-16F81C33A2E4}" destId="{72ECD520-0395-41B1-ACED-79AF2022AD65}" srcOrd="1" destOrd="0" presId="urn:microsoft.com/office/officeart/2005/8/layout/matrix1"/>
    <dgm:cxn modelId="{F5D42EB7-980E-4D31-93E0-D3C975CCC122}" type="presParOf" srcId="{58C36C92-72C6-4CC9-9ACB-16F81C33A2E4}" destId="{A1805512-D80C-42D8-BC4F-EE03A047A74F}" srcOrd="2" destOrd="0" presId="urn:microsoft.com/office/officeart/2005/8/layout/matrix1"/>
    <dgm:cxn modelId="{2140A1F3-9AF0-44C1-A62D-5EC6344DC614}" type="presParOf" srcId="{58C36C92-72C6-4CC9-9ACB-16F81C33A2E4}" destId="{DDAC586C-2689-4116-8C11-0C782FE0EA1E}" srcOrd="3" destOrd="0" presId="urn:microsoft.com/office/officeart/2005/8/layout/matrix1"/>
    <dgm:cxn modelId="{28BB2773-D786-472C-992C-3433F5F73CB5}" type="presParOf" srcId="{58C36C92-72C6-4CC9-9ACB-16F81C33A2E4}" destId="{A1B83806-3179-4143-B325-80C347070F9E}" srcOrd="4" destOrd="0" presId="urn:microsoft.com/office/officeart/2005/8/layout/matrix1"/>
    <dgm:cxn modelId="{4383880E-5150-4FAC-9BA1-6C8816BD2562}" type="presParOf" srcId="{58C36C92-72C6-4CC9-9ACB-16F81C33A2E4}" destId="{1D2F7F60-CAC2-456F-B143-B9903E61190B}" srcOrd="5" destOrd="0" presId="urn:microsoft.com/office/officeart/2005/8/layout/matrix1"/>
    <dgm:cxn modelId="{F6F1FD6F-8F51-462F-8F83-0AE431E38FC6}" type="presParOf" srcId="{58C36C92-72C6-4CC9-9ACB-16F81C33A2E4}" destId="{852306B5-6DB5-4A5C-AB2F-BFF80E098811}" srcOrd="6" destOrd="0" presId="urn:microsoft.com/office/officeart/2005/8/layout/matrix1"/>
    <dgm:cxn modelId="{7785DC57-4519-4B71-92A0-121A4CB9EB03}" type="presParOf" srcId="{58C36C92-72C6-4CC9-9ACB-16F81C33A2E4}" destId="{AD447E04-1B07-48FC-913B-F05E6318E9E5}" srcOrd="7" destOrd="0" presId="urn:microsoft.com/office/officeart/2005/8/layout/matrix1"/>
    <dgm:cxn modelId="{59DE02F6-10DA-414F-87AE-55F6245B2D01}" type="presParOf" srcId="{07D5B697-AC79-4159-BF03-5B019EAC2016}" destId="{76F37CDB-ABD2-4A73-91C7-D8E791849227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233B4F-794F-4022-ACBF-039267EDECDC}">
      <dsp:nvSpPr>
        <dsp:cNvPr id="0" name=""/>
        <dsp:cNvSpPr/>
      </dsp:nvSpPr>
      <dsp:spPr>
        <a:xfrm rot="16200000">
          <a:off x="1521478" y="-1521478"/>
          <a:ext cx="2409825" cy="5452782"/>
        </a:xfrm>
        <a:prstGeom prst="round1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9200" tIns="169200" rIns="169200" bIns="169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latin typeface="Haffer SemiBold" pitchFamily="50" charset="0"/>
              <a:ea typeface="+mn-ea"/>
              <a:cs typeface="Haffer SemiBold" pitchFamily="50" charset="0"/>
            </a:rPr>
            <a:t>Portfolio Management</a:t>
          </a:r>
        </a:p>
        <a:p>
          <a:pPr marL="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de-DE" sz="1500" kern="1200">
              <a:latin typeface="Haffer Light" pitchFamily="50" charset="0"/>
              <a:cs typeface="Haffer Light" pitchFamily="50" charset="0"/>
            </a:rPr>
            <a:t>The portfolio management of a Energy Supplier is using a PFC to valuate assets (plants, solar and wind parks) and to optimise them in long term.</a:t>
          </a:r>
          <a:endParaRPr lang="de-DE" sz="1500" b="0" kern="1200" dirty="0">
            <a:latin typeface="Haffer Light" pitchFamily="50" charset="0"/>
            <a:cs typeface="Haffer Light" pitchFamily="50" charset="0"/>
          </a:endParaRPr>
        </a:p>
      </dsp:txBody>
      <dsp:txXfrm rot="5400000">
        <a:off x="-1" y="1"/>
        <a:ext cx="5452782" cy="1807368"/>
      </dsp:txXfrm>
    </dsp:sp>
    <dsp:sp modelId="{A1805512-D80C-42D8-BC4F-EE03A047A74F}">
      <dsp:nvSpPr>
        <dsp:cNvPr id="0" name=""/>
        <dsp:cNvSpPr/>
      </dsp:nvSpPr>
      <dsp:spPr>
        <a:xfrm>
          <a:off x="5452782" y="0"/>
          <a:ext cx="5452782" cy="2409825"/>
        </a:xfrm>
        <a:prstGeom prst="round1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9200" tIns="169200" rIns="169200" bIns="169200" numCol="1" spcCol="1270" anchor="t" anchorCtr="0">
          <a:noAutofit/>
        </a:bodyPr>
        <a:lstStyle/>
        <a:p>
          <a:pPr marL="0" lvl="0" indent="0" algn="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latin typeface="Haffer SemiBold" pitchFamily="50" charset="0"/>
              <a:cs typeface="Haffer SemiBold" pitchFamily="50" charset="0"/>
            </a:rPr>
            <a:t>Consulting Companies</a:t>
          </a:r>
          <a:r>
            <a:rPr lang="de-DE" sz="2000" b="1" kern="1200" dirty="0">
              <a:latin typeface="Haffer SemiBold" pitchFamily="50" charset="0"/>
              <a:ea typeface="+mn-ea"/>
              <a:cs typeface="Haffer SemiBold" pitchFamily="50" charset="0"/>
            </a:rPr>
            <a:t> </a:t>
          </a:r>
          <a:endParaRPr lang="de-DE" sz="2000" b="1" kern="1200" dirty="0">
            <a:latin typeface="Haffer SemiBold" pitchFamily="50" charset="0"/>
            <a:cs typeface="Haffer SemiBold" pitchFamily="50" charset="0"/>
          </a:endParaRPr>
        </a:p>
        <a:p>
          <a:pPr marL="0" lvl="0" indent="0" algn="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500" kern="1200" dirty="0">
              <a:latin typeface="Haffer Light" pitchFamily="50" charset="0"/>
              <a:cs typeface="Haffer Light" pitchFamily="50" charset="0"/>
            </a:rPr>
            <a:t>Energy consultants support their clients in topics such as risk and portfolio management, energy procurement, tenders, etc. For all these topics, a PFC is almost always used to create a valuation. </a:t>
          </a:r>
          <a:endParaRPr lang="de-DE" sz="1500" b="0" kern="1200" dirty="0">
            <a:latin typeface="Haffer Light" pitchFamily="50" charset="0"/>
            <a:ea typeface="+mn-ea"/>
            <a:cs typeface="Haffer Light" pitchFamily="50" charset="0"/>
          </a:endParaRPr>
        </a:p>
      </dsp:txBody>
      <dsp:txXfrm>
        <a:off x="5452782" y="0"/>
        <a:ext cx="5452782" cy="1807368"/>
      </dsp:txXfrm>
    </dsp:sp>
    <dsp:sp modelId="{A1B83806-3179-4143-B325-80C347070F9E}">
      <dsp:nvSpPr>
        <dsp:cNvPr id="0" name=""/>
        <dsp:cNvSpPr/>
      </dsp:nvSpPr>
      <dsp:spPr>
        <a:xfrm rot="10800000">
          <a:off x="0" y="2409825"/>
          <a:ext cx="5452782" cy="2409825"/>
        </a:xfrm>
        <a:prstGeom prst="round1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9200" tIns="169200" rIns="169200" bIns="169200" numCol="1" spcCol="1270" anchor="ctr" anchorCtr="0">
          <a:noAutofit/>
        </a:bodyPr>
        <a:lstStyle/>
        <a:p>
          <a:pPr marL="0" marR="0" lvl="0" indent="0" algn="l" defTabSz="17780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de-DE" sz="2000" b="1" kern="1200">
              <a:latin typeface="Haffer SemiBold" pitchFamily="50" charset="0"/>
              <a:ea typeface="+mn-ea"/>
              <a:cs typeface="Haffer SemiBold" pitchFamily="50" charset="0"/>
            </a:rPr>
            <a:t>Risk Management</a:t>
          </a:r>
        </a:p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>
              <a:latin typeface="Haffer Light" pitchFamily="50" charset="0"/>
              <a:cs typeface="Haffer Light" pitchFamily="50" charset="0"/>
            </a:rPr>
            <a:t>The risk management department of a Power Utility is using a PFC to quantify price risks (because of a volatile market). These risks will be communicated to the Sales Department to add an surcharge in their offers for the customers.</a:t>
          </a:r>
          <a:endParaRPr lang="de-DE" sz="1500" b="0" kern="1200">
            <a:latin typeface="Haffer Light" pitchFamily="50" charset="0"/>
            <a:ea typeface="+mn-ea"/>
            <a:cs typeface="Haffer Light" pitchFamily="50" charset="0"/>
          </a:endParaRPr>
        </a:p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800" b="0" kern="1200" dirty="0">
            <a:latin typeface="Poppins" panose="00000500000000000000" pitchFamily="2" charset="0"/>
            <a:ea typeface="+mn-ea"/>
            <a:cs typeface="Poppins" panose="00000500000000000000" pitchFamily="2" charset="0"/>
          </a:endParaRPr>
        </a:p>
      </dsp:txBody>
      <dsp:txXfrm rot="10800000">
        <a:off x="0" y="3012281"/>
        <a:ext cx="5452782" cy="1807368"/>
      </dsp:txXfrm>
    </dsp:sp>
    <dsp:sp modelId="{852306B5-6DB5-4A5C-AB2F-BFF80E098811}">
      <dsp:nvSpPr>
        <dsp:cNvPr id="0" name=""/>
        <dsp:cNvSpPr/>
      </dsp:nvSpPr>
      <dsp:spPr>
        <a:xfrm rot="5400000">
          <a:off x="6974260" y="888346"/>
          <a:ext cx="2409825" cy="5452782"/>
        </a:xfrm>
        <a:prstGeom prst="round1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9200" tIns="169200" rIns="169200" bIns="169200" numCol="1" spcCol="1270" anchor="t" anchorCtr="0">
          <a:noAutofit/>
        </a:bodyPr>
        <a:lstStyle/>
        <a:p>
          <a:pPr marL="0" marR="0" lvl="0" indent="0" algn="r" defTabSz="17780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de-DE" sz="2000" b="1" kern="1200">
              <a:latin typeface="Haffer SemiBold" pitchFamily="50" charset="0"/>
              <a:cs typeface="Haffer SemiBold" pitchFamily="50" charset="0"/>
            </a:rPr>
            <a:t>Industrial Customer</a:t>
          </a:r>
          <a:endParaRPr lang="en-US" sz="1600" kern="1200" dirty="0">
            <a:latin typeface="Haffer SemiBold" pitchFamily="50" charset="0"/>
            <a:cs typeface="Haffer SemiBold" pitchFamily="50" charset="0"/>
          </a:endParaRPr>
        </a:p>
        <a:p>
          <a:pPr marL="114300" marR="0" lvl="1" indent="-114300" algn="r" defTabSz="6667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en-US" sz="1500" kern="1200">
              <a:latin typeface="Haffer Light" pitchFamily="50" charset="0"/>
              <a:cs typeface="Haffer Light" pitchFamily="50" charset="0"/>
            </a:rPr>
            <a:t>Industrial customers often buy their energy in tranches at several points in the year. They need PFCs to evaluate their load profiles and to cross-check their energy suppliers.</a:t>
          </a:r>
          <a:endParaRPr lang="de-DE" sz="1500" kern="1200" dirty="0">
            <a:latin typeface="Haffer Light" pitchFamily="50" charset="0"/>
            <a:cs typeface="Haffer Light" pitchFamily="50" charset="0"/>
          </a:endParaRPr>
        </a:p>
      </dsp:txBody>
      <dsp:txXfrm rot="-5400000">
        <a:off x="5452781" y="3012281"/>
        <a:ext cx="5452782" cy="1807368"/>
      </dsp:txXfrm>
    </dsp:sp>
    <dsp:sp modelId="{76F37CDB-ABD2-4A73-91C7-D8E791849227}">
      <dsp:nvSpPr>
        <dsp:cNvPr id="0" name=""/>
        <dsp:cNvSpPr/>
      </dsp:nvSpPr>
      <dsp:spPr>
        <a:xfrm>
          <a:off x="1421153" y="2084781"/>
          <a:ext cx="8063257" cy="650086"/>
        </a:xfrm>
        <a:prstGeom prst="roundRect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>
              <a:latin typeface="Haffer Light" pitchFamily="50" charset="0"/>
              <a:cs typeface="Haffer Light" pitchFamily="50" charset="0"/>
            </a:rPr>
            <a:t>Price-Forward-Curve (PFC) </a:t>
          </a:r>
          <a:r>
            <a:rPr lang="de-DE" sz="2000" b="0" kern="1200">
              <a:latin typeface="Haffer Light" pitchFamily="50" charset="0"/>
              <a:ea typeface="+mn-ea"/>
              <a:cs typeface="Haffer Light" pitchFamily="50" charset="0"/>
            </a:rPr>
            <a:t>is a cross-departmental </a:t>
          </a:r>
          <a:r>
            <a:rPr lang="de-DE" sz="2000" b="0" kern="1200">
              <a:latin typeface="Haffer SemiBold" pitchFamily="50" charset="0"/>
              <a:ea typeface="+mn-ea"/>
              <a:cs typeface="Haffer SemiBold" pitchFamily="50" charset="0"/>
            </a:rPr>
            <a:t>k</a:t>
          </a:r>
          <a:r>
            <a:rPr lang="en-US" sz="2000" b="0" i="0" u="none" strike="noStrike" kern="1200">
              <a:latin typeface="Haffer SemiBold" pitchFamily="50" charset="0"/>
              <a:cs typeface="Haffer SemiBold" pitchFamily="50" charset="0"/>
            </a:rPr>
            <a:t>ey instrument</a:t>
          </a:r>
          <a:r>
            <a:rPr lang="en-US" sz="2000" b="1" i="0" u="none" strike="noStrike" kern="1200">
              <a:latin typeface="Haffer Light" pitchFamily="50" charset="0"/>
              <a:cs typeface="Haffer Light" pitchFamily="50" charset="0"/>
            </a:rPr>
            <a:t>.</a:t>
          </a:r>
          <a:endParaRPr lang="en-US" sz="2000" b="1" i="0" u="none" strike="noStrike" kern="1200" dirty="0">
            <a:latin typeface="Haffer Light" pitchFamily="50" charset="0"/>
            <a:cs typeface="Haffer Light" pitchFamily="50" charset="0"/>
          </a:endParaRPr>
        </a:p>
      </dsp:txBody>
      <dsp:txXfrm>
        <a:off x="1452888" y="2116516"/>
        <a:ext cx="7999787" cy="5866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60AE940B-D396-C1C8-452A-3FA46A92EAC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DA3CA9E6-6863-2BCB-C496-054552E841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B7AD01-58DC-4055-9B4F-F525C4D91AB9}" type="datetimeFigureOut">
              <a:rPr lang="nb-NO" smtClean="0"/>
              <a:t>05.09.2024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6B9EC2A-AF9A-EA18-1ACB-BB32C8E53C3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85E4A1C-C2D9-63DE-3B60-68278D23E69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BD8D9B-DDD3-4D53-A917-DBBB944320B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16895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4D1B4-8C55-8749-80B6-457D2C8B54D6}" type="datetimeFigureOut">
              <a:rPr lang="nb-NO" smtClean="0"/>
              <a:t>05.09.2024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47843-BD54-8F40-848A-64886B8FA44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5829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dirty="0">
                <a:ea typeface="Calibri"/>
                <a:cs typeface="Calibri"/>
              </a:rPr>
              <a:t>Maik</a:t>
            </a:r>
          </a:p>
          <a:p>
            <a:pPr marL="285750" indent="-285750">
              <a:buFont typeface="Calibri"/>
              <a:buChar char="-"/>
            </a:pPr>
            <a:r>
              <a:rPr lang="de-DE" sz="1200" dirty="0">
                <a:ea typeface="Calibri"/>
                <a:cs typeface="Calibri"/>
              </a:rPr>
              <a:t>Hallo und willkommen</a:t>
            </a:r>
            <a:endParaRPr lang="de-DE" dirty="0"/>
          </a:p>
          <a:p>
            <a:pPr marL="285750" indent="-285750">
              <a:buFont typeface="Calibri"/>
              <a:buChar char="-"/>
            </a:pPr>
            <a:r>
              <a:rPr lang="de-DE" sz="1200" dirty="0">
                <a:ea typeface="Calibri"/>
                <a:cs typeface="Calibri"/>
              </a:rPr>
              <a:t>Ganz kurze </a:t>
            </a:r>
            <a:r>
              <a:rPr lang="de-DE" sz="1200" dirty="0" err="1">
                <a:ea typeface="Calibri"/>
                <a:cs typeface="Calibri"/>
              </a:rPr>
              <a:t>vorstellung</a:t>
            </a:r>
            <a:r>
              <a:rPr lang="de-DE" sz="1200" dirty="0">
                <a:ea typeface="Calibri"/>
                <a:cs typeface="Calibri"/>
              </a:rPr>
              <a:t> (Name und Titel)</a:t>
            </a:r>
          </a:p>
          <a:p>
            <a:r>
              <a:rPr lang="de-DE" sz="1200" dirty="0">
                <a:ea typeface="Calibri"/>
                <a:cs typeface="Calibri"/>
              </a:rPr>
              <a:t>Daniel</a:t>
            </a:r>
          </a:p>
          <a:p>
            <a:pPr marL="285750" indent="-285750">
              <a:buFont typeface="Calibri"/>
              <a:buChar char="-"/>
            </a:pPr>
            <a:r>
              <a:rPr lang="de-DE" sz="1200" dirty="0">
                <a:ea typeface="Calibri"/>
                <a:cs typeface="Calibri"/>
              </a:rPr>
              <a:t>At </a:t>
            </a:r>
            <a:r>
              <a:rPr lang="de-DE" sz="1200" dirty="0" err="1">
                <a:ea typeface="Calibri"/>
                <a:cs typeface="Calibri"/>
              </a:rPr>
              <a:t>first</a:t>
            </a:r>
            <a:r>
              <a:rPr lang="de-DE" sz="1200" dirty="0">
                <a:ea typeface="Calibri"/>
                <a:cs typeface="Calibri"/>
              </a:rPr>
              <a:t> a </a:t>
            </a:r>
            <a:r>
              <a:rPr lang="de-DE" sz="1200" dirty="0" err="1">
                <a:ea typeface="Calibri"/>
                <a:cs typeface="Calibri"/>
              </a:rPr>
              <a:t>big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shout</a:t>
            </a:r>
            <a:r>
              <a:rPr lang="de-DE" sz="1200" dirty="0">
                <a:ea typeface="Calibri"/>
                <a:cs typeface="Calibri"/>
              </a:rPr>
              <a:t> out </a:t>
            </a:r>
            <a:r>
              <a:rPr lang="de-DE" sz="1200" dirty="0" err="1">
                <a:ea typeface="Calibri"/>
                <a:cs typeface="Calibri"/>
              </a:rPr>
              <a:t>to</a:t>
            </a:r>
            <a:r>
              <a:rPr lang="de-DE" sz="1200" dirty="0">
                <a:ea typeface="Calibri"/>
                <a:cs typeface="Calibri"/>
              </a:rPr>
              <a:t> all </a:t>
            </a:r>
            <a:r>
              <a:rPr lang="de-DE" sz="1200" dirty="0" err="1">
                <a:ea typeface="Calibri"/>
                <a:cs typeface="Calibri"/>
              </a:rPr>
              <a:t>of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you</a:t>
            </a:r>
            <a:r>
              <a:rPr lang="de-DE" sz="1200" dirty="0">
                <a:ea typeface="Calibri"/>
                <a:cs typeface="Calibri"/>
              </a:rPr>
              <a:t>, </a:t>
            </a:r>
            <a:r>
              <a:rPr lang="de-DE" sz="1200" dirty="0" err="1">
                <a:ea typeface="Calibri"/>
                <a:cs typeface="Calibri"/>
              </a:rPr>
              <a:t>we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are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overwhelmed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by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the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tremendous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number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of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registrations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for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this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webinar</a:t>
            </a:r>
            <a:r>
              <a:rPr lang="de-DE" sz="1200" dirty="0">
                <a:ea typeface="Calibri"/>
                <a:cs typeface="Calibri"/>
              </a:rPr>
              <a:t>, </a:t>
            </a:r>
            <a:r>
              <a:rPr lang="de-DE" sz="1200" dirty="0" err="1">
                <a:ea typeface="Calibri"/>
                <a:cs typeface="Calibri"/>
              </a:rPr>
              <a:t>thank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you</a:t>
            </a:r>
            <a:r>
              <a:rPr lang="de-DE" sz="1200" dirty="0">
                <a:ea typeface="Calibri"/>
                <a:cs typeface="Calibri"/>
              </a:rPr>
              <a:t>. But </a:t>
            </a:r>
            <a:r>
              <a:rPr lang="de-DE" sz="1200" dirty="0" err="1">
                <a:ea typeface="Calibri"/>
                <a:cs typeface="Calibri"/>
              </a:rPr>
              <a:t>because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of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this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huge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number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of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participants</a:t>
            </a:r>
            <a:r>
              <a:rPr lang="de-DE" sz="1200" dirty="0">
                <a:ea typeface="Calibri"/>
                <a:cs typeface="Calibri"/>
              </a:rPr>
              <a:t>, </a:t>
            </a:r>
            <a:r>
              <a:rPr lang="de-DE" sz="1200" dirty="0" err="1">
                <a:ea typeface="Calibri"/>
                <a:cs typeface="Calibri"/>
              </a:rPr>
              <a:t>we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can‘t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answer</a:t>
            </a:r>
            <a:r>
              <a:rPr lang="de-DE" sz="1200" dirty="0">
                <a:ea typeface="Calibri"/>
                <a:cs typeface="Calibri"/>
              </a:rPr>
              <a:t> all </a:t>
            </a:r>
            <a:r>
              <a:rPr lang="de-DE" sz="1200" dirty="0" err="1">
                <a:ea typeface="Calibri"/>
                <a:cs typeface="Calibri"/>
              </a:rPr>
              <a:t>questions</a:t>
            </a:r>
            <a:r>
              <a:rPr lang="de-DE" sz="1200" dirty="0">
                <a:ea typeface="Calibri"/>
                <a:cs typeface="Calibri"/>
              </a:rPr>
              <a:t> in </a:t>
            </a:r>
            <a:r>
              <a:rPr lang="de-DE" sz="1200" dirty="0" err="1">
                <a:ea typeface="Calibri"/>
                <a:cs typeface="Calibri"/>
              </a:rPr>
              <a:t>the</a:t>
            </a:r>
            <a:r>
              <a:rPr lang="de-DE" sz="1200" dirty="0">
                <a:ea typeface="Calibri"/>
                <a:cs typeface="Calibri"/>
              </a:rPr>
              <a:t> end </a:t>
            </a:r>
            <a:r>
              <a:rPr lang="de-DE" sz="1200" dirty="0" err="1">
                <a:ea typeface="Calibri"/>
                <a:cs typeface="Calibri"/>
              </a:rPr>
              <a:t>as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planned</a:t>
            </a:r>
            <a:r>
              <a:rPr lang="de-DE" sz="1200" dirty="0">
                <a:ea typeface="Calibri"/>
                <a:cs typeface="Calibri"/>
              </a:rPr>
              <a:t>. So </a:t>
            </a:r>
            <a:r>
              <a:rPr lang="de-DE" sz="1200" dirty="0" err="1">
                <a:ea typeface="Calibri"/>
                <a:cs typeface="Calibri"/>
              </a:rPr>
              <a:t>we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would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appreciate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if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everyone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with</a:t>
            </a:r>
            <a:r>
              <a:rPr lang="de-DE" sz="1200" dirty="0">
                <a:ea typeface="Calibri"/>
                <a:cs typeface="Calibri"/>
              </a:rPr>
              <a:t> a </a:t>
            </a:r>
            <a:r>
              <a:rPr lang="de-DE" sz="1200" dirty="0" err="1">
                <a:ea typeface="Calibri"/>
                <a:cs typeface="Calibri"/>
              </a:rPr>
              <a:t>question</a:t>
            </a:r>
            <a:r>
              <a:rPr lang="de-DE" sz="1200" dirty="0">
                <a:ea typeface="Calibri"/>
                <a:cs typeface="Calibri"/>
              </a:rPr>
              <a:t>, </a:t>
            </a:r>
            <a:r>
              <a:rPr lang="de-DE" sz="1200" dirty="0" err="1">
                <a:ea typeface="Calibri"/>
                <a:cs typeface="Calibri"/>
              </a:rPr>
              <a:t>could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write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them</a:t>
            </a:r>
            <a:r>
              <a:rPr lang="de-DE" sz="1200" dirty="0">
                <a:ea typeface="Calibri"/>
                <a:cs typeface="Calibri"/>
              </a:rPr>
              <a:t> in </a:t>
            </a:r>
            <a:r>
              <a:rPr lang="de-DE" sz="1200" dirty="0" err="1">
                <a:ea typeface="Calibri"/>
                <a:cs typeface="Calibri"/>
              </a:rPr>
              <a:t>the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question-section</a:t>
            </a:r>
            <a:endParaRPr lang="de-DE" sz="1200" dirty="0">
              <a:ea typeface="Calibri"/>
              <a:cs typeface="Calibri"/>
            </a:endParaRPr>
          </a:p>
          <a:p>
            <a:pPr marL="285750" indent="-285750">
              <a:buFont typeface="Calibri"/>
              <a:buChar char="-"/>
            </a:pPr>
            <a:r>
              <a:rPr lang="de-DE" sz="1200" dirty="0" err="1">
                <a:ea typeface="Calibri"/>
                <a:cs typeface="Calibri"/>
              </a:rPr>
              <a:t>Our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colleague</a:t>
            </a:r>
            <a:r>
              <a:rPr lang="de-DE" sz="1200" dirty="0">
                <a:ea typeface="Calibri"/>
                <a:cs typeface="Calibri"/>
              </a:rPr>
              <a:t> Felix, </a:t>
            </a:r>
            <a:r>
              <a:rPr lang="de-DE" sz="1200" dirty="0" err="1">
                <a:ea typeface="Calibri"/>
                <a:cs typeface="Calibri"/>
              </a:rPr>
              <a:t>which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is</a:t>
            </a:r>
            <a:r>
              <a:rPr lang="de-DE" sz="1200" dirty="0">
                <a:ea typeface="Calibri"/>
                <a:cs typeface="Calibri"/>
              </a:rPr>
              <a:t> also in </a:t>
            </a:r>
            <a:r>
              <a:rPr lang="de-DE" sz="1200" dirty="0" err="1">
                <a:ea typeface="Calibri"/>
                <a:cs typeface="Calibri"/>
              </a:rPr>
              <a:t>this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webinar</a:t>
            </a:r>
            <a:r>
              <a:rPr lang="de-DE" sz="1200" dirty="0">
                <a:ea typeface="Calibri"/>
                <a:cs typeface="Calibri"/>
              </a:rPr>
              <a:t>, will </a:t>
            </a:r>
            <a:r>
              <a:rPr lang="de-DE" sz="1200" dirty="0" err="1">
                <a:ea typeface="Calibri"/>
                <a:cs typeface="Calibri"/>
              </a:rPr>
              <a:t>answer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them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immediately</a:t>
            </a:r>
            <a:r>
              <a:rPr lang="de-DE" sz="1200" dirty="0">
                <a:ea typeface="Calibri"/>
                <a:cs typeface="Calibri"/>
              </a:rPr>
              <a:t> and </a:t>
            </a:r>
            <a:r>
              <a:rPr lang="de-DE" sz="1200" dirty="0" err="1">
                <a:ea typeface="Calibri"/>
                <a:cs typeface="Calibri"/>
              </a:rPr>
              <a:t>the</a:t>
            </a:r>
            <a:r>
              <a:rPr lang="de-DE" sz="1200" dirty="0">
                <a:ea typeface="Calibri"/>
                <a:cs typeface="Calibri"/>
              </a:rPr>
              <a:t> non </a:t>
            </a:r>
            <a:r>
              <a:rPr lang="de-DE" sz="1200" dirty="0" err="1">
                <a:ea typeface="Calibri"/>
                <a:cs typeface="Calibri"/>
              </a:rPr>
              <a:t>answered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questions</a:t>
            </a:r>
            <a:r>
              <a:rPr lang="de-DE" sz="1200" dirty="0">
                <a:ea typeface="Calibri"/>
                <a:cs typeface="Calibri"/>
              </a:rPr>
              <a:t> will </a:t>
            </a:r>
            <a:r>
              <a:rPr lang="de-DE" sz="1200" dirty="0" err="1">
                <a:ea typeface="Calibri"/>
                <a:cs typeface="Calibri"/>
              </a:rPr>
              <a:t>be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answered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afterwards</a:t>
            </a:r>
            <a:r>
              <a:rPr lang="de-DE" sz="1200" dirty="0">
                <a:ea typeface="Calibri"/>
                <a:cs typeface="Calibri"/>
              </a:rPr>
              <a:t> and </a:t>
            </a:r>
            <a:r>
              <a:rPr lang="de-DE" sz="1200" dirty="0" err="1">
                <a:ea typeface="Calibri"/>
                <a:cs typeface="Calibri"/>
              </a:rPr>
              <a:t>sent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to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everyone</a:t>
            </a:r>
            <a:r>
              <a:rPr lang="de-DE" sz="1200" dirty="0">
                <a:ea typeface="Calibri"/>
                <a:cs typeface="Calibri"/>
              </a:rPr>
              <a:t> in an separate mail</a:t>
            </a:r>
          </a:p>
          <a:p>
            <a:pPr marL="285750" indent="-285750">
              <a:buFont typeface="Calibri"/>
              <a:buChar char="-"/>
            </a:pPr>
            <a:r>
              <a:rPr lang="de-DE" sz="1200" dirty="0">
                <a:ea typeface="Calibri"/>
                <a:cs typeface="Calibri"/>
              </a:rPr>
              <a:t>( At </a:t>
            </a:r>
            <a:r>
              <a:rPr lang="de-DE" sz="1200" dirty="0" err="1">
                <a:ea typeface="Calibri"/>
                <a:cs typeface="Calibri"/>
              </a:rPr>
              <a:t>the</a:t>
            </a:r>
            <a:r>
              <a:rPr lang="de-DE" sz="1200" dirty="0">
                <a:ea typeface="Calibri"/>
                <a:cs typeface="Calibri"/>
              </a:rPr>
              <a:t> end </a:t>
            </a:r>
            <a:r>
              <a:rPr lang="de-DE" sz="1200" dirty="0" err="1">
                <a:ea typeface="Calibri"/>
                <a:cs typeface="Calibri"/>
              </a:rPr>
              <a:t>we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can</a:t>
            </a:r>
            <a:r>
              <a:rPr lang="de-DE" sz="1200" dirty="0">
                <a:ea typeface="Calibri"/>
                <a:cs typeface="Calibri"/>
              </a:rPr>
              <a:t> pick </a:t>
            </a:r>
            <a:r>
              <a:rPr lang="de-DE" sz="1200" dirty="0" err="1">
                <a:ea typeface="Calibri"/>
                <a:cs typeface="Calibri"/>
              </a:rPr>
              <a:t>up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some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of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them</a:t>
            </a:r>
            <a:r>
              <a:rPr lang="de-DE" sz="1200" dirty="0">
                <a:ea typeface="Calibri"/>
                <a:cs typeface="Calibri"/>
              </a:rPr>
              <a:t>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47843-BD54-8F40-848A-64886B8FA44C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08788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07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Calibri"/>
                <a:cs typeface="Calibri"/>
              </a:rPr>
              <a:t>Daniel</a:t>
            </a:r>
          </a:p>
          <a:p>
            <a:pPr marL="285750" marR="0" lvl="0" indent="-285750" algn="l" defTabSz="1007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>
                <a:ea typeface="Calibri"/>
                <a:cs typeface="Calibri"/>
              </a:rPr>
              <a:t>Power </a:t>
            </a:r>
            <a:r>
              <a:rPr lang="de-DE" sz="1200" dirty="0" err="1">
                <a:ea typeface="Calibri"/>
                <a:cs typeface="Calibri"/>
              </a:rPr>
              <a:t>must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be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consumed</a:t>
            </a:r>
            <a:r>
              <a:rPr lang="de-DE" sz="1200" dirty="0">
                <a:ea typeface="Calibri"/>
                <a:cs typeface="Calibri"/>
              </a:rPr>
              <a:t> after </a:t>
            </a:r>
            <a:r>
              <a:rPr lang="de-DE" sz="1200" dirty="0" err="1">
                <a:ea typeface="Calibri"/>
                <a:cs typeface="Calibri"/>
              </a:rPr>
              <a:t>production</a:t>
            </a:r>
            <a:r>
              <a:rPr lang="de-DE" sz="1200" dirty="0">
                <a:ea typeface="Calibri"/>
                <a:cs typeface="Calibri"/>
              </a:rPr>
              <a:t> and </a:t>
            </a:r>
            <a:r>
              <a:rPr lang="de-DE" sz="1200" dirty="0" err="1">
                <a:ea typeface="Calibri"/>
                <a:cs typeface="Calibri"/>
              </a:rPr>
              <a:t>because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of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the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fluctuating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consumption</a:t>
            </a:r>
            <a:r>
              <a:rPr lang="de-DE" sz="1200" dirty="0">
                <a:ea typeface="Calibri"/>
                <a:cs typeface="Calibri"/>
              </a:rPr>
              <a:t> ist </a:t>
            </a:r>
            <a:r>
              <a:rPr lang="de-DE" sz="1200" dirty="0" err="1">
                <a:ea typeface="Calibri"/>
                <a:cs typeface="Calibri"/>
              </a:rPr>
              <a:t>very</a:t>
            </a:r>
            <a:r>
              <a:rPr lang="de-DE" sz="1200" dirty="0">
                <a:ea typeface="Calibri"/>
                <a:cs typeface="Calibri"/>
              </a:rPr>
              <a:t> volatile</a:t>
            </a:r>
          </a:p>
          <a:p>
            <a:pPr marL="285750" marR="0" lvl="0" indent="-285750" algn="l" defTabSz="1007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sz="1200" dirty="0">
                <a:ea typeface="Calibri"/>
                <a:cs typeface="Calibri"/>
              </a:rPr>
              <a:t>Power </a:t>
            </a:r>
            <a:r>
              <a:rPr lang="de-DE" sz="1200" dirty="0" err="1">
                <a:ea typeface="Calibri"/>
                <a:cs typeface="Calibri"/>
              </a:rPr>
              <a:t>can‘t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be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stored</a:t>
            </a:r>
            <a:r>
              <a:rPr lang="de-DE" sz="1200" dirty="0">
                <a:ea typeface="Calibri"/>
                <a:cs typeface="Calibri"/>
              </a:rPr>
              <a:t>, </a:t>
            </a:r>
            <a:r>
              <a:rPr lang="de-DE" sz="1200" dirty="0" err="1">
                <a:ea typeface="Calibri"/>
                <a:cs typeface="Calibri"/>
              </a:rPr>
              <a:t>only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transformed</a:t>
            </a:r>
            <a:r>
              <a:rPr lang="de-DE" sz="1200" dirty="0">
                <a:ea typeface="Calibri"/>
                <a:cs typeface="Calibri"/>
              </a:rPr>
              <a:t> (</a:t>
            </a:r>
            <a:r>
              <a:rPr lang="de-DE" sz="1200" dirty="0" err="1">
                <a:ea typeface="Calibri"/>
                <a:cs typeface="Calibri"/>
              </a:rPr>
              <a:t>chemically</a:t>
            </a:r>
            <a:r>
              <a:rPr lang="de-DE" sz="1200" dirty="0">
                <a:ea typeface="Calibri"/>
                <a:cs typeface="Calibri"/>
              </a:rPr>
              <a:t> (</a:t>
            </a:r>
            <a:r>
              <a:rPr lang="de-DE" sz="1200" dirty="0" err="1">
                <a:ea typeface="Calibri"/>
                <a:cs typeface="Calibri"/>
              </a:rPr>
              <a:t>Battery</a:t>
            </a:r>
            <a:r>
              <a:rPr lang="de-DE" sz="1200" dirty="0">
                <a:ea typeface="Calibri"/>
                <a:cs typeface="Calibri"/>
              </a:rPr>
              <a:t>), </a:t>
            </a:r>
            <a:r>
              <a:rPr lang="de-DE" sz="1200" dirty="0" err="1">
                <a:ea typeface="Calibri"/>
                <a:cs typeface="Calibri"/>
              </a:rPr>
              <a:t>kinetic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energy</a:t>
            </a:r>
            <a:r>
              <a:rPr lang="de-DE" sz="1200" dirty="0">
                <a:ea typeface="Calibri"/>
                <a:cs typeface="Calibri"/>
              </a:rPr>
              <a:t> (Pump Storage)) </a:t>
            </a:r>
          </a:p>
          <a:p>
            <a:pPr marL="285750" marR="0" lvl="0" indent="-285750" algn="l" defTabSz="1007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sz="1200" dirty="0" err="1">
                <a:ea typeface="Calibri"/>
                <a:cs typeface="Calibri"/>
              </a:rPr>
              <a:t>Cheap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sustainable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energy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causes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prices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to</a:t>
            </a:r>
            <a:r>
              <a:rPr lang="de-DE" sz="1200" dirty="0">
                <a:ea typeface="Calibri"/>
                <a:cs typeface="Calibri"/>
              </a:rPr>
              <a:t> fall </a:t>
            </a:r>
            <a:r>
              <a:rPr lang="de-DE" sz="1200" dirty="0" err="1">
                <a:ea typeface="Calibri"/>
                <a:cs typeface="Calibri"/>
              </a:rPr>
              <a:t>sometimes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even</a:t>
            </a:r>
            <a:r>
              <a:rPr lang="de-DE" sz="1200" dirty="0">
                <a:ea typeface="Calibri"/>
                <a:cs typeface="Calibri"/>
              </a:rPr>
              <a:t> down </a:t>
            </a:r>
            <a:r>
              <a:rPr lang="de-DE" sz="1200" dirty="0" err="1">
                <a:ea typeface="Calibri"/>
                <a:cs typeface="Calibri"/>
              </a:rPr>
              <a:t>to</a:t>
            </a:r>
            <a:r>
              <a:rPr lang="de-DE" sz="1200" dirty="0">
                <a:ea typeface="Calibri"/>
                <a:cs typeface="Calibri"/>
              </a:rPr>
              <a:t> negative </a:t>
            </a:r>
            <a:r>
              <a:rPr lang="de-DE" sz="1200" dirty="0" err="1">
                <a:ea typeface="Calibri"/>
                <a:cs typeface="Calibri"/>
              </a:rPr>
              <a:t>prices</a:t>
            </a:r>
            <a:endParaRPr lang="de-DE" sz="1200" dirty="0">
              <a:ea typeface="Calibri"/>
              <a:cs typeface="Calibri"/>
            </a:endParaRPr>
          </a:p>
          <a:p>
            <a:pPr marL="285750" marR="0" lvl="0" indent="-285750" algn="l" defTabSz="1007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de-DE" sz="1200" dirty="0">
              <a:ea typeface="Calibri"/>
              <a:cs typeface="Calibri"/>
            </a:endParaRPr>
          </a:p>
          <a:p>
            <a:pPr marL="285750" marR="0" lvl="0" indent="-285750" algn="l" defTabSz="1007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de-DE" sz="1200" dirty="0">
              <a:ea typeface="Calibri"/>
              <a:cs typeface="Calibri"/>
            </a:endParaRPr>
          </a:p>
          <a:p>
            <a:pPr marL="285750" marR="0" lvl="0" indent="-285750" algn="l" defTabSz="1007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sz="1200" dirty="0">
                <a:ea typeface="Calibri"/>
                <a:cs typeface="Calibri"/>
              </a:rPr>
              <a:t>Commodities </a:t>
            </a:r>
            <a:r>
              <a:rPr lang="de-DE" sz="1200" dirty="0" err="1">
                <a:ea typeface="Calibri"/>
                <a:cs typeface="Calibri"/>
              </a:rPr>
              <a:t>influence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each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other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Merith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order</a:t>
            </a:r>
            <a:r>
              <a:rPr lang="de-DE" sz="1200" dirty="0">
                <a:ea typeface="Calibri"/>
                <a:cs typeface="Calibri"/>
              </a:rPr>
              <a:t> – </a:t>
            </a:r>
            <a:r>
              <a:rPr lang="de-DE" sz="1200" dirty="0" err="1">
                <a:ea typeface="Calibri"/>
                <a:cs typeface="Calibri"/>
              </a:rPr>
              <a:t>the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most</a:t>
            </a:r>
            <a:r>
              <a:rPr lang="de-DE" sz="1200" dirty="0">
                <a:ea typeface="Calibri"/>
                <a:cs typeface="Calibri"/>
              </a:rPr>
              <a:t> expensive </a:t>
            </a:r>
            <a:r>
              <a:rPr lang="de-DE" sz="1200" dirty="0" err="1">
                <a:ea typeface="Calibri"/>
                <a:cs typeface="Calibri"/>
              </a:rPr>
              <a:t>producer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determines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the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price</a:t>
            </a:r>
            <a:r>
              <a:rPr lang="de-DE" sz="1200" dirty="0">
                <a:ea typeface="Calibri"/>
                <a:cs typeface="Calibri"/>
              </a:rPr>
              <a:t> </a:t>
            </a:r>
          </a:p>
          <a:p>
            <a:pPr marL="285750" marR="0" lvl="0" indent="-285750" algn="l" defTabSz="1007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sz="1200" dirty="0">
                <a:ea typeface="Calibri"/>
                <a:cs typeface="Calibri"/>
              </a:rPr>
              <a:t>Shutdown &amp; </a:t>
            </a:r>
            <a:r>
              <a:rPr lang="de-DE" sz="1200" dirty="0" err="1">
                <a:ea typeface="Calibri"/>
                <a:cs typeface="Calibri"/>
              </a:rPr>
              <a:t>start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of</a:t>
            </a:r>
            <a:r>
              <a:rPr lang="de-DE" sz="1200" dirty="0">
                <a:ea typeface="Calibri"/>
                <a:cs typeface="Calibri"/>
              </a:rPr>
              <a:t> power plants </a:t>
            </a:r>
            <a:r>
              <a:rPr lang="de-DE" sz="1200" dirty="0" err="1">
                <a:ea typeface="Calibri"/>
                <a:cs typeface="Calibri"/>
              </a:rPr>
              <a:t>causes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aditional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costs</a:t>
            </a:r>
            <a:endParaRPr lang="de-DE" sz="1200" dirty="0">
              <a:ea typeface="Calibri"/>
              <a:cs typeface="Calibri"/>
            </a:endParaRPr>
          </a:p>
          <a:p>
            <a:pPr marL="285750" marR="0" lvl="0" indent="-285750" algn="l" defTabSz="1007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sz="1200" dirty="0" err="1">
                <a:ea typeface="Calibri"/>
                <a:cs typeface="Calibri"/>
              </a:rPr>
              <a:t>Epansion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of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chemical</a:t>
            </a:r>
            <a:r>
              <a:rPr lang="de-DE" sz="1200" dirty="0">
                <a:ea typeface="Calibri"/>
                <a:cs typeface="Calibri"/>
              </a:rPr>
              <a:t> and </a:t>
            </a:r>
            <a:r>
              <a:rPr lang="de-DE" sz="1200" dirty="0" err="1">
                <a:ea typeface="Calibri"/>
                <a:cs typeface="Calibri"/>
              </a:rPr>
              <a:t>physical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storage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systems</a:t>
            </a:r>
            <a:r>
              <a:rPr lang="de-DE" sz="1200" dirty="0">
                <a:ea typeface="Calibri"/>
                <a:cs typeface="Calibri"/>
              </a:rPr>
              <a:t> and </a:t>
            </a:r>
            <a:r>
              <a:rPr lang="de-DE" sz="1200" dirty="0" err="1">
                <a:ea typeface="Calibri"/>
                <a:cs typeface="Calibri"/>
              </a:rPr>
              <a:t>electrolysers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ensure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lower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volatility</a:t>
            </a:r>
            <a:endParaRPr lang="de-DE" sz="1200" dirty="0">
              <a:ea typeface="Calibri"/>
              <a:cs typeface="Calibri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47843-BD54-8F40-848A-64886B8FA44C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4804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Daniel</a:t>
            </a:r>
          </a:p>
          <a:p>
            <a:r>
              <a:rPr lang="en-US" dirty="0">
                <a:ea typeface="Calibri"/>
                <a:cs typeface="Calibri"/>
              </a:rPr>
              <a:t>Fundamental – use external influences like political - or </a:t>
            </a:r>
            <a:r>
              <a:rPr lang="en-US" dirty="0" err="1">
                <a:ea typeface="Calibri"/>
                <a:cs typeface="Calibri"/>
              </a:rPr>
              <a:t>extrem</a:t>
            </a:r>
            <a:r>
              <a:rPr lang="en-US" dirty="0">
                <a:ea typeface="Calibri"/>
                <a:cs typeface="Calibri"/>
              </a:rPr>
              <a:t> weather events – additionally to the actual exchange prices -  it’s a more speculative way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Econometric – our way: historical &amp; current spot prices and using regression models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47843-BD54-8F40-848A-64886B8FA44C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8973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dirty="0">
                <a:ea typeface="Calibri"/>
                <a:cs typeface="Calibri"/>
              </a:rPr>
              <a:t>Daniel</a:t>
            </a:r>
          </a:p>
          <a:p>
            <a:r>
              <a:rPr lang="de-DE" sz="1200" dirty="0">
                <a:ea typeface="Calibri"/>
                <a:cs typeface="Calibri"/>
              </a:rPr>
              <a:t>1- </a:t>
            </a:r>
            <a:r>
              <a:rPr lang="de-DE" sz="1200" dirty="0" err="1">
                <a:ea typeface="Calibri"/>
                <a:cs typeface="Calibri"/>
              </a:rPr>
              <a:t>the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cascading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of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the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future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prices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would</a:t>
            </a:r>
            <a:r>
              <a:rPr lang="de-DE" sz="1200" dirty="0">
                <a:ea typeface="Calibri"/>
                <a:cs typeface="Calibri"/>
              </a:rPr>
              <a:t> not </a:t>
            </a:r>
            <a:r>
              <a:rPr lang="de-DE" sz="1200" dirty="0" err="1">
                <a:ea typeface="Calibri"/>
                <a:cs typeface="Calibri"/>
              </a:rPr>
              <a:t>work</a:t>
            </a:r>
            <a:endParaRPr lang="de-DE" sz="1200" dirty="0">
              <a:ea typeface="Calibri"/>
              <a:cs typeface="Calibri"/>
            </a:endParaRPr>
          </a:p>
          <a:p>
            <a:r>
              <a:rPr lang="de-DE" sz="1200" dirty="0">
                <a:ea typeface="Calibri"/>
                <a:cs typeface="Calibri"/>
              </a:rPr>
              <a:t>2 </a:t>
            </a:r>
            <a:r>
              <a:rPr lang="de-DE" sz="1200" dirty="0" err="1">
                <a:ea typeface="Calibri"/>
                <a:cs typeface="Calibri"/>
              </a:rPr>
              <a:t>for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example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ou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can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youse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techniques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from</a:t>
            </a:r>
            <a:r>
              <a:rPr lang="de-DE" sz="1200" dirty="0">
                <a:ea typeface="Calibri"/>
                <a:cs typeface="Calibri"/>
              </a:rPr>
              <a:t> modern </a:t>
            </a:r>
            <a:r>
              <a:rPr lang="de-DE" sz="1200" dirty="0" err="1">
                <a:ea typeface="Calibri"/>
                <a:cs typeface="Calibri"/>
              </a:rPr>
              <a:t>pattern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recognition</a:t>
            </a:r>
            <a:endParaRPr lang="de-DE" sz="1200" dirty="0">
              <a:ea typeface="Calibri"/>
              <a:cs typeface="Calibri"/>
            </a:endParaRPr>
          </a:p>
          <a:p>
            <a:endParaRPr lang="de-DE" sz="1200" dirty="0">
              <a:ea typeface="Calibri"/>
              <a:cs typeface="Calibri"/>
            </a:endParaRPr>
          </a:p>
          <a:p>
            <a:r>
              <a:rPr lang="de-DE" sz="1200" dirty="0">
                <a:ea typeface="Calibri"/>
                <a:cs typeface="Calibri"/>
              </a:rPr>
              <a:t>3 – </a:t>
            </a:r>
            <a:r>
              <a:rPr lang="de-DE" sz="1200" dirty="0" err="1">
                <a:ea typeface="Calibri"/>
                <a:cs typeface="Calibri"/>
              </a:rPr>
              <a:t>the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shouldbe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no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spikes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or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outliers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from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one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day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to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the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next</a:t>
            </a:r>
            <a:r>
              <a:rPr lang="de-DE" sz="1200" dirty="0">
                <a:ea typeface="Calibri"/>
                <a:cs typeface="Calibri"/>
              </a:rPr>
              <a:t> – </a:t>
            </a:r>
            <a:r>
              <a:rPr lang="de-DE" sz="1200" dirty="0" err="1">
                <a:ea typeface="Calibri"/>
                <a:cs typeface="Calibri"/>
              </a:rPr>
              <a:t>long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run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expectations</a:t>
            </a:r>
            <a:r>
              <a:rPr lang="de-DE" sz="1200" dirty="0">
                <a:ea typeface="Calibri"/>
                <a:cs typeface="Calibri"/>
              </a:rPr>
              <a:t> do not </a:t>
            </a:r>
            <a:r>
              <a:rPr lang="de-DE" sz="1200" dirty="0" err="1">
                <a:ea typeface="Calibri"/>
                <a:cs typeface="Calibri"/>
              </a:rPr>
              <a:t>change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extremely</a:t>
            </a:r>
            <a:r>
              <a:rPr lang="de-DE" sz="1200" dirty="0">
                <a:ea typeface="Calibri"/>
                <a:cs typeface="Calibri"/>
              </a:rPr>
              <a:t> fron </a:t>
            </a:r>
            <a:r>
              <a:rPr lang="de-DE" sz="1200" dirty="0" err="1">
                <a:ea typeface="Calibri"/>
                <a:cs typeface="Calibri"/>
              </a:rPr>
              <a:t>one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day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to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the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other</a:t>
            </a:r>
            <a:r>
              <a:rPr lang="de-DE" sz="1200" dirty="0">
                <a:ea typeface="Calibri"/>
                <a:cs typeface="Calibri"/>
              </a:rPr>
              <a:t> – </a:t>
            </a:r>
            <a:r>
              <a:rPr lang="de-DE" sz="1200" dirty="0" err="1">
                <a:ea typeface="Calibri"/>
                <a:cs typeface="Calibri"/>
              </a:rPr>
              <a:t>risk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management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needs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stable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measurements</a:t>
            </a:r>
            <a:endParaRPr lang="de-DE" sz="1200" dirty="0">
              <a:ea typeface="Calibri"/>
              <a:cs typeface="Calibri"/>
            </a:endParaRPr>
          </a:p>
          <a:p>
            <a:r>
              <a:rPr lang="de-DE" sz="1200" dirty="0">
                <a:ea typeface="Calibri"/>
                <a:cs typeface="Calibri"/>
              </a:rPr>
              <a:t>4 –smooth </a:t>
            </a:r>
            <a:r>
              <a:rPr lang="de-DE" sz="1200" dirty="0" err="1">
                <a:ea typeface="Calibri"/>
                <a:cs typeface="Calibri"/>
              </a:rPr>
              <a:t>transition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between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months</a:t>
            </a:r>
            <a:r>
              <a:rPr lang="de-DE" sz="1200" dirty="0">
                <a:ea typeface="Calibri"/>
                <a:cs typeface="Calibri"/>
              </a:rPr>
              <a:t>, </a:t>
            </a:r>
            <a:r>
              <a:rPr lang="de-DE" sz="1200" dirty="0" err="1">
                <a:ea typeface="Calibri"/>
                <a:cs typeface="Calibri"/>
              </a:rPr>
              <a:t>quarters</a:t>
            </a:r>
            <a:r>
              <a:rPr lang="de-DE" sz="1200" dirty="0">
                <a:ea typeface="Calibri"/>
                <a:cs typeface="Calibri"/>
              </a:rPr>
              <a:t> and </a:t>
            </a:r>
            <a:r>
              <a:rPr lang="de-DE" sz="1200" dirty="0" err="1">
                <a:ea typeface="Calibri"/>
                <a:cs typeface="Calibri"/>
              </a:rPr>
              <a:t>years</a:t>
            </a:r>
            <a:r>
              <a:rPr lang="de-DE" sz="1200" dirty="0">
                <a:ea typeface="Calibri"/>
                <a:cs typeface="Calibri"/>
              </a:rPr>
              <a:t>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47843-BD54-8F40-848A-64886B8FA44C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18463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Maik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47843-BD54-8F40-848A-64886B8FA44C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5691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Daniel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From our perspective the characteristic of a good PFC should be….</a:t>
            </a: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6- PFC hast to be reliable so it can be the basis for further </a:t>
            </a:r>
            <a:r>
              <a:rPr lang="en-US" dirty="0" err="1">
                <a:ea typeface="Calibri"/>
                <a:cs typeface="Calibri"/>
              </a:rPr>
              <a:t>valuatiions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approchaes</a:t>
            </a:r>
            <a:r>
              <a:rPr lang="en-US" dirty="0">
                <a:ea typeface="Calibri"/>
                <a:cs typeface="Calibri"/>
              </a:rPr>
              <a:t> and trading strategies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47843-BD54-8F40-848A-64886B8FA44C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49433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Daniel und Maik </a:t>
            </a:r>
          </a:p>
          <a:p>
            <a:endParaRPr lang="de-DE" dirty="0"/>
          </a:p>
          <a:p>
            <a:r>
              <a:rPr lang="de-DE" dirty="0"/>
              <a:t>Maik Startet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47843-BD54-8F40-848A-64886B8FA44C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32630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Daniel und Maik</a:t>
            </a:r>
          </a:p>
          <a:p>
            <a:endParaRPr lang="de-DE" dirty="0"/>
          </a:p>
          <a:p>
            <a:r>
              <a:rPr lang="de-DE" dirty="0"/>
              <a:t>Daniel macht die letzten zwei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47843-BD54-8F40-848A-64886B8FA44C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301878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Daniel und Maik</a:t>
            </a:r>
          </a:p>
          <a:p>
            <a:r>
              <a:rPr lang="de-DE" dirty="0"/>
              <a:t>Daniel Startet</a:t>
            </a:r>
          </a:p>
          <a:p>
            <a:r>
              <a:rPr lang="de-DE" dirty="0"/>
              <a:t>Maik macht Software und Consulting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47843-BD54-8F40-848A-64886B8FA44C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04876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42B34"/>
                </a:solidFill>
                <a:effectLst/>
                <a:latin typeface="-apple-system"/>
              </a:rPr>
              <a:t>Daniel</a:t>
            </a:r>
          </a:p>
          <a:p>
            <a:r>
              <a:rPr lang="en-US" b="0" i="0" dirty="0">
                <a:solidFill>
                  <a:srgbClr val="242B34"/>
                </a:solidFill>
                <a:effectLst/>
                <a:latin typeface="-apple-system"/>
              </a:rPr>
              <a:t>Thank you all for participating in this webinar.</a:t>
            </a:r>
          </a:p>
          <a:p>
            <a:r>
              <a:rPr lang="en-US" b="0" i="0" dirty="0">
                <a:solidFill>
                  <a:srgbClr val="242B34"/>
                </a:solidFill>
                <a:effectLst/>
                <a:latin typeface="-apple-system"/>
              </a:rPr>
              <a:t>We will send you the presentation and all questions + answers in a follow-up mail. </a:t>
            </a:r>
          </a:p>
          <a:p>
            <a:r>
              <a:rPr lang="en-US" b="0" i="0" dirty="0">
                <a:solidFill>
                  <a:srgbClr val="242B34"/>
                </a:solidFill>
                <a:effectLst/>
                <a:latin typeface="-apple-system"/>
              </a:rPr>
              <a:t>If there are any further questions or if you are interested in a personal meeting, a free trial of a </a:t>
            </a:r>
            <a:r>
              <a:rPr lang="en-US" b="0" i="0" dirty="0" err="1">
                <a:solidFill>
                  <a:srgbClr val="242B34"/>
                </a:solidFill>
                <a:effectLst/>
                <a:latin typeface="-apple-system"/>
              </a:rPr>
              <a:t>PFCs.</a:t>
            </a:r>
            <a:r>
              <a:rPr lang="en-US" b="0" i="0" dirty="0">
                <a:solidFill>
                  <a:srgbClr val="242B34"/>
                </a:solidFill>
                <a:effectLst/>
                <a:latin typeface="-apple-system"/>
              </a:rPr>
              <a:t> Or if you are interested in a deeper insight into the topic.</a:t>
            </a:r>
          </a:p>
          <a:p>
            <a:r>
              <a:rPr lang="en-US" b="0" i="0" dirty="0">
                <a:solidFill>
                  <a:srgbClr val="242B34"/>
                </a:solidFill>
                <a:effectLst/>
                <a:latin typeface="-apple-system"/>
              </a:rPr>
              <a:t>Please feel free to write to us at the email address provided or follow the links in the follow-up mail</a:t>
            </a:r>
            <a:endParaRPr lang="en-US" dirty="0">
              <a:ea typeface="Calibri"/>
              <a:cs typeface="Calibri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47843-BD54-8F40-848A-64886B8FA44C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1678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Maik</a:t>
            </a:r>
          </a:p>
          <a:p>
            <a:pPr marL="285750" indent="-285750">
              <a:buFont typeface="Calibri"/>
              <a:buChar char="-"/>
            </a:pPr>
            <a:r>
              <a:rPr lang="en-US" sz="1200" dirty="0">
                <a:ea typeface="Calibri"/>
                <a:cs typeface="Calibri"/>
              </a:rPr>
              <a:t>Ok lets start and go through our Agenda</a:t>
            </a:r>
          </a:p>
          <a:p>
            <a:pPr marL="285750" indent="-285750">
              <a:buFont typeface="Calibri"/>
              <a:buChar char="-"/>
            </a:pPr>
            <a:r>
              <a:rPr lang="en-US" sz="1200" dirty="0">
                <a:ea typeface="Calibri"/>
                <a:cs typeface="Calibri"/>
              </a:rPr>
              <a:t>This is the first Webinar of us (Montel Risk) and we wanted to start from the bottom on a very low level</a:t>
            </a:r>
          </a:p>
          <a:p>
            <a:pPr marL="285750" indent="-285750">
              <a:buFont typeface="Calibri"/>
              <a:buChar char="-"/>
            </a:pPr>
            <a:r>
              <a:rPr lang="en-US" sz="1200" dirty="0">
                <a:ea typeface="Calibri"/>
                <a:cs typeface="Calibri"/>
              </a:rPr>
              <a:t>But we can go deeper in future and offer more Webinars to specific PFC topics, so at the End you can write you proposals in the question section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47843-BD54-8F40-848A-64886B8FA44C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0539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Maik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47843-BD54-8F40-848A-64886B8FA44C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09892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Maik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47843-BD54-8F40-848A-64886B8FA44C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19828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Maik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47843-BD54-8F40-848A-64886B8FA44C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13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dirty="0">
                <a:ea typeface="Calibri"/>
                <a:cs typeface="Calibri"/>
              </a:rPr>
              <a:t>Maik</a:t>
            </a:r>
          </a:p>
          <a:p>
            <a:pPr marL="285750" indent="-285750">
              <a:buFont typeface="Calibri"/>
              <a:buChar char="-"/>
            </a:pPr>
            <a:r>
              <a:rPr lang="de-DE" sz="1200" dirty="0" err="1">
                <a:ea typeface="Calibri"/>
                <a:cs typeface="Calibri"/>
              </a:rPr>
              <a:t>Lets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come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to</a:t>
            </a:r>
            <a:r>
              <a:rPr lang="de-DE" sz="1200" dirty="0">
                <a:ea typeface="Calibri"/>
                <a:cs typeface="Calibri"/>
              </a:rPr>
              <a:t> a </a:t>
            </a:r>
            <a:r>
              <a:rPr lang="de-DE" sz="1200" dirty="0" err="1">
                <a:ea typeface="Calibri"/>
                <a:cs typeface="Calibri"/>
              </a:rPr>
              <a:t>typical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use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case</a:t>
            </a:r>
            <a:endParaRPr lang="de-DE" sz="1200" dirty="0">
              <a:ea typeface="Calibri"/>
              <a:cs typeface="Calibri"/>
            </a:endParaRPr>
          </a:p>
          <a:p>
            <a:pPr marL="285750" indent="-285750">
              <a:buFont typeface="Calibri"/>
              <a:buChar char="-"/>
            </a:pPr>
            <a:r>
              <a:rPr lang="de-DE" sz="1200" dirty="0">
                <a:ea typeface="Calibri"/>
                <a:cs typeface="Calibri"/>
              </a:rPr>
              <a:t>A PFC </a:t>
            </a:r>
            <a:r>
              <a:rPr lang="de-DE" sz="1200" dirty="0" err="1">
                <a:ea typeface="Calibri"/>
                <a:cs typeface="Calibri"/>
              </a:rPr>
              <a:t>is</a:t>
            </a:r>
            <a:r>
              <a:rPr lang="de-DE" sz="1200" dirty="0">
                <a:ea typeface="Calibri"/>
                <a:cs typeface="Calibri"/>
              </a:rPr>
              <a:t> also a </a:t>
            </a:r>
            <a:r>
              <a:rPr lang="de-DE" sz="1200" dirty="0" err="1">
                <a:ea typeface="Calibri"/>
                <a:cs typeface="Calibri"/>
              </a:rPr>
              <a:t>weighting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of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my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most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important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peak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hours</a:t>
            </a:r>
            <a:endParaRPr lang="de-DE" sz="1200" dirty="0">
              <a:ea typeface="Calibri"/>
              <a:cs typeface="Calibri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8943F-7450-4084-AC55-3933D13E1085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1505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Maik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47843-BD54-8F40-848A-64886B8FA44C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49756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Maik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47843-BD54-8F40-848A-64886B8FA44C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9489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dirty="0">
                <a:ea typeface="Calibri"/>
                <a:cs typeface="Calibri"/>
              </a:rPr>
              <a:t>Daniel</a:t>
            </a:r>
          </a:p>
          <a:p>
            <a:pPr marL="285750" indent="-285750">
              <a:buFontTx/>
              <a:buChar char="-"/>
            </a:pPr>
            <a:r>
              <a:rPr lang="de-DE" sz="1200" dirty="0" err="1">
                <a:ea typeface="Calibri"/>
                <a:cs typeface="Calibri"/>
              </a:rPr>
              <a:t>Why</a:t>
            </a:r>
            <a:r>
              <a:rPr lang="de-DE" sz="1200" dirty="0">
                <a:ea typeface="Calibri"/>
                <a:cs typeface="Calibri"/>
              </a:rPr>
              <a:t> do Power PFCs </a:t>
            </a:r>
            <a:r>
              <a:rPr lang="de-DE" sz="1200" dirty="0" err="1">
                <a:ea typeface="Calibri"/>
                <a:cs typeface="Calibri"/>
              </a:rPr>
              <a:t>look</a:t>
            </a:r>
            <a:r>
              <a:rPr lang="de-DE" sz="1200" dirty="0">
                <a:ea typeface="Calibri"/>
                <a:cs typeface="Calibri"/>
              </a:rPr>
              <a:t> like </a:t>
            </a:r>
            <a:r>
              <a:rPr lang="de-DE" sz="1200" dirty="0" err="1">
                <a:ea typeface="Calibri"/>
                <a:cs typeface="Calibri"/>
              </a:rPr>
              <a:t>this</a:t>
            </a:r>
            <a:r>
              <a:rPr lang="de-DE" sz="1200" dirty="0">
                <a:ea typeface="Calibri"/>
                <a:cs typeface="Calibri"/>
              </a:rPr>
              <a:t> and </a:t>
            </a:r>
            <a:r>
              <a:rPr lang="de-DE" sz="1200" dirty="0" err="1">
                <a:ea typeface="Calibri"/>
                <a:cs typeface="Calibri"/>
              </a:rPr>
              <a:t>why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is</a:t>
            </a:r>
            <a:r>
              <a:rPr lang="de-DE" sz="1200" dirty="0">
                <a:ea typeface="Calibri"/>
                <a:cs typeface="Calibri"/>
              </a:rPr>
              <a:t> a gas </a:t>
            </a:r>
            <a:r>
              <a:rPr lang="de-DE" sz="1200" dirty="0" err="1">
                <a:ea typeface="Calibri"/>
                <a:cs typeface="Calibri"/>
              </a:rPr>
              <a:t>or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coal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pfc</a:t>
            </a:r>
            <a:r>
              <a:rPr lang="de-DE" sz="1200" dirty="0">
                <a:ea typeface="Calibri"/>
                <a:cs typeface="Calibri"/>
              </a:rPr>
              <a:t> not </a:t>
            </a:r>
            <a:r>
              <a:rPr lang="de-DE" sz="1200" dirty="0" err="1">
                <a:ea typeface="Calibri"/>
                <a:cs typeface="Calibri"/>
              </a:rPr>
              <a:t>that</a:t>
            </a:r>
            <a:r>
              <a:rPr lang="de-DE" sz="1200" dirty="0">
                <a:ea typeface="Calibri"/>
                <a:cs typeface="Calibri"/>
              </a:rPr>
              <a:t> volatile </a:t>
            </a:r>
          </a:p>
          <a:p>
            <a:pPr marL="285750" indent="-285750">
              <a:buFontTx/>
              <a:buChar char="-"/>
            </a:pPr>
            <a:endParaRPr lang="de-DE" sz="1200" dirty="0">
              <a:ea typeface="Calibri"/>
              <a:cs typeface="Calibri"/>
            </a:endParaRPr>
          </a:p>
          <a:p>
            <a:pPr marL="285750" indent="-285750">
              <a:buFontTx/>
              <a:buChar char="-"/>
            </a:pPr>
            <a:r>
              <a:rPr lang="de-DE" sz="1200" dirty="0">
                <a:ea typeface="Calibri"/>
                <a:cs typeface="Calibri"/>
              </a:rPr>
              <a:t>Power </a:t>
            </a:r>
            <a:r>
              <a:rPr lang="de-DE" sz="1200" dirty="0" err="1">
                <a:ea typeface="Calibri"/>
                <a:cs typeface="Calibri"/>
              </a:rPr>
              <a:t>isn‘t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storable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it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must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be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consumed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what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causes</a:t>
            </a:r>
            <a:r>
              <a:rPr lang="de-DE" sz="1200" dirty="0">
                <a:ea typeface="Calibri"/>
                <a:cs typeface="Calibri"/>
              </a:rPr>
              <a:t> a high </a:t>
            </a:r>
            <a:r>
              <a:rPr lang="de-DE" sz="1200" dirty="0" err="1">
                <a:ea typeface="Calibri"/>
                <a:cs typeface="Calibri"/>
              </a:rPr>
              <a:t>volatility</a:t>
            </a:r>
            <a:endParaRPr lang="de-DE" sz="1200" dirty="0">
              <a:ea typeface="Calibri"/>
              <a:cs typeface="Calibri"/>
            </a:endParaRPr>
          </a:p>
          <a:p>
            <a:pPr marL="285750" indent="-285750">
              <a:buFontTx/>
              <a:buChar char="-"/>
            </a:pPr>
            <a:endParaRPr lang="de-DE" sz="1200" dirty="0">
              <a:ea typeface="Calibri"/>
              <a:cs typeface="Calibri"/>
            </a:endParaRPr>
          </a:p>
          <a:p>
            <a:pPr marL="285750" indent="-285750">
              <a:buFontTx/>
              <a:buChar char="-"/>
            </a:pPr>
            <a:r>
              <a:rPr lang="de-DE" sz="1200" dirty="0" err="1">
                <a:ea typeface="Calibri"/>
                <a:cs typeface="Calibri"/>
              </a:rPr>
              <a:t>Compared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to</a:t>
            </a:r>
            <a:r>
              <a:rPr lang="de-DE" sz="1200" dirty="0">
                <a:ea typeface="Calibri"/>
                <a:cs typeface="Calibri"/>
              </a:rPr>
              <a:t> Power, </a:t>
            </a:r>
            <a:r>
              <a:rPr lang="de-DE" sz="1200" dirty="0" err="1">
                <a:ea typeface="Calibri"/>
                <a:cs typeface="Calibri"/>
              </a:rPr>
              <a:t>parts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of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the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required</a:t>
            </a:r>
            <a:r>
              <a:rPr lang="de-DE" sz="1200" dirty="0">
                <a:ea typeface="Calibri"/>
                <a:cs typeface="Calibri"/>
              </a:rPr>
              <a:t> gas </a:t>
            </a:r>
            <a:r>
              <a:rPr lang="de-DE" sz="1200" dirty="0" err="1">
                <a:ea typeface="Calibri"/>
                <a:cs typeface="Calibri"/>
              </a:rPr>
              <a:t>can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be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stored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if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you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have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the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storage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infrastructure</a:t>
            </a:r>
            <a:endParaRPr lang="de-DE" sz="1200" dirty="0">
              <a:ea typeface="Calibri"/>
              <a:cs typeface="Calibri"/>
            </a:endParaRPr>
          </a:p>
          <a:p>
            <a:pPr marL="285750" indent="-285750">
              <a:buFontTx/>
              <a:buChar char="-"/>
            </a:pPr>
            <a:endParaRPr lang="de-DE" sz="1200" dirty="0">
              <a:ea typeface="Calibri"/>
              <a:cs typeface="Calibri"/>
            </a:endParaRPr>
          </a:p>
          <a:p>
            <a:pPr marL="285750" indent="-285750">
              <a:buFontTx/>
              <a:buChar char="-"/>
            </a:pPr>
            <a:r>
              <a:rPr lang="de-DE" sz="1200" dirty="0">
                <a:ea typeface="Calibri"/>
                <a:cs typeface="Calibri"/>
              </a:rPr>
              <a:t>Coal </a:t>
            </a:r>
            <a:r>
              <a:rPr lang="de-DE" sz="1200" dirty="0" err="1">
                <a:ea typeface="Calibri"/>
                <a:cs typeface="Calibri"/>
              </a:rPr>
              <a:t>is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of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course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storable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or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can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be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mined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according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to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the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demand</a:t>
            </a:r>
            <a:endParaRPr lang="de-DE" sz="1200" dirty="0">
              <a:ea typeface="Calibri"/>
              <a:cs typeface="Calibri"/>
            </a:endParaRPr>
          </a:p>
          <a:p>
            <a:pPr marL="285750" indent="-285750">
              <a:buFontTx/>
              <a:buChar char="-"/>
            </a:pPr>
            <a:endParaRPr lang="de-DE" sz="1200" dirty="0">
              <a:ea typeface="Calibri"/>
              <a:cs typeface="Calibri"/>
            </a:endParaRPr>
          </a:p>
          <a:p>
            <a:pPr marL="0" indent="0">
              <a:buFontTx/>
              <a:buNone/>
            </a:pPr>
            <a:r>
              <a:rPr lang="de-DE" sz="1200" dirty="0">
                <a:ea typeface="Calibri"/>
                <a:cs typeface="Calibri"/>
              </a:rPr>
              <a:t>But </a:t>
            </a:r>
            <a:r>
              <a:rPr lang="de-DE" sz="1200" dirty="0" err="1">
                <a:ea typeface="Calibri"/>
                <a:cs typeface="Calibri"/>
              </a:rPr>
              <a:t>the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market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is</a:t>
            </a:r>
            <a:r>
              <a:rPr lang="de-DE" sz="1200" dirty="0">
                <a:ea typeface="Calibri"/>
                <a:cs typeface="Calibri"/>
              </a:rPr>
              <a:t> also </a:t>
            </a:r>
            <a:r>
              <a:rPr lang="de-DE" sz="1200" dirty="0" err="1">
                <a:ea typeface="Calibri"/>
                <a:cs typeface="Calibri"/>
              </a:rPr>
              <a:t>changing</a:t>
            </a:r>
            <a:r>
              <a:rPr lang="de-DE" sz="1200" dirty="0">
                <a:ea typeface="Calibri"/>
                <a:cs typeface="Calibri"/>
              </a:rPr>
              <a:t>  </a:t>
            </a:r>
            <a:r>
              <a:rPr lang="de-DE" sz="1200" dirty="0" err="1">
                <a:ea typeface="Calibri"/>
                <a:cs typeface="Calibri"/>
              </a:rPr>
              <a:t>for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de-DE" sz="1200" dirty="0" err="1">
                <a:ea typeface="Calibri"/>
                <a:cs typeface="Calibri"/>
              </a:rPr>
              <a:t>example</a:t>
            </a:r>
            <a:r>
              <a:rPr lang="de-DE" sz="1200" dirty="0">
                <a:ea typeface="Calibri"/>
                <a:cs typeface="Calibri"/>
              </a:rPr>
              <a:t> </a:t>
            </a:r>
            <a:r>
              <a:rPr lang="en-US" sz="1200" b="0" i="0" dirty="0">
                <a:effectLst/>
                <a:latin typeface="-apple-system"/>
                <a:ea typeface="Calibri"/>
                <a:cs typeface="Calibri"/>
              </a:rPr>
              <a:t>t</a:t>
            </a:r>
            <a:r>
              <a:rPr lang="en-US" b="0" i="0" dirty="0">
                <a:effectLst/>
                <a:latin typeface="-apple-system"/>
              </a:rPr>
              <a:t>he Norwegian</a:t>
            </a:r>
            <a:r>
              <a:rPr lang="en-US" b="0" i="0" dirty="0">
                <a:solidFill>
                  <a:srgbClr val="242B34"/>
                </a:solidFill>
                <a:effectLst/>
                <a:latin typeface="-apple-system"/>
              </a:rPr>
              <a:t> PFC </a:t>
            </a:r>
            <a:r>
              <a:rPr lang="en-US" b="0" i="0" dirty="0">
                <a:effectLst/>
                <a:latin typeface="-apple-system"/>
              </a:rPr>
              <a:t>market has</a:t>
            </a:r>
            <a:r>
              <a:rPr lang="en-US" b="0" i="0" dirty="0">
                <a:solidFill>
                  <a:srgbClr val="242B34"/>
                </a:solidFill>
                <a:effectLst/>
                <a:latin typeface="-apple-system"/>
              </a:rPr>
              <a:t> not always </a:t>
            </a:r>
            <a:r>
              <a:rPr lang="en-US" b="0" i="0" dirty="0">
                <a:effectLst/>
                <a:latin typeface="-apple-system"/>
              </a:rPr>
              <a:t>been</a:t>
            </a:r>
            <a:r>
              <a:rPr lang="en-US" b="0" i="0" dirty="0">
                <a:solidFill>
                  <a:srgbClr val="242B34"/>
                </a:solidFill>
                <a:effectLst/>
                <a:latin typeface="-apple-system"/>
              </a:rPr>
              <a:t> as volatile as it is </a:t>
            </a:r>
            <a:r>
              <a:rPr lang="en-US" b="0" i="0" dirty="0">
                <a:effectLst/>
                <a:latin typeface="-apple-system"/>
              </a:rPr>
              <a:t>today</a:t>
            </a:r>
            <a:r>
              <a:rPr lang="en-US" b="0" i="0" dirty="0">
                <a:solidFill>
                  <a:srgbClr val="242B34"/>
                </a:solidFill>
                <a:effectLst/>
                <a:latin typeface="-apple-system"/>
              </a:rPr>
              <a:t>. </a:t>
            </a:r>
          </a:p>
          <a:p>
            <a:pPr marL="0" indent="0">
              <a:buFontTx/>
              <a:buNone/>
            </a:pPr>
            <a:r>
              <a:rPr lang="en-US" b="0" i="0" dirty="0">
                <a:effectLst/>
                <a:latin typeface="-apple-system"/>
              </a:rPr>
              <a:t>The</a:t>
            </a:r>
            <a:r>
              <a:rPr lang="en-US" b="0" i="0" dirty="0">
                <a:solidFill>
                  <a:srgbClr val="242B34"/>
                </a:solidFill>
                <a:effectLst/>
                <a:latin typeface="-apple-system"/>
              </a:rPr>
              <a:t> strong expansion of wind </a:t>
            </a:r>
            <a:r>
              <a:rPr lang="en-US" b="0" i="0" dirty="0">
                <a:effectLst/>
                <a:latin typeface="-apple-system"/>
              </a:rPr>
              <a:t>power</a:t>
            </a:r>
            <a:r>
              <a:rPr lang="en-US" b="0" i="0" dirty="0">
                <a:solidFill>
                  <a:srgbClr val="242B34"/>
                </a:solidFill>
                <a:effectLst/>
                <a:latin typeface="-apple-system"/>
              </a:rPr>
              <a:t> and extreme drought, which meant that little </a:t>
            </a:r>
            <a:r>
              <a:rPr lang="en-US" b="0" i="0" dirty="0">
                <a:effectLst/>
                <a:latin typeface="-apple-system"/>
              </a:rPr>
              <a:t>hydro power</a:t>
            </a:r>
            <a:r>
              <a:rPr lang="en-US" b="0" i="0" dirty="0">
                <a:solidFill>
                  <a:srgbClr val="242B34"/>
                </a:solidFill>
                <a:effectLst/>
                <a:latin typeface="-apple-system"/>
              </a:rPr>
              <a:t> could be </a:t>
            </a:r>
            <a:r>
              <a:rPr lang="en-US" b="0" i="0" dirty="0">
                <a:effectLst/>
                <a:latin typeface="-apple-system"/>
              </a:rPr>
              <a:t>used</a:t>
            </a:r>
            <a:r>
              <a:rPr lang="en-US" b="0" i="0" dirty="0">
                <a:solidFill>
                  <a:srgbClr val="242B34"/>
                </a:solidFill>
                <a:effectLst/>
                <a:latin typeface="-apple-system"/>
              </a:rPr>
              <a:t>, had a major impact on the market.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47843-BD54-8F40-848A-64886B8FA44C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4745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41.emf"/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/Body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193255A-7F1D-32BE-2E4A-9261BED9D5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8471189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4" name="Plassholder for tekst 19">
            <a:extLst>
              <a:ext uri="{FF2B5EF4-FFF2-40B4-BE49-F238E27FC236}">
                <a16:creationId xmlns:a16="http://schemas.microsoft.com/office/drawing/2014/main" id="{782D907C-5DE4-899B-3360-24D07D9B01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8" y="120911"/>
            <a:ext cx="8471189" cy="25668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/>
              <a:t>CHAPTER HEADING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DBC249-D4AE-D99A-38B8-B375316BCA91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pic>
        <p:nvPicPr>
          <p:cNvPr id="9" name="Picture 4" descr="Icon&#10;&#10;Description automatically generated">
            <a:extLst>
              <a:ext uri="{FF2B5EF4-FFF2-40B4-BE49-F238E27FC236}">
                <a16:creationId xmlns:a16="http://schemas.microsoft.com/office/drawing/2014/main" id="{41C56F72-E4D5-2004-77F2-AF8519EC55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2" t="16273" r="16444" b="16220"/>
          <a:stretch/>
        </p:blipFill>
        <p:spPr>
          <a:xfrm>
            <a:off x="11540050" y="224363"/>
            <a:ext cx="410399" cy="412365"/>
          </a:xfrm>
          <a:prstGeom prst="rect">
            <a:avLst/>
          </a:prstGeom>
          <a:effectLst>
            <a:outerShdw dist="4923" sx="1000" sy="1000" algn="ctr" rotWithShape="0">
              <a:srgbClr val="000000"/>
            </a:outerShdw>
          </a:effectLst>
        </p:spPr>
      </p:pic>
      <p:sp>
        <p:nvSpPr>
          <p:cNvPr id="13" name="Plassholder for tekst 5">
            <a:extLst>
              <a:ext uri="{FF2B5EF4-FFF2-40B4-BE49-F238E27FC236}">
                <a16:creationId xmlns:a16="http://schemas.microsoft.com/office/drawing/2014/main" id="{445D5595-42DA-E5F3-DA7C-CF2B438736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7" y="2072789"/>
            <a:ext cx="10125075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Bullet</a:t>
            </a:r>
            <a:r>
              <a:rPr lang="nb-NO" dirty="0"/>
              <a:t> 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1540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 + 3x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193255A-7F1D-32BE-2E4A-9261BED9D5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8471189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4" name="Plassholder for tekst 19">
            <a:extLst>
              <a:ext uri="{FF2B5EF4-FFF2-40B4-BE49-F238E27FC236}">
                <a16:creationId xmlns:a16="http://schemas.microsoft.com/office/drawing/2014/main" id="{782D907C-5DE4-899B-3360-24D07D9B01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8" y="120911"/>
            <a:ext cx="8471189" cy="25668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/>
              <a:t>CHAPTER HEADING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DBC249-D4AE-D99A-38B8-B375316BCA91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pic>
        <p:nvPicPr>
          <p:cNvPr id="9" name="Picture 4" descr="Icon&#10;&#10;Description automatically generated">
            <a:extLst>
              <a:ext uri="{FF2B5EF4-FFF2-40B4-BE49-F238E27FC236}">
                <a16:creationId xmlns:a16="http://schemas.microsoft.com/office/drawing/2014/main" id="{41C56F72-E4D5-2004-77F2-AF8519EC55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2" t="16273" r="16444" b="16220"/>
          <a:stretch/>
        </p:blipFill>
        <p:spPr>
          <a:xfrm>
            <a:off x="11540050" y="224363"/>
            <a:ext cx="410399" cy="412365"/>
          </a:xfrm>
          <a:prstGeom prst="rect">
            <a:avLst/>
          </a:prstGeom>
          <a:effectLst>
            <a:outerShdw dist="4923" sx="1000" sy="1000" algn="ctr" rotWithShape="0">
              <a:srgbClr val="000000"/>
            </a:outerShdw>
          </a:effectLst>
        </p:spPr>
      </p:pic>
      <p:sp>
        <p:nvSpPr>
          <p:cNvPr id="13" name="Plassholder for tekst 5">
            <a:extLst>
              <a:ext uri="{FF2B5EF4-FFF2-40B4-BE49-F238E27FC236}">
                <a16:creationId xmlns:a16="http://schemas.microsoft.com/office/drawing/2014/main" id="{445D5595-42DA-E5F3-DA7C-CF2B438736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7" y="2072790"/>
            <a:ext cx="5051209" cy="1942619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Bullet</a:t>
            </a:r>
            <a:r>
              <a:rPr lang="nb-NO" dirty="0"/>
              <a:t> 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  <p:sp>
        <p:nvSpPr>
          <p:cNvPr id="3" name="Plassholder for bilde 7">
            <a:extLst>
              <a:ext uri="{FF2B5EF4-FFF2-40B4-BE49-F238E27FC236}">
                <a16:creationId xmlns:a16="http://schemas.microsoft.com/office/drawing/2014/main" id="{3FF7AF33-C6C8-E6D0-14B0-5E911481ABF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9902" y="4120007"/>
            <a:ext cx="3363756" cy="2392111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5" name="Plassholder for bilde 7">
            <a:extLst>
              <a:ext uri="{FF2B5EF4-FFF2-40B4-BE49-F238E27FC236}">
                <a16:creationId xmlns:a16="http://schemas.microsoft.com/office/drawing/2014/main" id="{A1CF9D79-C3DF-EDB5-94E1-D0008C1C917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02382" y="4120006"/>
            <a:ext cx="3363756" cy="2392111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bilde 7">
            <a:extLst>
              <a:ext uri="{FF2B5EF4-FFF2-40B4-BE49-F238E27FC236}">
                <a16:creationId xmlns:a16="http://schemas.microsoft.com/office/drawing/2014/main" id="{93178568-1602-C101-A65E-EE1E000D240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54862" y="4120006"/>
            <a:ext cx="3363756" cy="2392111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8" name="Plassholder for tekst 5">
            <a:extLst>
              <a:ext uri="{FF2B5EF4-FFF2-40B4-BE49-F238E27FC236}">
                <a16:creationId xmlns:a16="http://schemas.microsoft.com/office/drawing/2014/main" id="{20A947F6-38E2-DF01-3BF5-306544EA81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82766" y="2072790"/>
            <a:ext cx="5051209" cy="1942619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Bullet</a:t>
            </a:r>
            <a:r>
              <a:rPr lang="nb-NO" dirty="0"/>
              <a:t> 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796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F7346AFE-E985-92D2-06C7-B75BE71BCA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5663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image with titl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F7346AFE-E985-92D2-06C7-B75BE71BCA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836024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10" name="Plassholder for tekst 19">
            <a:extLst>
              <a:ext uri="{FF2B5EF4-FFF2-40B4-BE49-F238E27FC236}">
                <a16:creationId xmlns:a16="http://schemas.microsoft.com/office/drawing/2014/main" id="{A5F22576-6EE2-6F1D-BCEB-76166C1B4C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9110" y="6045761"/>
            <a:ext cx="11132596" cy="6029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3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7413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+Payoff +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D51647FE-9249-753F-47CB-1DD60FDB53A7}"/>
              </a:ext>
            </a:extLst>
          </p:cNvPr>
          <p:cNvSpPr/>
          <p:nvPr userDrawn="1"/>
        </p:nvSpPr>
        <p:spPr>
          <a:xfrm rot="5400000">
            <a:off x="2637182" y="-2637182"/>
            <a:ext cx="6917635" cy="12191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8CFE75F9-ED81-9724-62A7-5B37DCBACD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31869" r="12500" b="32409"/>
          <a:stretch/>
        </p:blipFill>
        <p:spPr>
          <a:xfrm>
            <a:off x="740826" y="6050436"/>
            <a:ext cx="1583603" cy="286753"/>
          </a:xfrm>
          <a:prstGeom prst="rect">
            <a:avLst/>
          </a:prstGeom>
        </p:spPr>
      </p:pic>
      <p:sp>
        <p:nvSpPr>
          <p:cNvPr id="16" name="Plassholder for bilde 15">
            <a:extLst>
              <a:ext uri="{FF2B5EF4-FFF2-40B4-BE49-F238E27FC236}">
                <a16:creationId xmlns:a16="http://schemas.microsoft.com/office/drawing/2014/main" id="{3C935765-D12A-4E84-DC8D-8A6D5D4EE1B6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3997237" y="-330447"/>
            <a:ext cx="9867570" cy="8707146"/>
          </a:xfrm>
          <a:custGeom>
            <a:avLst/>
            <a:gdLst>
              <a:gd name="connsiteX0" fmla="*/ 5747807 w 9867570"/>
              <a:gd name="connsiteY0" fmla="*/ 6030950 h 8707146"/>
              <a:gd name="connsiteX1" fmla="*/ 7077012 w 9867570"/>
              <a:gd name="connsiteY1" fmla="*/ 7369048 h 8707146"/>
              <a:gd name="connsiteX2" fmla="*/ 5747807 w 9867570"/>
              <a:gd name="connsiteY2" fmla="*/ 8707146 h 8707146"/>
              <a:gd name="connsiteX3" fmla="*/ 4418602 w 9867570"/>
              <a:gd name="connsiteY3" fmla="*/ 7369048 h 8707146"/>
              <a:gd name="connsiteX4" fmla="*/ 5747807 w 9867570"/>
              <a:gd name="connsiteY4" fmla="*/ 6030950 h 8707146"/>
              <a:gd name="connsiteX5" fmla="*/ 2191999 w 9867570"/>
              <a:gd name="connsiteY5" fmla="*/ 3956659 h 8707146"/>
              <a:gd name="connsiteX6" fmla="*/ 4383998 w 9867570"/>
              <a:gd name="connsiteY6" fmla="*/ 6163324 h 8707146"/>
              <a:gd name="connsiteX7" fmla="*/ 2191999 w 9867570"/>
              <a:gd name="connsiteY7" fmla="*/ 8369989 h 8707146"/>
              <a:gd name="connsiteX8" fmla="*/ 0 w 9867570"/>
              <a:gd name="connsiteY8" fmla="*/ 6163324 h 8707146"/>
              <a:gd name="connsiteX9" fmla="*/ 2191999 w 9867570"/>
              <a:gd name="connsiteY9" fmla="*/ 3956659 h 8707146"/>
              <a:gd name="connsiteX10" fmla="*/ 3260259 w 9867570"/>
              <a:gd name="connsiteY10" fmla="*/ 2836232 h 8707146"/>
              <a:gd name="connsiteX11" fmla="*/ 3879694 w 9867570"/>
              <a:gd name="connsiteY11" fmla="*/ 3459811 h 8707146"/>
              <a:gd name="connsiteX12" fmla="*/ 3260259 w 9867570"/>
              <a:gd name="connsiteY12" fmla="*/ 4083391 h 8707146"/>
              <a:gd name="connsiteX13" fmla="*/ 2640824 w 9867570"/>
              <a:gd name="connsiteY13" fmla="*/ 3459811 h 8707146"/>
              <a:gd name="connsiteX14" fmla="*/ 3260259 w 9867570"/>
              <a:gd name="connsiteY14" fmla="*/ 2836232 h 8707146"/>
              <a:gd name="connsiteX15" fmla="*/ 6946950 w 9867570"/>
              <a:gd name="connsiteY15" fmla="*/ 0 h 8707146"/>
              <a:gd name="connsiteX16" fmla="*/ 9867570 w 9867570"/>
              <a:gd name="connsiteY16" fmla="*/ 2940160 h 8707146"/>
              <a:gd name="connsiteX17" fmla="*/ 6946950 w 9867570"/>
              <a:gd name="connsiteY17" fmla="*/ 5880320 h 8707146"/>
              <a:gd name="connsiteX18" fmla="*/ 4026330 w 9867570"/>
              <a:gd name="connsiteY18" fmla="*/ 2940160 h 8707146"/>
              <a:gd name="connsiteX19" fmla="*/ 6946950 w 9867570"/>
              <a:gd name="connsiteY19" fmla="*/ 0 h 870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67570" h="8707146">
                <a:moveTo>
                  <a:pt x="5747807" y="6030950"/>
                </a:moveTo>
                <a:cubicBezTo>
                  <a:pt x="6481907" y="6030950"/>
                  <a:pt x="7077012" y="6630037"/>
                  <a:pt x="7077012" y="7369048"/>
                </a:cubicBezTo>
                <a:cubicBezTo>
                  <a:pt x="7077012" y="8108059"/>
                  <a:pt x="6481907" y="8707146"/>
                  <a:pt x="5747807" y="8707146"/>
                </a:cubicBezTo>
                <a:cubicBezTo>
                  <a:pt x="5013707" y="8707146"/>
                  <a:pt x="4418602" y="8108059"/>
                  <a:pt x="4418602" y="7369048"/>
                </a:cubicBezTo>
                <a:cubicBezTo>
                  <a:pt x="4418602" y="6630037"/>
                  <a:pt x="5013707" y="6030950"/>
                  <a:pt x="5747807" y="6030950"/>
                </a:cubicBezTo>
                <a:close/>
                <a:moveTo>
                  <a:pt x="2191999" y="3956659"/>
                </a:moveTo>
                <a:cubicBezTo>
                  <a:pt x="3402607" y="3956659"/>
                  <a:pt x="4383998" y="4944617"/>
                  <a:pt x="4383998" y="6163324"/>
                </a:cubicBezTo>
                <a:cubicBezTo>
                  <a:pt x="4383998" y="7382031"/>
                  <a:pt x="3402607" y="8369989"/>
                  <a:pt x="2191999" y="8369989"/>
                </a:cubicBezTo>
                <a:cubicBezTo>
                  <a:pt x="981391" y="8369989"/>
                  <a:pt x="0" y="7382031"/>
                  <a:pt x="0" y="6163324"/>
                </a:cubicBezTo>
                <a:cubicBezTo>
                  <a:pt x="0" y="4944617"/>
                  <a:pt x="981391" y="3956659"/>
                  <a:pt x="2191999" y="3956659"/>
                </a:cubicBezTo>
                <a:close/>
                <a:moveTo>
                  <a:pt x="3260259" y="2836232"/>
                </a:moveTo>
                <a:cubicBezTo>
                  <a:pt x="3602364" y="2836232"/>
                  <a:pt x="3879694" y="3115417"/>
                  <a:pt x="3879694" y="3459811"/>
                </a:cubicBezTo>
                <a:cubicBezTo>
                  <a:pt x="3879694" y="3804206"/>
                  <a:pt x="3602364" y="4083391"/>
                  <a:pt x="3260259" y="4083391"/>
                </a:cubicBezTo>
                <a:cubicBezTo>
                  <a:pt x="2918154" y="4083391"/>
                  <a:pt x="2640824" y="3804206"/>
                  <a:pt x="2640824" y="3459811"/>
                </a:cubicBezTo>
                <a:cubicBezTo>
                  <a:pt x="2640824" y="3115417"/>
                  <a:pt x="2918154" y="2836232"/>
                  <a:pt x="3260259" y="2836232"/>
                </a:cubicBezTo>
                <a:close/>
                <a:moveTo>
                  <a:pt x="6946950" y="0"/>
                </a:moveTo>
                <a:cubicBezTo>
                  <a:pt x="8559964" y="0"/>
                  <a:pt x="9867570" y="1316354"/>
                  <a:pt x="9867570" y="2940160"/>
                </a:cubicBezTo>
                <a:cubicBezTo>
                  <a:pt x="9867570" y="4563966"/>
                  <a:pt x="8559964" y="5880320"/>
                  <a:pt x="6946950" y="5880320"/>
                </a:cubicBezTo>
                <a:cubicBezTo>
                  <a:pt x="5333936" y="5880320"/>
                  <a:pt x="4026330" y="4563966"/>
                  <a:pt x="4026330" y="2940160"/>
                </a:cubicBezTo>
                <a:cubicBezTo>
                  <a:pt x="4026330" y="1316354"/>
                  <a:pt x="5333936" y="0"/>
                  <a:pt x="69469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0" name="Plassholder for tekst 19">
            <a:extLst>
              <a:ext uri="{FF2B5EF4-FFF2-40B4-BE49-F238E27FC236}">
                <a16:creationId xmlns:a16="http://schemas.microsoft.com/office/drawing/2014/main" id="{F1F37A79-4AB3-EDFB-D51F-0E8A0EE8A6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0826" y="713655"/>
            <a:ext cx="4595945" cy="17000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4000">
                <a:solidFill>
                  <a:schemeClr val="bg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/>
              <a:t>Presentation </a:t>
            </a:r>
          </a:p>
          <a:p>
            <a:pPr lvl="0"/>
            <a:r>
              <a:rPr lang="nb-NO" dirty="0" err="1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43859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1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A205F0AC-5E31-6696-9192-E9130F8740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2" t="16273" r="16444" b="16220"/>
          <a:stretch/>
        </p:blipFill>
        <p:spPr>
          <a:xfrm>
            <a:off x="11540050" y="224363"/>
            <a:ext cx="410399" cy="412365"/>
          </a:xfrm>
          <a:prstGeom prst="rect">
            <a:avLst/>
          </a:prstGeom>
          <a:effectLst>
            <a:outerShdw dist="4923" sx="1000" sy="1000" algn="ctr" rotWithShape="0">
              <a:srgbClr val="000000"/>
            </a:outerShdw>
          </a:effectLst>
        </p:spPr>
      </p:pic>
      <p:sp>
        <p:nvSpPr>
          <p:cNvPr id="11" name="Plassholder for tekst 19">
            <a:extLst>
              <a:ext uri="{FF2B5EF4-FFF2-40B4-BE49-F238E27FC236}">
                <a16:creationId xmlns:a16="http://schemas.microsoft.com/office/drawing/2014/main" id="{3DCD474A-F6AB-8DF7-3417-FDBA268C59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8" y="498764"/>
            <a:ext cx="9957163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 baseline="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What</a:t>
            </a:r>
            <a:r>
              <a:rPr lang="nb-NO" dirty="0"/>
              <a:t> do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need</a:t>
            </a:r>
            <a:r>
              <a:rPr lang="nb-NO" dirty="0"/>
              <a:t> to do to be </a:t>
            </a:r>
            <a:r>
              <a:rPr lang="nb-NO" dirty="0" err="1"/>
              <a:t>fit</a:t>
            </a:r>
            <a:r>
              <a:rPr lang="nb-NO" dirty="0"/>
              <a:t> for </a:t>
            </a:r>
            <a:br>
              <a:rPr lang="nb-NO" dirty="0"/>
            </a:br>
            <a:r>
              <a:rPr lang="nb-NO" dirty="0" err="1"/>
              <a:t>the</a:t>
            </a:r>
            <a:r>
              <a:rPr lang="nb-NO" dirty="0"/>
              <a:t> 30 000 </a:t>
            </a:r>
            <a:r>
              <a:rPr lang="nb-NO" dirty="0" err="1"/>
              <a:t>others</a:t>
            </a:r>
            <a:endParaRPr lang="nb-NO" dirty="0"/>
          </a:p>
        </p:txBody>
      </p:sp>
      <p:sp>
        <p:nvSpPr>
          <p:cNvPr id="12" name="Plassholder for tekst 19">
            <a:extLst>
              <a:ext uri="{FF2B5EF4-FFF2-40B4-BE49-F238E27FC236}">
                <a16:creationId xmlns:a16="http://schemas.microsoft.com/office/drawing/2014/main" id="{9538B1FA-F58E-977F-DAB2-639D00579F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978" y="172880"/>
            <a:ext cx="6164263" cy="2047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/>
              <a:t>CHAPTER HEADING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4519D7DE-64DE-7863-82A9-41AA165BC79E}"/>
              </a:ext>
            </a:extLst>
          </p:cNvPr>
          <p:cNvSpPr/>
          <p:nvPr userDrawn="1"/>
        </p:nvSpPr>
        <p:spPr>
          <a:xfrm>
            <a:off x="0" y="0"/>
            <a:ext cx="11335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3127F087-7F5B-7F3B-1E63-D9EA3730F1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9359" y="2098304"/>
            <a:ext cx="2386800" cy="756875"/>
          </a:xfrm>
          <a:prstGeom prst="round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dirty="0"/>
              <a:t>Market </a:t>
            </a:r>
            <a:r>
              <a:rPr lang="nb-NO" dirty="0" err="1"/>
              <a:t>research</a:t>
            </a:r>
            <a:r>
              <a:rPr lang="nb-NO" dirty="0"/>
              <a:t> – </a:t>
            </a:r>
            <a:r>
              <a:rPr lang="nb-NO" dirty="0" err="1"/>
              <a:t>which</a:t>
            </a:r>
            <a:r>
              <a:rPr lang="nb-NO" dirty="0"/>
              <a:t> </a:t>
            </a:r>
            <a:r>
              <a:rPr lang="nb-NO" dirty="0" err="1"/>
              <a:t>markets</a:t>
            </a:r>
            <a:r>
              <a:rPr lang="nb-NO" dirty="0"/>
              <a:t> to </a:t>
            </a:r>
            <a:r>
              <a:rPr lang="nb-NO" dirty="0" err="1"/>
              <a:t>prioritize</a:t>
            </a:r>
            <a:endParaRPr lang="nb-NO" dirty="0"/>
          </a:p>
        </p:txBody>
      </p:sp>
      <p:sp>
        <p:nvSpPr>
          <p:cNvPr id="16" name="Plassholder for tekst 14">
            <a:extLst>
              <a:ext uri="{FF2B5EF4-FFF2-40B4-BE49-F238E27FC236}">
                <a16:creationId xmlns:a16="http://schemas.microsoft.com/office/drawing/2014/main" id="{9D4561B3-C82B-5912-800B-8E10D1C407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7012" y="5444513"/>
            <a:ext cx="2386800" cy="756875"/>
          </a:xfrm>
          <a:prstGeom prst="roundRect">
            <a:avLst/>
          </a:prstGeom>
          <a:solidFill>
            <a:schemeClr val="tx2"/>
          </a:solidFill>
        </p:spPr>
        <p:txBody>
          <a:bodyPr anchor="ctr"/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dirty="0"/>
              <a:t>Market </a:t>
            </a:r>
            <a:r>
              <a:rPr lang="nb-NO" dirty="0" err="1"/>
              <a:t>research</a:t>
            </a:r>
            <a:r>
              <a:rPr lang="nb-NO" dirty="0"/>
              <a:t> – </a:t>
            </a:r>
            <a:r>
              <a:rPr lang="nb-NO" dirty="0" err="1"/>
              <a:t>which</a:t>
            </a:r>
            <a:r>
              <a:rPr lang="nb-NO" dirty="0"/>
              <a:t> </a:t>
            </a:r>
            <a:r>
              <a:rPr lang="nb-NO" dirty="0" err="1"/>
              <a:t>markets</a:t>
            </a:r>
            <a:r>
              <a:rPr lang="nb-NO" dirty="0"/>
              <a:t> to </a:t>
            </a:r>
            <a:r>
              <a:rPr lang="nb-NO" dirty="0" err="1"/>
              <a:t>prioritize</a:t>
            </a:r>
            <a:endParaRPr lang="nb-NO" dirty="0"/>
          </a:p>
        </p:txBody>
      </p:sp>
      <p:sp>
        <p:nvSpPr>
          <p:cNvPr id="17" name="Plassholder for tekst 14">
            <a:extLst>
              <a:ext uri="{FF2B5EF4-FFF2-40B4-BE49-F238E27FC236}">
                <a16:creationId xmlns:a16="http://schemas.microsoft.com/office/drawing/2014/main" id="{69D9C83F-87D3-BB04-36C0-B11758A40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86442" y="4286984"/>
            <a:ext cx="2386800" cy="756875"/>
          </a:xfrm>
          <a:prstGeom prst="round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dirty="0"/>
              <a:t>Market </a:t>
            </a:r>
            <a:r>
              <a:rPr lang="nb-NO" dirty="0" err="1"/>
              <a:t>research</a:t>
            </a:r>
            <a:r>
              <a:rPr lang="nb-NO" dirty="0"/>
              <a:t> – </a:t>
            </a:r>
            <a:r>
              <a:rPr lang="nb-NO" dirty="0" err="1"/>
              <a:t>which</a:t>
            </a:r>
            <a:r>
              <a:rPr lang="nb-NO" dirty="0"/>
              <a:t> </a:t>
            </a:r>
            <a:r>
              <a:rPr lang="nb-NO" dirty="0" err="1"/>
              <a:t>markets</a:t>
            </a:r>
            <a:r>
              <a:rPr lang="nb-NO" dirty="0"/>
              <a:t> to </a:t>
            </a:r>
            <a:r>
              <a:rPr lang="nb-NO" dirty="0" err="1"/>
              <a:t>prioritize</a:t>
            </a:r>
            <a:endParaRPr lang="nb-NO" dirty="0"/>
          </a:p>
        </p:txBody>
      </p:sp>
      <p:sp>
        <p:nvSpPr>
          <p:cNvPr id="18" name="Plassholder for tekst 14">
            <a:extLst>
              <a:ext uri="{FF2B5EF4-FFF2-40B4-BE49-F238E27FC236}">
                <a16:creationId xmlns:a16="http://schemas.microsoft.com/office/drawing/2014/main" id="{4DCC6BE3-DE2A-4CE0-5212-7920B4C938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86442" y="3270984"/>
            <a:ext cx="2386800" cy="756875"/>
          </a:xfrm>
          <a:prstGeom prst="roundRect">
            <a:avLst/>
          </a:prstGeom>
          <a:solidFill>
            <a:schemeClr val="tx2"/>
          </a:solidFill>
        </p:spPr>
        <p:txBody>
          <a:bodyPr anchor="ctr"/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dirty="0"/>
              <a:t>Market </a:t>
            </a:r>
            <a:r>
              <a:rPr lang="nb-NO" dirty="0" err="1"/>
              <a:t>research</a:t>
            </a:r>
            <a:r>
              <a:rPr lang="nb-NO" dirty="0"/>
              <a:t> – </a:t>
            </a:r>
            <a:r>
              <a:rPr lang="nb-NO" dirty="0" err="1"/>
              <a:t>which</a:t>
            </a:r>
            <a:r>
              <a:rPr lang="nb-NO" dirty="0"/>
              <a:t> </a:t>
            </a:r>
            <a:r>
              <a:rPr lang="nb-NO" dirty="0" err="1"/>
              <a:t>markets</a:t>
            </a:r>
            <a:r>
              <a:rPr lang="nb-NO" dirty="0"/>
              <a:t> to </a:t>
            </a:r>
            <a:r>
              <a:rPr lang="nb-NO" dirty="0" err="1"/>
              <a:t>prioritize</a:t>
            </a:r>
            <a:endParaRPr lang="nb-NO" dirty="0"/>
          </a:p>
        </p:txBody>
      </p:sp>
      <p:sp>
        <p:nvSpPr>
          <p:cNvPr id="19" name="Plassholder for tekst 14">
            <a:extLst>
              <a:ext uri="{FF2B5EF4-FFF2-40B4-BE49-F238E27FC236}">
                <a16:creationId xmlns:a16="http://schemas.microsoft.com/office/drawing/2014/main" id="{42F09E14-4DC2-4E22-D1BB-D94C1B66E8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59332" y="3270984"/>
            <a:ext cx="2386800" cy="756875"/>
          </a:xfrm>
          <a:prstGeom prst="roundRect">
            <a:avLst/>
          </a:prstGeom>
          <a:solidFill>
            <a:schemeClr val="tx2"/>
          </a:solidFill>
        </p:spPr>
        <p:txBody>
          <a:bodyPr anchor="ctr"/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dirty="0"/>
              <a:t>Market </a:t>
            </a:r>
            <a:r>
              <a:rPr lang="nb-NO" dirty="0" err="1"/>
              <a:t>research</a:t>
            </a:r>
            <a:r>
              <a:rPr lang="nb-NO" dirty="0"/>
              <a:t> – </a:t>
            </a:r>
            <a:r>
              <a:rPr lang="nb-NO" dirty="0" err="1"/>
              <a:t>which</a:t>
            </a:r>
            <a:r>
              <a:rPr lang="nb-NO" dirty="0"/>
              <a:t> </a:t>
            </a:r>
            <a:r>
              <a:rPr lang="nb-NO" dirty="0" err="1"/>
              <a:t>markets</a:t>
            </a:r>
            <a:r>
              <a:rPr lang="nb-NO" dirty="0"/>
              <a:t> to </a:t>
            </a:r>
            <a:r>
              <a:rPr lang="nb-NO" dirty="0" err="1"/>
              <a:t>prioritize</a:t>
            </a:r>
            <a:endParaRPr lang="nb-NO" dirty="0"/>
          </a:p>
        </p:txBody>
      </p:sp>
      <p:sp>
        <p:nvSpPr>
          <p:cNvPr id="20" name="Plassholder for tekst 14">
            <a:extLst>
              <a:ext uri="{FF2B5EF4-FFF2-40B4-BE49-F238E27FC236}">
                <a16:creationId xmlns:a16="http://schemas.microsoft.com/office/drawing/2014/main" id="{608EA897-11A2-9A4F-A755-E59603E31F0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59332" y="4297144"/>
            <a:ext cx="2386800" cy="756875"/>
          </a:xfrm>
          <a:prstGeom prst="round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dirty="0"/>
              <a:t>Market </a:t>
            </a:r>
            <a:r>
              <a:rPr lang="nb-NO" dirty="0" err="1"/>
              <a:t>research</a:t>
            </a:r>
            <a:r>
              <a:rPr lang="nb-NO" dirty="0"/>
              <a:t> – </a:t>
            </a:r>
            <a:r>
              <a:rPr lang="nb-NO" dirty="0" err="1"/>
              <a:t>which</a:t>
            </a:r>
            <a:r>
              <a:rPr lang="nb-NO" dirty="0"/>
              <a:t> </a:t>
            </a:r>
            <a:r>
              <a:rPr lang="nb-NO" dirty="0" err="1"/>
              <a:t>markets</a:t>
            </a:r>
            <a:r>
              <a:rPr lang="nb-NO" dirty="0"/>
              <a:t> to </a:t>
            </a:r>
            <a:r>
              <a:rPr lang="nb-NO" dirty="0" err="1"/>
              <a:t>prioritize</a:t>
            </a:r>
            <a:endParaRPr lang="nb-NO" dirty="0"/>
          </a:p>
        </p:txBody>
      </p:sp>
      <p:sp>
        <p:nvSpPr>
          <p:cNvPr id="21" name="Plassholder for tekst 14">
            <a:extLst>
              <a:ext uri="{FF2B5EF4-FFF2-40B4-BE49-F238E27FC236}">
                <a16:creationId xmlns:a16="http://schemas.microsoft.com/office/drawing/2014/main" id="{CA41BE10-96DA-069F-ECFF-BFACFC814C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5012" y="3727340"/>
            <a:ext cx="2386800" cy="756875"/>
          </a:xfrm>
          <a:prstGeom prst="round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>
              <a:buFontTx/>
              <a:buNone/>
              <a:defRPr sz="14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dirty="0"/>
              <a:t>Market </a:t>
            </a:r>
            <a:r>
              <a:rPr lang="nb-NO" dirty="0" err="1"/>
              <a:t>research</a:t>
            </a:r>
            <a:r>
              <a:rPr lang="nb-NO" dirty="0"/>
              <a:t> – </a:t>
            </a:r>
            <a:r>
              <a:rPr lang="nb-NO" dirty="0" err="1"/>
              <a:t>which</a:t>
            </a:r>
            <a:r>
              <a:rPr lang="nb-NO" dirty="0"/>
              <a:t> </a:t>
            </a:r>
            <a:r>
              <a:rPr lang="nb-NO" dirty="0" err="1"/>
              <a:t>markets</a:t>
            </a:r>
            <a:r>
              <a:rPr lang="nb-NO" dirty="0"/>
              <a:t> to </a:t>
            </a:r>
            <a:r>
              <a:rPr lang="nb-NO" dirty="0" err="1"/>
              <a:t>prioritize</a:t>
            </a:r>
            <a:endParaRPr lang="nb-NO" dirty="0"/>
          </a:p>
        </p:txBody>
      </p:sp>
      <p:sp>
        <p:nvSpPr>
          <p:cNvPr id="22" name="Plassholder for tekst 14">
            <a:extLst>
              <a:ext uri="{FF2B5EF4-FFF2-40B4-BE49-F238E27FC236}">
                <a16:creationId xmlns:a16="http://schemas.microsoft.com/office/drawing/2014/main" id="{5D25C683-7829-FED0-9A95-30CBA15C526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94129" y="3727340"/>
            <a:ext cx="2386800" cy="756875"/>
          </a:xfrm>
          <a:prstGeom prst="round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>
              <a:buFontTx/>
              <a:buNone/>
              <a:defRPr sz="14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dirty="0"/>
              <a:t>Market </a:t>
            </a:r>
            <a:r>
              <a:rPr lang="nb-NO" dirty="0" err="1"/>
              <a:t>research</a:t>
            </a:r>
            <a:r>
              <a:rPr lang="nb-NO" dirty="0"/>
              <a:t> – </a:t>
            </a:r>
            <a:r>
              <a:rPr lang="nb-NO" dirty="0" err="1"/>
              <a:t>which</a:t>
            </a:r>
            <a:r>
              <a:rPr lang="nb-NO" dirty="0"/>
              <a:t> </a:t>
            </a:r>
            <a:r>
              <a:rPr lang="nb-NO" dirty="0" err="1"/>
              <a:t>markets</a:t>
            </a:r>
            <a:r>
              <a:rPr lang="nb-NO" dirty="0"/>
              <a:t> to </a:t>
            </a:r>
            <a:r>
              <a:rPr lang="nb-NO" dirty="0" err="1"/>
              <a:t>prioritize</a:t>
            </a:r>
            <a:endParaRPr lang="nb-NO" dirty="0"/>
          </a:p>
        </p:txBody>
      </p:sp>
      <p:sp>
        <p:nvSpPr>
          <p:cNvPr id="48" name="Plassholder for tekst 46">
            <a:extLst>
              <a:ext uri="{FF2B5EF4-FFF2-40B4-BE49-F238E27FC236}">
                <a16:creationId xmlns:a16="http://schemas.microsoft.com/office/drawing/2014/main" id="{F5FF7358-D3E0-9FA0-520B-4688DB0CB5C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74613" y="4088036"/>
            <a:ext cx="493200" cy="709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50" name="Plassholder for tekst 46">
            <a:extLst>
              <a:ext uri="{FF2B5EF4-FFF2-40B4-BE49-F238E27FC236}">
                <a16:creationId xmlns:a16="http://schemas.microsoft.com/office/drawing/2014/main" id="{ED2AFA19-C59B-BC26-1B37-5EEE6F7BA40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 flipV="1">
            <a:off x="5274613" y="3504229"/>
            <a:ext cx="493200" cy="709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57" name="Plassholder for tekst 56">
            <a:extLst>
              <a:ext uri="{FF2B5EF4-FFF2-40B4-BE49-F238E27FC236}">
                <a16:creationId xmlns:a16="http://schemas.microsoft.com/office/drawing/2014/main" id="{937C2E78-5978-DF87-32CF-17848D80E2C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21813" y="4088036"/>
            <a:ext cx="2921974" cy="125393"/>
          </a:xfrm>
          <a:prstGeom prst="rect">
            <a:avLst/>
          </a:prstGeom>
          <a:blipFill>
            <a:blip r:embed="rId4"/>
            <a:stretch>
              <a:fillRect l="-4485" t="-119103" r="-4781" b="-8069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58" name="Plassholder for tekst 46">
            <a:extLst>
              <a:ext uri="{FF2B5EF4-FFF2-40B4-BE49-F238E27FC236}">
                <a16:creationId xmlns:a16="http://schemas.microsoft.com/office/drawing/2014/main" id="{A6BF029E-F839-F21B-24A5-1EB9EA87730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flipH="1">
            <a:off x="6664761" y="4092074"/>
            <a:ext cx="493200" cy="709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59" name="Plassholder for tekst 46">
            <a:extLst>
              <a:ext uri="{FF2B5EF4-FFF2-40B4-BE49-F238E27FC236}">
                <a16:creationId xmlns:a16="http://schemas.microsoft.com/office/drawing/2014/main" id="{D50AFF4C-EDA1-4244-7E4D-9119B33CA93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flipH="1" flipV="1">
            <a:off x="6664761" y="3508267"/>
            <a:ext cx="493200" cy="709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60" name="Plassholder for tekst 56">
            <a:extLst>
              <a:ext uri="{FF2B5EF4-FFF2-40B4-BE49-F238E27FC236}">
                <a16:creationId xmlns:a16="http://schemas.microsoft.com/office/drawing/2014/main" id="{A6B3452B-D249-8F85-DDE1-22499298126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 flipH="1">
            <a:off x="6674459" y="4092074"/>
            <a:ext cx="2919669" cy="125393"/>
          </a:xfrm>
          <a:prstGeom prst="rect">
            <a:avLst/>
          </a:prstGeom>
          <a:blipFill>
            <a:blip r:embed="rId4"/>
            <a:stretch>
              <a:fillRect l="-4485" t="-119103" r="-4781" b="-8069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23" name="Plassholder for tekst 14">
            <a:extLst>
              <a:ext uri="{FF2B5EF4-FFF2-40B4-BE49-F238E27FC236}">
                <a16:creationId xmlns:a16="http://schemas.microsoft.com/office/drawing/2014/main" id="{F983920B-911C-1317-51A0-9DAFDFC53AB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94900" y="3639706"/>
            <a:ext cx="1037002" cy="1037002"/>
          </a:xfrm>
          <a:prstGeom prst="ellipse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FontTx/>
              <a:buNone/>
              <a:defRPr sz="1400" b="0" i="0">
                <a:solidFill>
                  <a:schemeClr val="tx2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62" name="Plassholder for tekst 56">
            <a:extLst>
              <a:ext uri="{FF2B5EF4-FFF2-40B4-BE49-F238E27FC236}">
                <a16:creationId xmlns:a16="http://schemas.microsoft.com/office/drawing/2014/main" id="{CE8D23F3-6671-5574-B7AC-17A12315897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 rot="5400000">
            <a:off x="5837846" y="4981163"/>
            <a:ext cx="756876" cy="125393"/>
          </a:xfrm>
          <a:prstGeom prst="rect">
            <a:avLst/>
          </a:prstGeom>
          <a:blipFill>
            <a:blip r:embed="rId4"/>
            <a:stretch>
              <a:fillRect l="-4485" t="-119103" r="-4781" b="-8069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63" name="Plassholder for tekst 56">
            <a:extLst>
              <a:ext uri="{FF2B5EF4-FFF2-40B4-BE49-F238E27FC236}">
                <a16:creationId xmlns:a16="http://schemas.microsoft.com/office/drawing/2014/main" id="{2DEE9EB4-8A8A-23C1-D771-956C42EE9F7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 rot="5400000">
            <a:off x="5837846" y="3198572"/>
            <a:ext cx="756876" cy="125393"/>
          </a:xfrm>
          <a:prstGeom prst="rect">
            <a:avLst/>
          </a:prstGeom>
          <a:blipFill>
            <a:blip r:embed="rId4"/>
            <a:stretch>
              <a:fillRect l="-4485" t="-119103" r="-4781" b="-8069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202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1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tekst 19">
            <a:extLst>
              <a:ext uri="{FF2B5EF4-FFF2-40B4-BE49-F238E27FC236}">
                <a16:creationId xmlns:a16="http://schemas.microsoft.com/office/drawing/2014/main" id="{3DCD474A-F6AB-8DF7-3417-FDBA268C59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8" y="498764"/>
            <a:ext cx="9957163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 baseline="0">
                <a:solidFill>
                  <a:schemeClr val="tx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What</a:t>
            </a:r>
            <a:r>
              <a:rPr lang="nb-NO" dirty="0"/>
              <a:t> do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need</a:t>
            </a:r>
            <a:r>
              <a:rPr lang="nb-NO" dirty="0"/>
              <a:t> to do to be </a:t>
            </a:r>
            <a:r>
              <a:rPr lang="nb-NO" dirty="0" err="1"/>
              <a:t>fit</a:t>
            </a:r>
            <a:r>
              <a:rPr lang="nb-NO" dirty="0"/>
              <a:t> for </a:t>
            </a:r>
            <a:br>
              <a:rPr lang="nb-NO" dirty="0"/>
            </a:br>
            <a:r>
              <a:rPr lang="nb-NO" dirty="0" err="1"/>
              <a:t>the</a:t>
            </a:r>
            <a:r>
              <a:rPr lang="nb-NO" dirty="0"/>
              <a:t> 30 000 </a:t>
            </a:r>
            <a:r>
              <a:rPr lang="nb-NO" dirty="0" err="1"/>
              <a:t>others</a:t>
            </a:r>
            <a:endParaRPr lang="nb-NO" dirty="0"/>
          </a:p>
        </p:txBody>
      </p:sp>
      <p:sp>
        <p:nvSpPr>
          <p:cNvPr id="12" name="Plassholder for tekst 19">
            <a:extLst>
              <a:ext uri="{FF2B5EF4-FFF2-40B4-BE49-F238E27FC236}">
                <a16:creationId xmlns:a16="http://schemas.microsoft.com/office/drawing/2014/main" id="{9538B1FA-F58E-977F-DAB2-639D00579F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978" y="172880"/>
            <a:ext cx="6164263" cy="2047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chemeClr val="tx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/>
              <a:t>CHAPTER HEADING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4519D7DE-64DE-7863-82A9-41AA165BC79E}"/>
              </a:ext>
            </a:extLst>
          </p:cNvPr>
          <p:cNvSpPr/>
          <p:nvPr userDrawn="1"/>
        </p:nvSpPr>
        <p:spPr>
          <a:xfrm>
            <a:off x="0" y="0"/>
            <a:ext cx="11335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3127F087-7F5B-7F3B-1E63-D9EA3730F1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9359" y="2098304"/>
            <a:ext cx="2386800" cy="756875"/>
          </a:xfrm>
          <a:prstGeom prst="round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FontTx/>
              <a:buNone/>
              <a:defRPr sz="14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dirty="0"/>
              <a:t>Market </a:t>
            </a:r>
            <a:r>
              <a:rPr lang="nb-NO" dirty="0" err="1"/>
              <a:t>research</a:t>
            </a:r>
            <a:r>
              <a:rPr lang="nb-NO" dirty="0"/>
              <a:t> – </a:t>
            </a:r>
            <a:r>
              <a:rPr lang="nb-NO" dirty="0" err="1"/>
              <a:t>which</a:t>
            </a:r>
            <a:r>
              <a:rPr lang="nb-NO" dirty="0"/>
              <a:t> </a:t>
            </a:r>
            <a:r>
              <a:rPr lang="nb-NO" dirty="0" err="1"/>
              <a:t>markets</a:t>
            </a:r>
            <a:r>
              <a:rPr lang="nb-NO" dirty="0"/>
              <a:t> to </a:t>
            </a:r>
            <a:r>
              <a:rPr lang="nb-NO" dirty="0" err="1"/>
              <a:t>prioritize</a:t>
            </a:r>
            <a:endParaRPr lang="nb-NO" dirty="0"/>
          </a:p>
        </p:txBody>
      </p:sp>
      <p:sp>
        <p:nvSpPr>
          <p:cNvPr id="16" name="Plassholder for tekst 14">
            <a:extLst>
              <a:ext uri="{FF2B5EF4-FFF2-40B4-BE49-F238E27FC236}">
                <a16:creationId xmlns:a16="http://schemas.microsoft.com/office/drawing/2014/main" id="{9D4561B3-C82B-5912-800B-8E10D1C407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7012" y="5444513"/>
            <a:ext cx="2386800" cy="756875"/>
          </a:xfrm>
          <a:prstGeom prst="roundRect">
            <a:avLst/>
          </a:prstGeom>
          <a:solidFill>
            <a:schemeClr val="tx1"/>
          </a:solidFill>
        </p:spPr>
        <p:txBody>
          <a:bodyPr anchor="ctr"/>
          <a:lstStyle>
            <a:lvl1pPr marL="0" indent="0">
              <a:buFontTx/>
              <a:buNone/>
              <a:defRPr sz="1400" b="0" i="0">
                <a:solidFill>
                  <a:schemeClr val="bg2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dirty="0"/>
              <a:t>Market </a:t>
            </a:r>
            <a:r>
              <a:rPr lang="nb-NO" dirty="0" err="1"/>
              <a:t>research</a:t>
            </a:r>
            <a:r>
              <a:rPr lang="nb-NO" dirty="0"/>
              <a:t> – </a:t>
            </a:r>
            <a:r>
              <a:rPr lang="nb-NO" dirty="0" err="1"/>
              <a:t>which</a:t>
            </a:r>
            <a:r>
              <a:rPr lang="nb-NO" dirty="0"/>
              <a:t> </a:t>
            </a:r>
            <a:r>
              <a:rPr lang="nb-NO" dirty="0" err="1"/>
              <a:t>markets</a:t>
            </a:r>
            <a:r>
              <a:rPr lang="nb-NO" dirty="0"/>
              <a:t> to </a:t>
            </a:r>
            <a:r>
              <a:rPr lang="nb-NO" dirty="0" err="1"/>
              <a:t>prioritize</a:t>
            </a:r>
            <a:endParaRPr lang="nb-NO" dirty="0"/>
          </a:p>
        </p:txBody>
      </p:sp>
      <p:sp>
        <p:nvSpPr>
          <p:cNvPr id="17" name="Plassholder for tekst 14">
            <a:extLst>
              <a:ext uri="{FF2B5EF4-FFF2-40B4-BE49-F238E27FC236}">
                <a16:creationId xmlns:a16="http://schemas.microsoft.com/office/drawing/2014/main" id="{69D9C83F-87D3-BB04-36C0-B11758A40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86442" y="4286984"/>
            <a:ext cx="2386800" cy="756875"/>
          </a:xfrm>
          <a:prstGeom prst="round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FontTx/>
              <a:buNone/>
              <a:defRPr sz="14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dirty="0"/>
              <a:t>Market </a:t>
            </a:r>
            <a:r>
              <a:rPr lang="nb-NO" dirty="0" err="1"/>
              <a:t>research</a:t>
            </a:r>
            <a:r>
              <a:rPr lang="nb-NO" dirty="0"/>
              <a:t> – </a:t>
            </a:r>
            <a:r>
              <a:rPr lang="nb-NO" dirty="0" err="1"/>
              <a:t>which</a:t>
            </a:r>
            <a:r>
              <a:rPr lang="nb-NO" dirty="0"/>
              <a:t> </a:t>
            </a:r>
            <a:r>
              <a:rPr lang="nb-NO" dirty="0" err="1"/>
              <a:t>markets</a:t>
            </a:r>
            <a:r>
              <a:rPr lang="nb-NO" dirty="0"/>
              <a:t> to </a:t>
            </a:r>
            <a:r>
              <a:rPr lang="nb-NO" dirty="0" err="1"/>
              <a:t>prioritize</a:t>
            </a:r>
            <a:endParaRPr lang="nb-NO" dirty="0"/>
          </a:p>
        </p:txBody>
      </p:sp>
      <p:sp>
        <p:nvSpPr>
          <p:cNvPr id="18" name="Plassholder for tekst 14">
            <a:extLst>
              <a:ext uri="{FF2B5EF4-FFF2-40B4-BE49-F238E27FC236}">
                <a16:creationId xmlns:a16="http://schemas.microsoft.com/office/drawing/2014/main" id="{4DCC6BE3-DE2A-4CE0-5212-7920B4C938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86442" y="3270984"/>
            <a:ext cx="2386800" cy="756875"/>
          </a:xfrm>
          <a:prstGeom prst="roundRect">
            <a:avLst/>
          </a:prstGeom>
          <a:solidFill>
            <a:schemeClr val="tx1"/>
          </a:solidFill>
        </p:spPr>
        <p:txBody>
          <a:bodyPr anchor="ctr"/>
          <a:lstStyle>
            <a:lvl1pPr marL="0" indent="0">
              <a:buFontTx/>
              <a:buNone/>
              <a:defRPr sz="1400" b="0" i="0">
                <a:solidFill>
                  <a:schemeClr val="bg2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dirty="0"/>
              <a:t>Market </a:t>
            </a:r>
            <a:r>
              <a:rPr lang="nb-NO" dirty="0" err="1"/>
              <a:t>research</a:t>
            </a:r>
            <a:r>
              <a:rPr lang="nb-NO" dirty="0"/>
              <a:t> – </a:t>
            </a:r>
            <a:r>
              <a:rPr lang="nb-NO" dirty="0" err="1"/>
              <a:t>which</a:t>
            </a:r>
            <a:r>
              <a:rPr lang="nb-NO" dirty="0"/>
              <a:t> </a:t>
            </a:r>
            <a:r>
              <a:rPr lang="nb-NO" dirty="0" err="1"/>
              <a:t>markets</a:t>
            </a:r>
            <a:r>
              <a:rPr lang="nb-NO" dirty="0"/>
              <a:t> to </a:t>
            </a:r>
            <a:r>
              <a:rPr lang="nb-NO" dirty="0" err="1"/>
              <a:t>prioritize</a:t>
            </a:r>
            <a:endParaRPr lang="nb-NO" dirty="0"/>
          </a:p>
        </p:txBody>
      </p:sp>
      <p:sp>
        <p:nvSpPr>
          <p:cNvPr id="19" name="Plassholder for tekst 14">
            <a:extLst>
              <a:ext uri="{FF2B5EF4-FFF2-40B4-BE49-F238E27FC236}">
                <a16:creationId xmlns:a16="http://schemas.microsoft.com/office/drawing/2014/main" id="{42F09E14-4DC2-4E22-D1BB-D94C1B66E8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59332" y="3270984"/>
            <a:ext cx="2386800" cy="756875"/>
          </a:xfrm>
          <a:prstGeom prst="roundRect">
            <a:avLst/>
          </a:prstGeom>
          <a:solidFill>
            <a:schemeClr val="tx1"/>
          </a:solidFill>
        </p:spPr>
        <p:txBody>
          <a:bodyPr anchor="ctr"/>
          <a:lstStyle>
            <a:lvl1pPr marL="0" indent="0">
              <a:buFontTx/>
              <a:buNone/>
              <a:defRPr sz="1400" b="0" i="0">
                <a:solidFill>
                  <a:schemeClr val="bg2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dirty="0"/>
              <a:t>Market </a:t>
            </a:r>
            <a:r>
              <a:rPr lang="nb-NO" dirty="0" err="1"/>
              <a:t>research</a:t>
            </a:r>
            <a:r>
              <a:rPr lang="nb-NO" dirty="0"/>
              <a:t> – </a:t>
            </a:r>
            <a:r>
              <a:rPr lang="nb-NO" dirty="0" err="1"/>
              <a:t>which</a:t>
            </a:r>
            <a:r>
              <a:rPr lang="nb-NO" dirty="0"/>
              <a:t> </a:t>
            </a:r>
            <a:r>
              <a:rPr lang="nb-NO" dirty="0" err="1"/>
              <a:t>markets</a:t>
            </a:r>
            <a:r>
              <a:rPr lang="nb-NO" dirty="0"/>
              <a:t> to </a:t>
            </a:r>
            <a:r>
              <a:rPr lang="nb-NO" dirty="0" err="1"/>
              <a:t>prioritize</a:t>
            </a:r>
            <a:endParaRPr lang="nb-NO" dirty="0"/>
          </a:p>
        </p:txBody>
      </p:sp>
      <p:sp>
        <p:nvSpPr>
          <p:cNvPr id="20" name="Plassholder for tekst 14">
            <a:extLst>
              <a:ext uri="{FF2B5EF4-FFF2-40B4-BE49-F238E27FC236}">
                <a16:creationId xmlns:a16="http://schemas.microsoft.com/office/drawing/2014/main" id="{608EA897-11A2-9A4F-A755-E59603E31F0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59332" y="4297144"/>
            <a:ext cx="2386800" cy="756875"/>
          </a:xfrm>
          <a:prstGeom prst="round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FontTx/>
              <a:buNone/>
              <a:defRPr sz="14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dirty="0"/>
              <a:t>Market </a:t>
            </a:r>
            <a:r>
              <a:rPr lang="nb-NO" dirty="0" err="1"/>
              <a:t>research</a:t>
            </a:r>
            <a:r>
              <a:rPr lang="nb-NO" dirty="0"/>
              <a:t> – </a:t>
            </a:r>
            <a:r>
              <a:rPr lang="nb-NO" dirty="0" err="1"/>
              <a:t>which</a:t>
            </a:r>
            <a:r>
              <a:rPr lang="nb-NO" dirty="0"/>
              <a:t> </a:t>
            </a:r>
            <a:r>
              <a:rPr lang="nb-NO" dirty="0" err="1"/>
              <a:t>markets</a:t>
            </a:r>
            <a:r>
              <a:rPr lang="nb-NO" dirty="0"/>
              <a:t> to </a:t>
            </a:r>
            <a:r>
              <a:rPr lang="nb-NO" dirty="0" err="1"/>
              <a:t>prioritize</a:t>
            </a:r>
            <a:endParaRPr lang="nb-NO" dirty="0"/>
          </a:p>
        </p:txBody>
      </p:sp>
      <p:sp>
        <p:nvSpPr>
          <p:cNvPr id="21" name="Plassholder for tekst 14">
            <a:extLst>
              <a:ext uri="{FF2B5EF4-FFF2-40B4-BE49-F238E27FC236}">
                <a16:creationId xmlns:a16="http://schemas.microsoft.com/office/drawing/2014/main" id="{CA41BE10-96DA-069F-ECFF-BFACFC814C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5012" y="3727340"/>
            <a:ext cx="2386800" cy="756875"/>
          </a:xfrm>
          <a:prstGeom prst="round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>
              <a:buFontTx/>
              <a:buNone/>
              <a:defRPr sz="1400" b="0" i="0">
                <a:solidFill>
                  <a:schemeClr val="bg2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dirty="0"/>
              <a:t>Market </a:t>
            </a:r>
            <a:r>
              <a:rPr lang="nb-NO" dirty="0" err="1"/>
              <a:t>research</a:t>
            </a:r>
            <a:r>
              <a:rPr lang="nb-NO" dirty="0"/>
              <a:t> – </a:t>
            </a:r>
            <a:r>
              <a:rPr lang="nb-NO" dirty="0" err="1"/>
              <a:t>which</a:t>
            </a:r>
            <a:r>
              <a:rPr lang="nb-NO" dirty="0"/>
              <a:t> </a:t>
            </a:r>
            <a:r>
              <a:rPr lang="nb-NO" dirty="0" err="1"/>
              <a:t>markets</a:t>
            </a:r>
            <a:r>
              <a:rPr lang="nb-NO" dirty="0"/>
              <a:t> to </a:t>
            </a:r>
            <a:r>
              <a:rPr lang="nb-NO" dirty="0" err="1"/>
              <a:t>prioritize</a:t>
            </a:r>
            <a:endParaRPr lang="nb-NO" dirty="0"/>
          </a:p>
        </p:txBody>
      </p:sp>
      <p:sp>
        <p:nvSpPr>
          <p:cNvPr id="22" name="Plassholder for tekst 14">
            <a:extLst>
              <a:ext uri="{FF2B5EF4-FFF2-40B4-BE49-F238E27FC236}">
                <a16:creationId xmlns:a16="http://schemas.microsoft.com/office/drawing/2014/main" id="{5D25C683-7829-FED0-9A95-30CBA15C526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94129" y="3727340"/>
            <a:ext cx="2386800" cy="756875"/>
          </a:xfrm>
          <a:prstGeom prst="round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>
              <a:buFontTx/>
              <a:buNone/>
              <a:defRPr sz="1400" b="0" i="0">
                <a:solidFill>
                  <a:schemeClr val="bg2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dirty="0"/>
              <a:t>Market </a:t>
            </a:r>
            <a:r>
              <a:rPr lang="nb-NO" dirty="0" err="1"/>
              <a:t>research</a:t>
            </a:r>
            <a:r>
              <a:rPr lang="nb-NO" dirty="0"/>
              <a:t> – </a:t>
            </a:r>
            <a:r>
              <a:rPr lang="nb-NO" dirty="0" err="1"/>
              <a:t>which</a:t>
            </a:r>
            <a:r>
              <a:rPr lang="nb-NO" dirty="0"/>
              <a:t> </a:t>
            </a:r>
            <a:r>
              <a:rPr lang="nb-NO" dirty="0" err="1"/>
              <a:t>markets</a:t>
            </a:r>
            <a:r>
              <a:rPr lang="nb-NO" dirty="0"/>
              <a:t> to </a:t>
            </a:r>
            <a:r>
              <a:rPr lang="nb-NO" dirty="0" err="1"/>
              <a:t>prioritize</a:t>
            </a:r>
            <a:endParaRPr lang="nb-NO" dirty="0"/>
          </a:p>
        </p:txBody>
      </p:sp>
      <p:sp>
        <p:nvSpPr>
          <p:cNvPr id="48" name="Plassholder for tekst 46">
            <a:extLst>
              <a:ext uri="{FF2B5EF4-FFF2-40B4-BE49-F238E27FC236}">
                <a16:creationId xmlns:a16="http://schemas.microsoft.com/office/drawing/2014/main" id="{F5FF7358-D3E0-9FA0-520B-4688DB0CB5C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74613" y="4088036"/>
            <a:ext cx="493200" cy="709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50" name="Plassholder for tekst 46">
            <a:extLst>
              <a:ext uri="{FF2B5EF4-FFF2-40B4-BE49-F238E27FC236}">
                <a16:creationId xmlns:a16="http://schemas.microsoft.com/office/drawing/2014/main" id="{ED2AFA19-C59B-BC26-1B37-5EEE6F7BA40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 flipV="1">
            <a:off x="5274613" y="3504229"/>
            <a:ext cx="493200" cy="709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57" name="Plassholder for tekst 56">
            <a:extLst>
              <a:ext uri="{FF2B5EF4-FFF2-40B4-BE49-F238E27FC236}">
                <a16:creationId xmlns:a16="http://schemas.microsoft.com/office/drawing/2014/main" id="{937C2E78-5978-DF87-32CF-17848D80E2C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21813" y="4088036"/>
            <a:ext cx="2921974" cy="125393"/>
          </a:xfrm>
          <a:prstGeom prst="rect">
            <a:avLst/>
          </a:prstGeom>
          <a:blipFill>
            <a:blip r:embed="rId3"/>
            <a:stretch>
              <a:fillRect l="-4485" t="-119103" r="-4781" b="-8069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58" name="Plassholder for tekst 46">
            <a:extLst>
              <a:ext uri="{FF2B5EF4-FFF2-40B4-BE49-F238E27FC236}">
                <a16:creationId xmlns:a16="http://schemas.microsoft.com/office/drawing/2014/main" id="{A6BF029E-F839-F21B-24A5-1EB9EA87730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flipH="1">
            <a:off x="6664761" y="4092074"/>
            <a:ext cx="493200" cy="709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59" name="Plassholder for tekst 46">
            <a:extLst>
              <a:ext uri="{FF2B5EF4-FFF2-40B4-BE49-F238E27FC236}">
                <a16:creationId xmlns:a16="http://schemas.microsoft.com/office/drawing/2014/main" id="{D50AFF4C-EDA1-4244-7E4D-9119B33CA93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flipH="1" flipV="1">
            <a:off x="6664761" y="3508267"/>
            <a:ext cx="493200" cy="709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60" name="Plassholder for tekst 56">
            <a:extLst>
              <a:ext uri="{FF2B5EF4-FFF2-40B4-BE49-F238E27FC236}">
                <a16:creationId xmlns:a16="http://schemas.microsoft.com/office/drawing/2014/main" id="{A6B3452B-D249-8F85-DDE1-22499298126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 flipH="1">
            <a:off x="6674459" y="4092074"/>
            <a:ext cx="2919669" cy="125393"/>
          </a:xfrm>
          <a:prstGeom prst="rect">
            <a:avLst/>
          </a:prstGeom>
          <a:blipFill>
            <a:blip r:embed="rId3"/>
            <a:stretch>
              <a:fillRect l="-4485" t="-119103" r="-4781" b="-8069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23" name="Plassholder for tekst 14">
            <a:extLst>
              <a:ext uri="{FF2B5EF4-FFF2-40B4-BE49-F238E27FC236}">
                <a16:creationId xmlns:a16="http://schemas.microsoft.com/office/drawing/2014/main" id="{F983920B-911C-1317-51A0-9DAFDFC53AB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94900" y="3639706"/>
            <a:ext cx="1037002" cy="1037002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marL="0" indent="0" algn="ctr">
              <a:buFontTx/>
              <a:buNone/>
              <a:defRPr sz="1400" b="0" i="0">
                <a:solidFill>
                  <a:schemeClr val="bg2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62" name="Plassholder for tekst 56">
            <a:extLst>
              <a:ext uri="{FF2B5EF4-FFF2-40B4-BE49-F238E27FC236}">
                <a16:creationId xmlns:a16="http://schemas.microsoft.com/office/drawing/2014/main" id="{CE8D23F3-6671-5574-B7AC-17A12315897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 rot="5400000">
            <a:off x="5837846" y="4981163"/>
            <a:ext cx="756876" cy="125393"/>
          </a:xfrm>
          <a:prstGeom prst="rect">
            <a:avLst/>
          </a:prstGeom>
          <a:blipFill>
            <a:blip r:embed="rId3"/>
            <a:stretch>
              <a:fillRect l="-4485" t="-119103" r="-4781" b="-8069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63" name="Plassholder for tekst 56">
            <a:extLst>
              <a:ext uri="{FF2B5EF4-FFF2-40B4-BE49-F238E27FC236}">
                <a16:creationId xmlns:a16="http://schemas.microsoft.com/office/drawing/2014/main" id="{2DEE9EB4-8A8A-23C1-D771-956C42EE9F7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 rot="5400000">
            <a:off x="5837846" y="3198572"/>
            <a:ext cx="756876" cy="125393"/>
          </a:xfrm>
          <a:prstGeom prst="rect">
            <a:avLst/>
          </a:prstGeom>
          <a:blipFill>
            <a:blip r:embed="rId3"/>
            <a:stretch>
              <a:fillRect l="-4485" t="-119103" r="-4781" b="-8069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pic>
        <p:nvPicPr>
          <p:cNvPr id="2" name="Grafikk 1">
            <a:extLst>
              <a:ext uri="{FF2B5EF4-FFF2-40B4-BE49-F238E27FC236}">
                <a16:creationId xmlns:a16="http://schemas.microsoft.com/office/drawing/2014/main" id="{1B1389E9-0708-8A9F-4DE2-BB6537DF5F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38558" y="123854"/>
            <a:ext cx="613382" cy="61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57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2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tekst 19">
            <a:extLst>
              <a:ext uri="{FF2B5EF4-FFF2-40B4-BE49-F238E27FC236}">
                <a16:creationId xmlns:a16="http://schemas.microsoft.com/office/drawing/2014/main" id="{3DCD474A-F6AB-8DF7-3417-FDBA268C59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8" y="498764"/>
            <a:ext cx="9957163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 baseline="0">
                <a:solidFill>
                  <a:schemeClr val="tx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What</a:t>
            </a:r>
            <a:r>
              <a:rPr lang="nb-NO" dirty="0"/>
              <a:t> do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need</a:t>
            </a:r>
            <a:r>
              <a:rPr lang="nb-NO" dirty="0"/>
              <a:t> to do to be </a:t>
            </a:r>
            <a:r>
              <a:rPr lang="nb-NO" dirty="0" err="1"/>
              <a:t>fit</a:t>
            </a:r>
            <a:r>
              <a:rPr lang="nb-NO" dirty="0"/>
              <a:t> for </a:t>
            </a:r>
            <a:br>
              <a:rPr lang="nb-NO" dirty="0"/>
            </a:br>
            <a:r>
              <a:rPr lang="nb-NO" dirty="0" err="1"/>
              <a:t>the</a:t>
            </a:r>
            <a:r>
              <a:rPr lang="nb-NO" dirty="0"/>
              <a:t> 30 000 </a:t>
            </a:r>
            <a:r>
              <a:rPr lang="nb-NO" dirty="0" err="1"/>
              <a:t>others</a:t>
            </a:r>
            <a:endParaRPr lang="nb-NO" dirty="0"/>
          </a:p>
        </p:txBody>
      </p:sp>
      <p:sp>
        <p:nvSpPr>
          <p:cNvPr id="12" name="Plassholder for tekst 19">
            <a:extLst>
              <a:ext uri="{FF2B5EF4-FFF2-40B4-BE49-F238E27FC236}">
                <a16:creationId xmlns:a16="http://schemas.microsoft.com/office/drawing/2014/main" id="{9538B1FA-F58E-977F-DAB2-639D00579F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978" y="172880"/>
            <a:ext cx="6164263" cy="2047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chemeClr val="tx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/>
              <a:t>CHAPTER HEADING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4519D7DE-64DE-7863-82A9-41AA165BC79E}"/>
              </a:ext>
            </a:extLst>
          </p:cNvPr>
          <p:cNvSpPr/>
          <p:nvPr userDrawn="1"/>
        </p:nvSpPr>
        <p:spPr>
          <a:xfrm>
            <a:off x="0" y="0"/>
            <a:ext cx="11335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85" name="Plassholder for tekst 84">
            <a:extLst>
              <a:ext uri="{FF2B5EF4-FFF2-40B4-BE49-F238E27FC236}">
                <a16:creationId xmlns:a16="http://schemas.microsoft.com/office/drawing/2014/main" id="{EF413E8B-300C-0E52-82E8-1A8DB914DBB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57884" y="4158532"/>
            <a:ext cx="2464905" cy="145508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86" name="Plassholder for tekst 84">
            <a:extLst>
              <a:ext uri="{FF2B5EF4-FFF2-40B4-BE49-F238E27FC236}">
                <a16:creationId xmlns:a16="http://schemas.microsoft.com/office/drawing/2014/main" id="{FE0FA6FD-6025-496B-6236-AC64BCAE6C3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4120" y="4158532"/>
            <a:ext cx="2355530" cy="145508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87" name="Plassholder for tekst 84">
            <a:extLst>
              <a:ext uri="{FF2B5EF4-FFF2-40B4-BE49-F238E27FC236}">
                <a16:creationId xmlns:a16="http://schemas.microsoft.com/office/drawing/2014/main" id="{BDCF82ED-D14D-534F-899C-5A1C1C5F029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 flipH="1">
            <a:off x="8412711" y="4158532"/>
            <a:ext cx="2464905" cy="145508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88" name="Plassholder for tekst 84">
            <a:extLst>
              <a:ext uri="{FF2B5EF4-FFF2-40B4-BE49-F238E27FC236}">
                <a16:creationId xmlns:a16="http://schemas.microsoft.com/office/drawing/2014/main" id="{34F03D9D-1CE7-DD3B-F66C-BFD35C16775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6740996" y="4158532"/>
            <a:ext cx="2355530" cy="145508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90" name="Plassholder for tekst 84">
            <a:extLst>
              <a:ext uri="{FF2B5EF4-FFF2-40B4-BE49-F238E27FC236}">
                <a16:creationId xmlns:a16="http://schemas.microsoft.com/office/drawing/2014/main" id="{D821DFED-78A8-0BD6-ABB7-8E5D9C78CA2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01313" y="4158533"/>
            <a:ext cx="693705" cy="134377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91" name="Plassholder for tekst 84">
            <a:extLst>
              <a:ext uri="{FF2B5EF4-FFF2-40B4-BE49-F238E27FC236}">
                <a16:creationId xmlns:a16="http://schemas.microsoft.com/office/drawing/2014/main" id="{CAE6143E-86F9-B0C7-317D-B5CE4306FDE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flipH="1">
            <a:off x="6593361" y="4158533"/>
            <a:ext cx="693705" cy="134377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67" name="Plassholder for tekst 66">
            <a:extLst>
              <a:ext uri="{FF2B5EF4-FFF2-40B4-BE49-F238E27FC236}">
                <a16:creationId xmlns:a16="http://schemas.microsoft.com/office/drawing/2014/main" id="{72399FEF-9F0F-76CE-CE91-DA4CBD2B13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5097" y="4630555"/>
            <a:ext cx="1844216" cy="1844216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bg2"/>
                </a:solidFill>
                <a:latin typeface="Haffer Light" pitchFamily="2" charset="77"/>
                <a:cs typeface="Haffer Light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2" name="Friform 71">
            <a:extLst>
              <a:ext uri="{FF2B5EF4-FFF2-40B4-BE49-F238E27FC236}">
                <a16:creationId xmlns:a16="http://schemas.microsoft.com/office/drawing/2014/main" id="{08E8C2C1-3CA8-75FA-D5EB-3389CD5D0F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9979" y="2612407"/>
            <a:ext cx="1519070" cy="1820789"/>
          </a:xfrm>
          <a:custGeom>
            <a:avLst/>
            <a:gdLst>
              <a:gd name="connsiteX0" fmla="*/ 261678 w 1590675"/>
              <a:gd name="connsiteY0" fmla="*/ 0 h 1820789"/>
              <a:gd name="connsiteX1" fmla="*/ 1328997 w 1590675"/>
              <a:gd name="connsiteY1" fmla="*/ 0 h 1820789"/>
              <a:gd name="connsiteX2" fmla="*/ 1590675 w 1590675"/>
              <a:gd name="connsiteY2" fmla="*/ 261678 h 1820789"/>
              <a:gd name="connsiteX3" fmla="*/ 1590675 w 1590675"/>
              <a:gd name="connsiteY3" fmla="*/ 1308360 h 1820789"/>
              <a:gd name="connsiteX4" fmla="*/ 1328997 w 1590675"/>
              <a:gd name="connsiteY4" fmla="*/ 1570038 h 1820789"/>
              <a:gd name="connsiteX5" fmla="*/ 843188 w 1590675"/>
              <a:gd name="connsiteY5" fmla="*/ 1570038 h 1820789"/>
              <a:gd name="connsiteX6" fmla="*/ 854299 w 1590675"/>
              <a:gd name="connsiteY6" fmla="*/ 1572252 h 1820789"/>
              <a:gd name="connsiteX7" fmla="*/ 934339 w 1590675"/>
              <a:gd name="connsiteY7" fmla="*/ 1691438 h 1820789"/>
              <a:gd name="connsiteX8" fmla="*/ 803288 w 1590675"/>
              <a:gd name="connsiteY8" fmla="*/ 1820789 h 1820789"/>
              <a:gd name="connsiteX9" fmla="*/ 672237 w 1590675"/>
              <a:gd name="connsiteY9" fmla="*/ 1691438 h 1820789"/>
              <a:gd name="connsiteX10" fmla="*/ 752277 w 1590675"/>
              <a:gd name="connsiteY10" fmla="*/ 1572252 h 1820789"/>
              <a:gd name="connsiteX11" fmla="*/ 763388 w 1590675"/>
              <a:gd name="connsiteY11" fmla="*/ 1570038 h 1820789"/>
              <a:gd name="connsiteX12" fmla="*/ 261678 w 1590675"/>
              <a:gd name="connsiteY12" fmla="*/ 1570038 h 1820789"/>
              <a:gd name="connsiteX13" fmla="*/ 0 w 1590675"/>
              <a:gd name="connsiteY13" fmla="*/ 1308360 h 1820789"/>
              <a:gd name="connsiteX14" fmla="*/ 0 w 1590675"/>
              <a:gd name="connsiteY14" fmla="*/ 261678 h 1820789"/>
              <a:gd name="connsiteX15" fmla="*/ 261678 w 1590675"/>
              <a:gd name="connsiteY15" fmla="*/ 0 h 182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90675" h="1820789">
                <a:moveTo>
                  <a:pt x="261678" y="0"/>
                </a:moveTo>
                <a:lnTo>
                  <a:pt x="1328997" y="0"/>
                </a:lnTo>
                <a:cubicBezTo>
                  <a:pt x="1473518" y="0"/>
                  <a:pt x="1590675" y="117157"/>
                  <a:pt x="1590675" y="261678"/>
                </a:cubicBezTo>
                <a:lnTo>
                  <a:pt x="1590675" y="1308360"/>
                </a:lnTo>
                <a:cubicBezTo>
                  <a:pt x="1590675" y="1452881"/>
                  <a:pt x="1473518" y="1570038"/>
                  <a:pt x="1328997" y="1570038"/>
                </a:cubicBezTo>
                <a:lnTo>
                  <a:pt x="843188" y="1570038"/>
                </a:lnTo>
                <a:lnTo>
                  <a:pt x="854299" y="1572252"/>
                </a:lnTo>
                <a:cubicBezTo>
                  <a:pt x="901335" y="1591889"/>
                  <a:pt x="934339" y="1637859"/>
                  <a:pt x="934339" y="1691438"/>
                </a:cubicBezTo>
                <a:cubicBezTo>
                  <a:pt x="934339" y="1762877"/>
                  <a:pt x="875665" y="1820789"/>
                  <a:pt x="803288" y="1820789"/>
                </a:cubicBezTo>
                <a:cubicBezTo>
                  <a:pt x="730911" y="1820789"/>
                  <a:pt x="672237" y="1762877"/>
                  <a:pt x="672237" y="1691438"/>
                </a:cubicBezTo>
                <a:cubicBezTo>
                  <a:pt x="672237" y="1637859"/>
                  <a:pt x="705241" y="1591889"/>
                  <a:pt x="752277" y="1572252"/>
                </a:cubicBezTo>
                <a:lnTo>
                  <a:pt x="763388" y="1570038"/>
                </a:lnTo>
                <a:lnTo>
                  <a:pt x="261678" y="1570038"/>
                </a:lnTo>
                <a:cubicBezTo>
                  <a:pt x="117157" y="1570038"/>
                  <a:pt x="0" y="1452881"/>
                  <a:pt x="0" y="1308360"/>
                </a:cubicBezTo>
                <a:lnTo>
                  <a:pt x="0" y="261678"/>
                </a:lnTo>
                <a:cubicBezTo>
                  <a:pt x="0" y="117157"/>
                  <a:pt x="117157" y="0"/>
                  <a:pt x="26167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</a:lstStyle>
          <a:p>
            <a:pPr lvl="0"/>
            <a:r>
              <a:rPr lang="nb-NO" dirty="0"/>
              <a:t>Tekst her</a:t>
            </a:r>
          </a:p>
        </p:txBody>
      </p:sp>
      <p:sp>
        <p:nvSpPr>
          <p:cNvPr id="77" name="Friform 76">
            <a:extLst>
              <a:ext uri="{FF2B5EF4-FFF2-40B4-BE49-F238E27FC236}">
                <a16:creationId xmlns:a16="http://schemas.microsoft.com/office/drawing/2014/main" id="{CA644793-3478-5F1C-661C-D5EE3C028C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37704" y="2612407"/>
            <a:ext cx="1519070" cy="1820789"/>
          </a:xfrm>
          <a:custGeom>
            <a:avLst/>
            <a:gdLst>
              <a:gd name="connsiteX0" fmla="*/ 261678 w 1590675"/>
              <a:gd name="connsiteY0" fmla="*/ 0 h 1820789"/>
              <a:gd name="connsiteX1" fmla="*/ 1328997 w 1590675"/>
              <a:gd name="connsiteY1" fmla="*/ 0 h 1820789"/>
              <a:gd name="connsiteX2" fmla="*/ 1590675 w 1590675"/>
              <a:gd name="connsiteY2" fmla="*/ 261678 h 1820789"/>
              <a:gd name="connsiteX3" fmla="*/ 1590675 w 1590675"/>
              <a:gd name="connsiteY3" fmla="*/ 1308360 h 1820789"/>
              <a:gd name="connsiteX4" fmla="*/ 1328997 w 1590675"/>
              <a:gd name="connsiteY4" fmla="*/ 1570038 h 1820789"/>
              <a:gd name="connsiteX5" fmla="*/ 843188 w 1590675"/>
              <a:gd name="connsiteY5" fmla="*/ 1570038 h 1820789"/>
              <a:gd name="connsiteX6" fmla="*/ 854299 w 1590675"/>
              <a:gd name="connsiteY6" fmla="*/ 1572252 h 1820789"/>
              <a:gd name="connsiteX7" fmla="*/ 934339 w 1590675"/>
              <a:gd name="connsiteY7" fmla="*/ 1691438 h 1820789"/>
              <a:gd name="connsiteX8" fmla="*/ 803288 w 1590675"/>
              <a:gd name="connsiteY8" fmla="*/ 1820789 h 1820789"/>
              <a:gd name="connsiteX9" fmla="*/ 672237 w 1590675"/>
              <a:gd name="connsiteY9" fmla="*/ 1691438 h 1820789"/>
              <a:gd name="connsiteX10" fmla="*/ 752277 w 1590675"/>
              <a:gd name="connsiteY10" fmla="*/ 1572252 h 1820789"/>
              <a:gd name="connsiteX11" fmla="*/ 763388 w 1590675"/>
              <a:gd name="connsiteY11" fmla="*/ 1570038 h 1820789"/>
              <a:gd name="connsiteX12" fmla="*/ 261678 w 1590675"/>
              <a:gd name="connsiteY12" fmla="*/ 1570038 h 1820789"/>
              <a:gd name="connsiteX13" fmla="*/ 0 w 1590675"/>
              <a:gd name="connsiteY13" fmla="*/ 1308360 h 1820789"/>
              <a:gd name="connsiteX14" fmla="*/ 0 w 1590675"/>
              <a:gd name="connsiteY14" fmla="*/ 261678 h 1820789"/>
              <a:gd name="connsiteX15" fmla="*/ 261678 w 1590675"/>
              <a:gd name="connsiteY15" fmla="*/ 0 h 182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90675" h="1820789">
                <a:moveTo>
                  <a:pt x="261678" y="0"/>
                </a:moveTo>
                <a:lnTo>
                  <a:pt x="1328997" y="0"/>
                </a:lnTo>
                <a:cubicBezTo>
                  <a:pt x="1473518" y="0"/>
                  <a:pt x="1590675" y="117157"/>
                  <a:pt x="1590675" y="261678"/>
                </a:cubicBezTo>
                <a:lnTo>
                  <a:pt x="1590675" y="1308360"/>
                </a:lnTo>
                <a:cubicBezTo>
                  <a:pt x="1590675" y="1452881"/>
                  <a:pt x="1473518" y="1570038"/>
                  <a:pt x="1328997" y="1570038"/>
                </a:cubicBezTo>
                <a:lnTo>
                  <a:pt x="843188" y="1570038"/>
                </a:lnTo>
                <a:lnTo>
                  <a:pt x="854299" y="1572252"/>
                </a:lnTo>
                <a:cubicBezTo>
                  <a:pt x="901335" y="1591889"/>
                  <a:pt x="934339" y="1637859"/>
                  <a:pt x="934339" y="1691438"/>
                </a:cubicBezTo>
                <a:cubicBezTo>
                  <a:pt x="934339" y="1762877"/>
                  <a:pt x="875665" y="1820789"/>
                  <a:pt x="803288" y="1820789"/>
                </a:cubicBezTo>
                <a:cubicBezTo>
                  <a:pt x="730911" y="1820789"/>
                  <a:pt x="672237" y="1762877"/>
                  <a:pt x="672237" y="1691438"/>
                </a:cubicBezTo>
                <a:cubicBezTo>
                  <a:pt x="672237" y="1637859"/>
                  <a:pt x="705241" y="1591889"/>
                  <a:pt x="752277" y="1572252"/>
                </a:cubicBezTo>
                <a:lnTo>
                  <a:pt x="763388" y="1570038"/>
                </a:lnTo>
                <a:lnTo>
                  <a:pt x="261678" y="1570038"/>
                </a:lnTo>
                <a:cubicBezTo>
                  <a:pt x="117157" y="1570038"/>
                  <a:pt x="0" y="1452881"/>
                  <a:pt x="0" y="1308360"/>
                </a:cubicBezTo>
                <a:lnTo>
                  <a:pt x="0" y="261678"/>
                </a:lnTo>
                <a:cubicBezTo>
                  <a:pt x="0" y="117157"/>
                  <a:pt x="117157" y="0"/>
                  <a:pt x="261678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>
              <a:buNone/>
              <a:defRPr sz="1400" b="0" i="0">
                <a:solidFill>
                  <a:schemeClr val="bg2"/>
                </a:solidFill>
                <a:latin typeface="Haffer Light" pitchFamily="2" charset="77"/>
                <a:cs typeface="Haffer Light" pitchFamily="2" charset="77"/>
              </a:defRPr>
            </a:lvl1pPr>
          </a:lstStyle>
          <a:p>
            <a:pPr lvl="0"/>
            <a:r>
              <a:rPr lang="nb-NO" dirty="0"/>
              <a:t>Tekst her</a:t>
            </a:r>
          </a:p>
        </p:txBody>
      </p:sp>
      <p:sp>
        <p:nvSpPr>
          <p:cNvPr id="78" name="Friform 77">
            <a:extLst>
              <a:ext uri="{FF2B5EF4-FFF2-40B4-BE49-F238E27FC236}">
                <a16:creationId xmlns:a16="http://schemas.microsoft.com/office/drawing/2014/main" id="{2C6A16C1-4381-1069-D81F-47085E1CDEC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86991" y="2612407"/>
            <a:ext cx="1519070" cy="1820789"/>
          </a:xfrm>
          <a:custGeom>
            <a:avLst/>
            <a:gdLst>
              <a:gd name="connsiteX0" fmla="*/ 261678 w 1590675"/>
              <a:gd name="connsiteY0" fmla="*/ 0 h 1820789"/>
              <a:gd name="connsiteX1" fmla="*/ 1328997 w 1590675"/>
              <a:gd name="connsiteY1" fmla="*/ 0 h 1820789"/>
              <a:gd name="connsiteX2" fmla="*/ 1590675 w 1590675"/>
              <a:gd name="connsiteY2" fmla="*/ 261678 h 1820789"/>
              <a:gd name="connsiteX3" fmla="*/ 1590675 w 1590675"/>
              <a:gd name="connsiteY3" fmla="*/ 1308360 h 1820789"/>
              <a:gd name="connsiteX4" fmla="*/ 1328997 w 1590675"/>
              <a:gd name="connsiteY4" fmla="*/ 1570038 h 1820789"/>
              <a:gd name="connsiteX5" fmla="*/ 843188 w 1590675"/>
              <a:gd name="connsiteY5" fmla="*/ 1570038 h 1820789"/>
              <a:gd name="connsiteX6" fmla="*/ 854299 w 1590675"/>
              <a:gd name="connsiteY6" fmla="*/ 1572252 h 1820789"/>
              <a:gd name="connsiteX7" fmla="*/ 934339 w 1590675"/>
              <a:gd name="connsiteY7" fmla="*/ 1691438 h 1820789"/>
              <a:gd name="connsiteX8" fmla="*/ 803288 w 1590675"/>
              <a:gd name="connsiteY8" fmla="*/ 1820789 h 1820789"/>
              <a:gd name="connsiteX9" fmla="*/ 672237 w 1590675"/>
              <a:gd name="connsiteY9" fmla="*/ 1691438 h 1820789"/>
              <a:gd name="connsiteX10" fmla="*/ 752277 w 1590675"/>
              <a:gd name="connsiteY10" fmla="*/ 1572252 h 1820789"/>
              <a:gd name="connsiteX11" fmla="*/ 763388 w 1590675"/>
              <a:gd name="connsiteY11" fmla="*/ 1570038 h 1820789"/>
              <a:gd name="connsiteX12" fmla="*/ 261678 w 1590675"/>
              <a:gd name="connsiteY12" fmla="*/ 1570038 h 1820789"/>
              <a:gd name="connsiteX13" fmla="*/ 0 w 1590675"/>
              <a:gd name="connsiteY13" fmla="*/ 1308360 h 1820789"/>
              <a:gd name="connsiteX14" fmla="*/ 0 w 1590675"/>
              <a:gd name="connsiteY14" fmla="*/ 261678 h 1820789"/>
              <a:gd name="connsiteX15" fmla="*/ 261678 w 1590675"/>
              <a:gd name="connsiteY15" fmla="*/ 0 h 182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90675" h="1820789">
                <a:moveTo>
                  <a:pt x="261678" y="0"/>
                </a:moveTo>
                <a:lnTo>
                  <a:pt x="1328997" y="0"/>
                </a:lnTo>
                <a:cubicBezTo>
                  <a:pt x="1473518" y="0"/>
                  <a:pt x="1590675" y="117157"/>
                  <a:pt x="1590675" y="261678"/>
                </a:cubicBezTo>
                <a:lnTo>
                  <a:pt x="1590675" y="1308360"/>
                </a:lnTo>
                <a:cubicBezTo>
                  <a:pt x="1590675" y="1452881"/>
                  <a:pt x="1473518" y="1570038"/>
                  <a:pt x="1328997" y="1570038"/>
                </a:cubicBezTo>
                <a:lnTo>
                  <a:pt x="843188" y="1570038"/>
                </a:lnTo>
                <a:lnTo>
                  <a:pt x="854299" y="1572252"/>
                </a:lnTo>
                <a:cubicBezTo>
                  <a:pt x="901335" y="1591889"/>
                  <a:pt x="934339" y="1637859"/>
                  <a:pt x="934339" y="1691438"/>
                </a:cubicBezTo>
                <a:cubicBezTo>
                  <a:pt x="934339" y="1762877"/>
                  <a:pt x="875665" y="1820789"/>
                  <a:pt x="803288" y="1820789"/>
                </a:cubicBezTo>
                <a:cubicBezTo>
                  <a:pt x="730911" y="1820789"/>
                  <a:pt x="672237" y="1762877"/>
                  <a:pt x="672237" y="1691438"/>
                </a:cubicBezTo>
                <a:cubicBezTo>
                  <a:pt x="672237" y="1637859"/>
                  <a:pt x="705241" y="1591889"/>
                  <a:pt x="752277" y="1572252"/>
                </a:cubicBezTo>
                <a:lnTo>
                  <a:pt x="763388" y="1570038"/>
                </a:lnTo>
                <a:lnTo>
                  <a:pt x="261678" y="1570038"/>
                </a:lnTo>
                <a:cubicBezTo>
                  <a:pt x="117157" y="1570038"/>
                  <a:pt x="0" y="1452881"/>
                  <a:pt x="0" y="1308360"/>
                </a:cubicBezTo>
                <a:lnTo>
                  <a:pt x="0" y="261678"/>
                </a:lnTo>
                <a:cubicBezTo>
                  <a:pt x="0" y="117157"/>
                  <a:pt x="117157" y="0"/>
                  <a:pt x="261678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</a:lstStyle>
          <a:p>
            <a:pPr lvl="0"/>
            <a:r>
              <a:rPr lang="nb-NO" dirty="0"/>
              <a:t>Tekst her</a:t>
            </a:r>
          </a:p>
        </p:txBody>
      </p:sp>
      <p:sp>
        <p:nvSpPr>
          <p:cNvPr id="79" name="Friform 78">
            <a:extLst>
              <a:ext uri="{FF2B5EF4-FFF2-40B4-BE49-F238E27FC236}">
                <a16:creationId xmlns:a16="http://schemas.microsoft.com/office/drawing/2014/main" id="{43023B48-D4E5-FC46-687C-A3212CBF5D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44229" y="2612407"/>
            <a:ext cx="1519070" cy="1820789"/>
          </a:xfrm>
          <a:custGeom>
            <a:avLst/>
            <a:gdLst>
              <a:gd name="connsiteX0" fmla="*/ 261678 w 1590675"/>
              <a:gd name="connsiteY0" fmla="*/ 0 h 1820789"/>
              <a:gd name="connsiteX1" fmla="*/ 1328997 w 1590675"/>
              <a:gd name="connsiteY1" fmla="*/ 0 h 1820789"/>
              <a:gd name="connsiteX2" fmla="*/ 1590675 w 1590675"/>
              <a:gd name="connsiteY2" fmla="*/ 261678 h 1820789"/>
              <a:gd name="connsiteX3" fmla="*/ 1590675 w 1590675"/>
              <a:gd name="connsiteY3" fmla="*/ 1308360 h 1820789"/>
              <a:gd name="connsiteX4" fmla="*/ 1328997 w 1590675"/>
              <a:gd name="connsiteY4" fmla="*/ 1570038 h 1820789"/>
              <a:gd name="connsiteX5" fmla="*/ 843188 w 1590675"/>
              <a:gd name="connsiteY5" fmla="*/ 1570038 h 1820789"/>
              <a:gd name="connsiteX6" fmla="*/ 854299 w 1590675"/>
              <a:gd name="connsiteY6" fmla="*/ 1572252 h 1820789"/>
              <a:gd name="connsiteX7" fmla="*/ 934339 w 1590675"/>
              <a:gd name="connsiteY7" fmla="*/ 1691438 h 1820789"/>
              <a:gd name="connsiteX8" fmla="*/ 803288 w 1590675"/>
              <a:gd name="connsiteY8" fmla="*/ 1820789 h 1820789"/>
              <a:gd name="connsiteX9" fmla="*/ 672237 w 1590675"/>
              <a:gd name="connsiteY9" fmla="*/ 1691438 h 1820789"/>
              <a:gd name="connsiteX10" fmla="*/ 752277 w 1590675"/>
              <a:gd name="connsiteY10" fmla="*/ 1572252 h 1820789"/>
              <a:gd name="connsiteX11" fmla="*/ 763388 w 1590675"/>
              <a:gd name="connsiteY11" fmla="*/ 1570038 h 1820789"/>
              <a:gd name="connsiteX12" fmla="*/ 261678 w 1590675"/>
              <a:gd name="connsiteY12" fmla="*/ 1570038 h 1820789"/>
              <a:gd name="connsiteX13" fmla="*/ 0 w 1590675"/>
              <a:gd name="connsiteY13" fmla="*/ 1308360 h 1820789"/>
              <a:gd name="connsiteX14" fmla="*/ 0 w 1590675"/>
              <a:gd name="connsiteY14" fmla="*/ 261678 h 1820789"/>
              <a:gd name="connsiteX15" fmla="*/ 261678 w 1590675"/>
              <a:gd name="connsiteY15" fmla="*/ 0 h 182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90675" h="1820789">
                <a:moveTo>
                  <a:pt x="261678" y="0"/>
                </a:moveTo>
                <a:lnTo>
                  <a:pt x="1328997" y="0"/>
                </a:lnTo>
                <a:cubicBezTo>
                  <a:pt x="1473518" y="0"/>
                  <a:pt x="1590675" y="117157"/>
                  <a:pt x="1590675" y="261678"/>
                </a:cubicBezTo>
                <a:lnTo>
                  <a:pt x="1590675" y="1308360"/>
                </a:lnTo>
                <a:cubicBezTo>
                  <a:pt x="1590675" y="1452881"/>
                  <a:pt x="1473518" y="1570038"/>
                  <a:pt x="1328997" y="1570038"/>
                </a:cubicBezTo>
                <a:lnTo>
                  <a:pt x="843188" y="1570038"/>
                </a:lnTo>
                <a:lnTo>
                  <a:pt x="854299" y="1572252"/>
                </a:lnTo>
                <a:cubicBezTo>
                  <a:pt x="901335" y="1591889"/>
                  <a:pt x="934339" y="1637859"/>
                  <a:pt x="934339" y="1691438"/>
                </a:cubicBezTo>
                <a:cubicBezTo>
                  <a:pt x="934339" y="1762877"/>
                  <a:pt x="875665" y="1820789"/>
                  <a:pt x="803288" y="1820789"/>
                </a:cubicBezTo>
                <a:cubicBezTo>
                  <a:pt x="730911" y="1820789"/>
                  <a:pt x="672237" y="1762877"/>
                  <a:pt x="672237" y="1691438"/>
                </a:cubicBezTo>
                <a:cubicBezTo>
                  <a:pt x="672237" y="1637859"/>
                  <a:pt x="705241" y="1591889"/>
                  <a:pt x="752277" y="1572252"/>
                </a:cubicBezTo>
                <a:lnTo>
                  <a:pt x="763388" y="1570038"/>
                </a:lnTo>
                <a:lnTo>
                  <a:pt x="261678" y="1570038"/>
                </a:lnTo>
                <a:cubicBezTo>
                  <a:pt x="117157" y="1570038"/>
                  <a:pt x="0" y="1452881"/>
                  <a:pt x="0" y="1308360"/>
                </a:cubicBezTo>
                <a:lnTo>
                  <a:pt x="0" y="261678"/>
                </a:lnTo>
                <a:cubicBezTo>
                  <a:pt x="0" y="117157"/>
                  <a:pt x="117157" y="0"/>
                  <a:pt x="26167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Haffer Light" pitchFamily="2" charset="77"/>
                <a:cs typeface="Haffer Light" pitchFamily="2" charset="77"/>
              </a:defRPr>
            </a:lvl1pPr>
          </a:lstStyle>
          <a:p>
            <a:pPr lvl="0"/>
            <a:r>
              <a:rPr lang="nb-NO" dirty="0"/>
              <a:t>Tekst her</a:t>
            </a:r>
          </a:p>
        </p:txBody>
      </p:sp>
      <p:sp>
        <p:nvSpPr>
          <p:cNvPr id="80" name="Friform 79">
            <a:extLst>
              <a:ext uri="{FF2B5EF4-FFF2-40B4-BE49-F238E27FC236}">
                <a16:creationId xmlns:a16="http://schemas.microsoft.com/office/drawing/2014/main" id="{809FFEDF-1D02-0305-3219-665060FD9D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93516" y="2612407"/>
            <a:ext cx="1519070" cy="1820789"/>
          </a:xfrm>
          <a:custGeom>
            <a:avLst/>
            <a:gdLst>
              <a:gd name="connsiteX0" fmla="*/ 261678 w 1590675"/>
              <a:gd name="connsiteY0" fmla="*/ 0 h 1820789"/>
              <a:gd name="connsiteX1" fmla="*/ 1328997 w 1590675"/>
              <a:gd name="connsiteY1" fmla="*/ 0 h 1820789"/>
              <a:gd name="connsiteX2" fmla="*/ 1590675 w 1590675"/>
              <a:gd name="connsiteY2" fmla="*/ 261678 h 1820789"/>
              <a:gd name="connsiteX3" fmla="*/ 1590675 w 1590675"/>
              <a:gd name="connsiteY3" fmla="*/ 1308360 h 1820789"/>
              <a:gd name="connsiteX4" fmla="*/ 1328997 w 1590675"/>
              <a:gd name="connsiteY4" fmla="*/ 1570038 h 1820789"/>
              <a:gd name="connsiteX5" fmla="*/ 843188 w 1590675"/>
              <a:gd name="connsiteY5" fmla="*/ 1570038 h 1820789"/>
              <a:gd name="connsiteX6" fmla="*/ 854299 w 1590675"/>
              <a:gd name="connsiteY6" fmla="*/ 1572252 h 1820789"/>
              <a:gd name="connsiteX7" fmla="*/ 934339 w 1590675"/>
              <a:gd name="connsiteY7" fmla="*/ 1691438 h 1820789"/>
              <a:gd name="connsiteX8" fmla="*/ 803288 w 1590675"/>
              <a:gd name="connsiteY8" fmla="*/ 1820789 h 1820789"/>
              <a:gd name="connsiteX9" fmla="*/ 672237 w 1590675"/>
              <a:gd name="connsiteY9" fmla="*/ 1691438 h 1820789"/>
              <a:gd name="connsiteX10" fmla="*/ 752277 w 1590675"/>
              <a:gd name="connsiteY10" fmla="*/ 1572252 h 1820789"/>
              <a:gd name="connsiteX11" fmla="*/ 763388 w 1590675"/>
              <a:gd name="connsiteY11" fmla="*/ 1570038 h 1820789"/>
              <a:gd name="connsiteX12" fmla="*/ 261678 w 1590675"/>
              <a:gd name="connsiteY12" fmla="*/ 1570038 h 1820789"/>
              <a:gd name="connsiteX13" fmla="*/ 0 w 1590675"/>
              <a:gd name="connsiteY13" fmla="*/ 1308360 h 1820789"/>
              <a:gd name="connsiteX14" fmla="*/ 0 w 1590675"/>
              <a:gd name="connsiteY14" fmla="*/ 261678 h 1820789"/>
              <a:gd name="connsiteX15" fmla="*/ 261678 w 1590675"/>
              <a:gd name="connsiteY15" fmla="*/ 0 h 182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90675" h="1820789">
                <a:moveTo>
                  <a:pt x="261678" y="0"/>
                </a:moveTo>
                <a:lnTo>
                  <a:pt x="1328997" y="0"/>
                </a:lnTo>
                <a:cubicBezTo>
                  <a:pt x="1473518" y="0"/>
                  <a:pt x="1590675" y="117157"/>
                  <a:pt x="1590675" y="261678"/>
                </a:cubicBezTo>
                <a:lnTo>
                  <a:pt x="1590675" y="1308360"/>
                </a:lnTo>
                <a:cubicBezTo>
                  <a:pt x="1590675" y="1452881"/>
                  <a:pt x="1473518" y="1570038"/>
                  <a:pt x="1328997" y="1570038"/>
                </a:cubicBezTo>
                <a:lnTo>
                  <a:pt x="843188" y="1570038"/>
                </a:lnTo>
                <a:lnTo>
                  <a:pt x="854299" y="1572252"/>
                </a:lnTo>
                <a:cubicBezTo>
                  <a:pt x="901335" y="1591889"/>
                  <a:pt x="934339" y="1637859"/>
                  <a:pt x="934339" y="1691438"/>
                </a:cubicBezTo>
                <a:cubicBezTo>
                  <a:pt x="934339" y="1762877"/>
                  <a:pt x="875665" y="1820789"/>
                  <a:pt x="803288" y="1820789"/>
                </a:cubicBezTo>
                <a:cubicBezTo>
                  <a:pt x="730911" y="1820789"/>
                  <a:pt x="672237" y="1762877"/>
                  <a:pt x="672237" y="1691438"/>
                </a:cubicBezTo>
                <a:cubicBezTo>
                  <a:pt x="672237" y="1637859"/>
                  <a:pt x="705241" y="1591889"/>
                  <a:pt x="752277" y="1572252"/>
                </a:cubicBezTo>
                <a:lnTo>
                  <a:pt x="763388" y="1570038"/>
                </a:lnTo>
                <a:lnTo>
                  <a:pt x="261678" y="1570038"/>
                </a:lnTo>
                <a:cubicBezTo>
                  <a:pt x="117157" y="1570038"/>
                  <a:pt x="0" y="1452881"/>
                  <a:pt x="0" y="1308360"/>
                </a:cubicBezTo>
                <a:lnTo>
                  <a:pt x="0" y="261678"/>
                </a:lnTo>
                <a:cubicBezTo>
                  <a:pt x="0" y="117157"/>
                  <a:pt x="117157" y="0"/>
                  <a:pt x="26167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</a:lstStyle>
          <a:p>
            <a:pPr lvl="0"/>
            <a:r>
              <a:rPr lang="nb-NO" dirty="0"/>
              <a:t>Tekst her</a:t>
            </a:r>
          </a:p>
        </p:txBody>
      </p:sp>
      <p:sp>
        <p:nvSpPr>
          <p:cNvPr id="81" name="Friform 80">
            <a:extLst>
              <a:ext uri="{FF2B5EF4-FFF2-40B4-BE49-F238E27FC236}">
                <a16:creationId xmlns:a16="http://schemas.microsoft.com/office/drawing/2014/main" id="{8C693893-89CF-A3CB-0C1D-E5E0D9FF6F2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50754" y="2612407"/>
            <a:ext cx="1519070" cy="1820789"/>
          </a:xfrm>
          <a:custGeom>
            <a:avLst/>
            <a:gdLst>
              <a:gd name="connsiteX0" fmla="*/ 261678 w 1590675"/>
              <a:gd name="connsiteY0" fmla="*/ 0 h 1820789"/>
              <a:gd name="connsiteX1" fmla="*/ 1328997 w 1590675"/>
              <a:gd name="connsiteY1" fmla="*/ 0 h 1820789"/>
              <a:gd name="connsiteX2" fmla="*/ 1590675 w 1590675"/>
              <a:gd name="connsiteY2" fmla="*/ 261678 h 1820789"/>
              <a:gd name="connsiteX3" fmla="*/ 1590675 w 1590675"/>
              <a:gd name="connsiteY3" fmla="*/ 1308360 h 1820789"/>
              <a:gd name="connsiteX4" fmla="*/ 1328997 w 1590675"/>
              <a:gd name="connsiteY4" fmla="*/ 1570038 h 1820789"/>
              <a:gd name="connsiteX5" fmla="*/ 843188 w 1590675"/>
              <a:gd name="connsiteY5" fmla="*/ 1570038 h 1820789"/>
              <a:gd name="connsiteX6" fmla="*/ 854299 w 1590675"/>
              <a:gd name="connsiteY6" fmla="*/ 1572252 h 1820789"/>
              <a:gd name="connsiteX7" fmla="*/ 934339 w 1590675"/>
              <a:gd name="connsiteY7" fmla="*/ 1691438 h 1820789"/>
              <a:gd name="connsiteX8" fmla="*/ 803288 w 1590675"/>
              <a:gd name="connsiteY8" fmla="*/ 1820789 h 1820789"/>
              <a:gd name="connsiteX9" fmla="*/ 672237 w 1590675"/>
              <a:gd name="connsiteY9" fmla="*/ 1691438 h 1820789"/>
              <a:gd name="connsiteX10" fmla="*/ 752277 w 1590675"/>
              <a:gd name="connsiteY10" fmla="*/ 1572252 h 1820789"/>
              <a:gd name="connsiteX11" fmla="*/ 763388 w 1590675"/>
              <a:gd name="connsiteY11" fmla="*/ 1570038 h 1820789"/>
              <a:gd name="connsiteX12" fmla="*/ 261678 w 1590675"/>
              <a:gd name="connsiteY12" fmla="*/ 1570038 h 1820789"/>
              <a:gd name="connsiteX13" fmla="*/ 0 w 1590675"/>
              <a:gd name="connsiteY13" fmla="*/ 1308360 h 1820789"/>
              <a:gd name="connsiteX14" fmla="*/ 0 w 1590675"/>
              <a:gd name="connsiteY14" fmla="*/ 261678 h 1820789"/>
              <a:gd name="connsiteX15" fmla="*/ 261678 w 1590675"/>
              <a:gd name="connsiteY15" fmla="*/ 0 h 182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90675" h="1820789">
                <a:moveTo>
                  <a:pt x="261678" y="0"/>
                </a:moveTo>
                <a:lnTo>
                  <a:pt x="1328997" y="0"/>
                </a:lnTo>
                <a:cubicBezTo>
                  <a:pt x="1473518" y="0"/>
                  <a:pt x="1590675" y="117157"/>
                  <a:pt x="1590675" y="261678"/>
                </a:cubicBezTo>
                <a:lnTo>
                  <a:pt x="1590675" y="1308360"/>
                </a:lnTo>
                <a:cubicBezTo>
                  <a:pt x="1590675" y="1452881"/>
                  <a:pt x="1473518" y="1570038"/>
                  <a:pt x="1328997" y="1570038"/>
                </a:cubicBezTo>
                <a:lnTo>
                  <a:pt x="843188" y="1570038"/>
                </a:lnTo>
                <a:lnTo>
                  <a:pt x="854299" y="1572252"/>
                </a:lnTo>
                <a:cubicBezTo>
                  <a:pt x="901335" y="1591889"/>
                  <a:pt x="934339" y="1637859"/>
                  <a:pt x="934339" y="1691438"/>
                </a:cubicBezTo>
                <a:cubicBezTo>
                  <a:pt x="934339" y="1762877"/>
                  <a:pt x="875665" y="1820789"/>
                  <a:pt x="803288" y="1820789"/>
                </a:cubicBezTo>
                <a:cubicBezTo>
                  <a:pt x="730911" y="1820789"/>
                  <a:pt x="672237" y="1762877"/>
                  <a:pt x="672237" y="1691438"/>
                </a:cubicBezTo>
                <a:cubicBezTo>
                  <a:pt x="672237" y="1637859"/>
                  <a:pt x="705241" y="1591889"/>
                  <a:pt x="752277" y="1572252"/>
                </a:cubicBezTo>
                <a:lnTo>
                  <a:pt x="763388" y="1570038"/>
                </a:lnTo>
                <a:lnTo>
                  <a:pt x="261678" y="1570038"/>
                </a:lnTo>
                <a:cubicBezTo>
                  <a:pt x="117157" y="1570038"/>
                  <a:pt x="0" y="1452881"/>
                  <a:pt x="0" y="1308360"/>
                </a:cubicBezTo>
                <a:lnTo>
                  <a:pt x="0" y="261678"/>
                </a:lnTo>
                <a:cubicBezTo>
                  <a:pt x="0" y="117157"/>
                  <a:pt x="117157" y="0"/>
                  <a:pt x="261678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>
              <a:buNone/>
              <a:defRPr sz="1400" b="0" i="0">
                <a:solidFill>
                  <a:schemeClr val="bg2"/>
                </a:solidFill>
                <a:latin typeface="Haffer Light" pitchFamily="2" charset="77"/>
                <a:cs typeface="Haffer Light" pitchFamily="2" charset="77"/>
              </a:defRPr>
            </a:lvl1pPr>
          </a:lstStyle>
          <a:p>
            <a:pPr lvl="0"/>
            <a:r>
              <a:rPr lang="nb-NO" dirty="0"/>
              <a:t>Tekst her</a:t>
            </a:r>
          </a:p>
        </p:txBody>
      </p:sp>
      <p:pic>
        <p:nvPicPr>
          <p:cNvPr id="2" name="Grafikk 1">
            <a:extLst>
              <a:ext uri="{FF2B5EF4-FFF2-40B4-BE49-F238E27FC236}">
                <a16:creationId xmlns:a16="http://schemas.microsoft.com/office/drawing/2014/main" id="{DDAC66EB-1870-300A-7B82-89C7D68BB5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38558" y="123854"/>
            <a:ext cx="613382" cy="61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448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2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A205F0AC-5E31-6696-9192-E9130F8740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2" t="16273" r="16444" b="16220"/>
          <a:stretch/>
        </p:blipFill>
        <p:spPr>
          <a:xfrm>
            <a:off x="11540050" y="224363"/>
            <a:ext cx="410399" cy="412365"/>
          </a:xfrm>
          <a:prstGeom prst="rect">
            <a:avLst/>
          </a:prstGeom>
          <a:effectLst>
            <a:outerShdw dist="4923" sx="1000" sy="1000" algn="ctr" rotWithShape="0">
              <a:srgbClr val="000000"/>
            </a:outerShdw>
          </a:effectLst>
        </p:spPr>
      </p:pic>
      <p:sp>
        <p:nvSpPr>
          <p:cNvPr id="11" name="Plassholder for tekst 19">
            <a:extLst>
              <a:ext uri="{FF2B5EF4-FFF2-40B4-BE49-F238E27FC236}">
                <a16:creationId xmlns:a16="http://schemas.microsoft.com/office/drawing/2014/main" id="{3DCD474A-F6AB-8DF7-3417-FDBA268C59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8" y="498764"/>
            <a:ext cx="9957163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 baseline="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What</a:t>
            </a:r>
            <a:r>
              <a:rPr lang="nb-NO" dirty="0"/>
              <a:t> do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need</a:t>
            </a:r>
            <a:r>
              <a:rPr lang="nb-NO" dirty="0"/>
              <a:t> to do to be </a:t>
            </a:r>
            <a:r>
              <a:rPr lang="nb-NO" dirty="0" err="1"/>
              <a:t>fit</a:t>
            </a:r>
            <a:r>
              <a:rPr lang="nb-NO" dirty="0"/>
              <a:t> for </a:t>
            </a:r>
            <a:br>
              <a:rPr lang="nb-NO" dirty="0"/>
            </a:br>
            <a:r>
              <a:rPr lang="nb-NO" dirty="0" err="1"/>
              <a:t>the</a:t>
            </a:r>
            <a:r>
              <a:rPr lang="nb-NO" dirty="0"/>
              <a:t> 30 000 </a:t>
            </a:r>
            <a:r>
              <a:rPr lang="nb-NO" dirty="0" err="1"/>
              <a:t>others</a:t>
            </a:r>
            <a:endParaRPr lang="nb-NO" dirty="0"/>
          </a:p>
        </p:txBody>
      </p:sp>
      <p:sp>
        <p:nvSpPr>
          <p:cNvPr id="12" name="Plassholder for tekst 19">
            <a:extLst>
              <a:ext uri="{FF2B5EF4-FFF2-40B4-BE49-F238E27FC236}">
                <a16:creationId xmlns:a16="http://schemas.microsoft.com/office/drawing/2014/main" id="{9538B1FA-F58E-977F-DAB2-639D00579F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978" y="172880"/>
            <a:ext cx="6164263" cy="2047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/>
              <a:t>CHAPTER HEADING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4519D7DE-64DE-7863-82A9-41AA165BC79E}"/>
              </a:ext>
            </a:extLst>
          </p:cNvPr>
          <p:cNvSpPr/>
          <p:nvPr userDrawn="1"/>
        </p:nvSpPr>
        <p:spPr>
          <a:xfrm>
            <a:off x="0" y="0"/>
            <a:ext cx="11335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85" name="Plassholder for tekst 84">
            <a:extLst>
              <a:ext uri="{FF2B5EF4-FFF2-40B4-BE49-F238E27FC236}">
                <a16:creationId xmlns:a16="http://schemas.microsoft.com/office/drawing/2014/main" id="{EF413E8B-300C-0E52-82E8-1A8DB914DBB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57884" y="4158532"/>
            <a:ext cx="2464905" cy="145508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86" name="Plassholder for tekst 84">
            <a:extLst>
              <a:ext uri="{FF2B5EF4-FFF2-40B4-BE49-F238E27FC236}">
                <a16:creationId xmlns:a16="http://schemas.microsoft.com/office/drawing/2014/main" id="{FE0FA6FD-6025-496B-6236-AC64BCAE6C3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4120" y="4158532"/>
            <a:ext cx="2355530" cy="145508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87" name="Plassholder for tekst 84">
            <a:extLst>
              <a:ext uri="{FF2B5EF4-FFF2-40B4-BE49-F238E27FC236}">
                <a16:creationId xmlns:a16="http://schemas.microsoft.com/office/drawing/2014/main" id="{BDCF82ED-D14D-534F-899C-5A1C1C5F029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 flipH="1">
            <a:off x="8412711" y="4158532"/>
            <a:ext cx="2464905" cy="145508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88" name="Plassholder for tekst 84">
            <a:extLst>
              <a:ext uri="{FF2B5EF4-FFF2-40B4-BE49-F238E27FC236}">
                <a16:creationId xmlns:a16="http://schemas.microsoft.com/office/drawing/2014/main" id="{34F03D9D-1CE7-DD3B-F66C-BFD35C16775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6740996" y="4158532"/>
            <a:ext cx="2355530" cy="145508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90" name="Plassholder for tekst 84">
            <a:extLst>
              <a:ext uri="{FF2B5EF4-FFF2-40B4-BE49-F238E27FC236}">
                <a16:creationId xmlns:a16="http://schemas.microsoft.com/office/drawing/2014/main" id="{D821DFED-78A8-0BD6-ABB7-8E5D9C78CA2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01313" y="4158533"/>
            <a:ext cx="693705" cy="134377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91" name="Plassholder for tekst 84">
            <a:extLst>
              <a:ext uri="{FF2B5EF4-FFF2-40B4-BE49-F238E27FC236}">
                <a16:creationId xmlns:a16="http://schemas.microsoft.com/office/drawing/2014/main" id="{CAE6143E-86F9-B0C7-317D-B5CE4306FDE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flipH="1">
            <a:off x="6593361" y="4158533"/>
            <a:ext cx="693705" cy="134377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67" name="Plassholder for tekst 66">
            <a:extLst>
              <a:ext uri="{FF2B5EF4-FFF2-40B4-BE49-F238E27FC236}">
                <a16:creationId xmlns:a16="http://schemas.microsoft.com/office/drawing/2014/main" id="{72399FEF-9F0F-76CE-CE91-DA4CBD2B13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5097" y="4630555"/>
            <a:ext cx="1844216" cy="1844216"/>
          </a:xfrm>
          <a:prstGeom prst="ellipse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600" b="0" i="0">
                <a:latin typeface="Haffer Light" pitchFamily="2" charset="77"/>
                <a:cs typeface="Haffer Light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2" name="Friform 71">
            <a:extLst>
              <a:ext uri="{FF2B5EF4-FFF2-40B4-BE49-F238E27FC236}">
                <a16:creationId xmlns:a16="http://schemas.microsoft.com/office/drawing/2014/main" id="{08E8C2C1-3CA8-75FA-D5EB-3389CD5D0F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9979" y="2612407"/>
            <a:ext cx="1519070" cy="1820789"/>
          </a:xfrm>
          <a:custGeom>
            <a:avLst/>
            <a:gdLst>
              <a:gd name="connsiteX0" fmla="*/ 261678 w 1590675"/>
              <a:gd name="connsiteY0" fmla="*/ 0 h 1820789"/>
              <a:gd name="connsiteX1" fmla="*/ 1328997 w 1590675"/>
              <a:gd name="connsiteY1" fmla="*/ 0 h 1820789"/>
              <a:gd name="connsiteX2" fmla="*/ 1590675 w 1590675"/>
              <a:gd name="connsiteY2" fmla="*/ 261678 h 1820789"/>
              <a:gd name="connsiteX3" fmla="*/ 1590675 w 1590675"/>
              <a:gd name="connsiteY3" fmla="*/ 1308360 h 1820789"/>
              <a:gd name="connsiteX4" fmla="*/ 1328997 w 1590675"/>
              <a:gd name="connsiteY4" fmla="*/ 1570038 h 1820789"/>
              <a:gd name="connsiteX5" fmla="*/ 843188 w 1590675"/>
              <a:gd name="connsiteY5" fmla="*/ 1570038 h 1820789"/>
              <a:gd name="connsiteX6" fmla="*/ 854299 w 1590675"/>
              <a:gd name="connsiteY6" fmla="*/ 1572252 h 1820789"/>
              <a:gd name="connsiteX7" fmla="*/ 934339 w 1590675"/>
              <a:gd name="connsiteY7" fmla="*/ 1691438 h 1820789"/>
              <a:gd name="connsiteX8" fmla="*/ 803288 w 1590675"/>
              <a:gd name="connsiteY8" fmla="*/ 1820789 h 1820789"/>
              <a:gd name="connsiteX9" fmla="*/ 672237 w 1590675"/>
              <a:gd name="connsiteY9" fmla="*/ 1691438 h 1820789"/>
              <a:gd name="connsiteX10" fmla="*/ 752277 w 1590675"/>
              <a:gd name="connsiteY10" fmla="*/ 1572252 h 1820789"/>
              <a:gd name="connsiteX11" fmla="*/ 763388 w 1590675"/>
              <a:gd name="connsiteY11" fmla="*/ 1570038 h 1820789"/>
              <a:gd name="connsiteX12" fmla="*/ 261678 w 1590675"/>
              <a:gd name="connsiteY12" fmla="*/ 1570038 h 1820789"/>
              <a:gd name="connsiteX13" fmla="*/ 0 w 1590675"/>
              <a:gd name="connsiteY13" fmla="*/ 1308360 h 1820789"/>
              <a:gd name="connsiteX14" fmla="*/ 0 w 1590675"/>
              <a:gd name="connsiteY14" fmla="*/ 261678 h 1820789"/>
              <a:gd name="connsiteX15" fmla="*/ 261678 w 1590675"/>
              <a:gd name="connsiteY15" fmla="*/ 0 h 182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90675" h="1820789">
                <a:moveTo>
                  <a:pt x="261678" y="0"/>
                </a:moveTo>
                <a:lnTo>
                  <a:pt x="1328997" y="0"/>
                </a:lnTo>
                <a:cubicBezTo>
                  <a:pt x="1473518" y="0"/>
                  <a:pt x="1590675" y="117157"/>
                  <a:pt x="1590675" y="261678"/>
                </a:cubicBezTo>
                <a:lnTo>
                  <a:pt x="1590675" y="1308360"/>
                </a:lnTo>
                <a:cubicBezTo>
                  <a:pt x="1590675" y="1452881"/>
                  <a:pt x="1473518" y="1570038"/>
                  <a:pt x="1328997" y="1570038"/>
                </a:cubicBezTo>
                <a:lnTo>
                  <a:pt x="843188" y="1570038"/>
                </a:lnTo>
                <a:lnTo>
                  <a:pt x="854299" y="1572252"/>
                </a:lnTo>
                <a:cubicBezTo>
                  <a:pt x="901335" y="1591889"/>
                  <a:pt x="934339" y="1637859"/>
                  <a:pt x="934339" y="1691438"/>
                </a:cubicBezTo>
                <a:cubicBezTo>
                  <a:pt x="934339" y="1762877"/>
                  <a:pt x="875665" y="1820789"/>
                  <a:pt x="803288" y="1820789"/>
                </a:cubicBezTo>
                <a:cubicBezTo>
                  <a:pt x="730911" y="1820789"/>
                  <a:pt x="672237" y="1762877"/>
                  <a:pt x="672237" y="1691438"/>
                </a:cubicBezTo>
                <a:cubicBezTo>
                  <a:pt x="672237" y="1637859"/>
                  <a:pt x="705241" y="1591889"/>
                  <a:pt x="752277" y="1572252"/>
                </a:cubicBezTo>
                <a:lnTo>
                  <a:pt x="763388" y="1570038"/>
                </a:lnTo>
                <a:lnTo>
                  <a:pt x="261678" y="1570038"/>
                </a:lnTo>
                <a:cubicBezTo>
                  <a:pt x="117157" y="1570038"/>
                  <a:pt x="0" y="1452881"/>
                  <a:pt x="0" y="1308360"/>
                </a:cubicBezTo>
                <a:lnTo>
                  <a:pt x="0" y="261678"/>
                </a:lnTo>
                <a:cubicBezTo>
                  <a:pt x="0" y="117157"/>
                  <a:pt x="117157" y="0"/>
                  <a:pt x="26167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</a:lstStyle>
          <a:p>
            <a:pPr lvl="0"/>
            <a:r>
              <a:rPr lang="nb-NO" dirty="0"/>
              <a:t>Tekst her</a:t>
            </a:r>
          </a:p>
        </p:txBody>
      </p:sp>
      <p:sp>
        <p:nvSpPr>
          <p:cNvPr id="77" name="Friform 76">
            <a:extLst>
              <a:ext uri="{FF2B5EF4-FFF2-40B4-BE49-F238E27FC236}">
                <a16:creationId xmlns:a16="http://schemas.microsoft.com/office/drawing/2014/main" id="{CA644793-3478-5F1C-661C-D5EE3C028C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37704" y="2612407"/>
            <a:ext cx="1519070" cy="1820789"/>
          </a:xfrm>
          <a:custGeom>
            <a:avLst/>
            <a:gdLst>
              <a:gd name="connsiteX0" fmla="*/ 261678 w 1590675"/>
              <a:gd name="connsiteY0" fmla="*/ 0 h 1820789"/>
              <a:gd name="connsiteX1" fmla="*/ 1328997 w 1590675"/>
              <a:gd name="connsiteY1" fmla="*/ 0 h 1820789"/>
              <a:gd name="connsiteX2" fmla="*/ 1590675 w 1590675"/>
              <a:gd name="connsiteY2" fmla="*/ 261678 h 1820789"/>
              <a:gd name="connsiteX3" fmla="*/ 1590675 w 1590675"/>
              <a:gd name="connsiteY3" fmla="*/ 1308360 h 1820789"/>
              <a:gd name="connsiteX4" fmla="*/ 1328997 w 1590675"/>
              <a:gd name="connsiteY4" fmla="*/ 1570038 h 1820789"/>
              <a:gd name="connsiteX5" fmla="*/ 843188 w 1590675"/>
              <a:gd name="connsiteY5" fmla="*/ 1570038 h 1820789"/>
              <a:gd name="connsiteX6" fmla="*/ 854299 w 1590675"/>
              <a:gd name="connsiteY6" fmla="*/ 1572252 h 1820789"/>
              <a:gd name="connsiteX7" fmla="*/ 934339 w 1590675"/>
              <a:gd name="connsiteY7" fmla="*/ 1691438 h 1820789"/>
              <a:gd name="connsiteX8" fmla="*/ 803288 w 1590675"/>
              <a:gd name="connsiteY8" fmla="*/ 1820789 h 1820789"/>
              <a:gd name="connsiteX9" fmla="*/ 672237 w 1590675"/>
              <a:gd name="connsiteY9" fmla="*/ 1691438 h 1820789"/>
              <a:gd name="connsiteX10" fmla="*/ 752277 w 1590675"/>
              <a:gd name="connsiteY10" fmla="*/ 1572252 h 1820789"/>
              <a:gd name="connsiteX11" fmla="*/ 763388 w 1590675"/>
              <a:gd name="connsiteY11" fmla="*/ 1570038 h 1820789"/>
              <a:gd name="connsiteX12" fmla="*/ 261678 w 1590675"/>
              <a:gd name="connsiteY12" fmla="*/ 1570038 h 1820789"/>
              <a:gd name="connsiteX13" fmla="*/ 0 w 1590675"/>
              <a:gd name="connsiteY13" fmla="*/ 1308360 h 1820789"/>
              <a:gd name="connsiteX14" fmla="*/ 0 w 1590675"/>
              <a:gd name="connsiteY14" fmla="*/ 261678 h 1820789"/>
              <a:gd name="connsiteX15" fmla="*/ 261678 w 1590675"/>
              <a:gd name="connsiteY15" fmla="*/ 0 h 182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90675" h="1820789">
                <a:moveTo>
                  <a:pt x="261678" y="0"/>
                </a:moveTo>
                <a:lnTo>
                  <a:pt x="1328997" y="0"/>
                </a:lnTo>
                <a:cubicBezTo>
                  <a:pt x="1473518" y="0"/>
                  <a:pt x="1590675" y="117157"/>
                  <a:pt x="1590675" y="261678"/>
                </a:cubicBezTo>
                <a:lnTo>
                  <a:pt x="1590675" y="1308360"/>
                </a:lnTo>
                <a:cubicBezTo>
                  <a:pt x="1590675" y="1452881"/>
                  <a:pt x="1473518" y="1570038"/>
                  <a:pt x="1328997" y="1570038"/>
                </a:cubicBezTo>
                <a:lnTo>
                  <a:pt x="843188" y="1570038"/>
                </a:lnTo>
                <a:lnTo>
                  <a:pt x="854299" y="1572252"/>
                </a:lnTo>
                <a:cubicBezTo>
                  <a:pt x="901335" y="1591889"/>
                  <a:pt x="934339" y="1637859"/>
                  <a:pt x="934339" y="1691438"/>
                </a:cubicBezTo>
                <a:cubicBezTo>
                  <a:pt x="934339" y="1762877"/>
                  <a:pt x="875665" y="1820789"/>
                  <a:pt x="803288" y="1820789"/>
                </a:cubicBezTo>
                <a:cubicBezTo>
                  <a:pt x="730911" y="1820789"/>
                  <a:pt x="672237" y="1762877"/>
                  <a:pt x="672237" y="1691438"/>
                </a:cubicBezTo>
                <a:cubicBezTo>
                  <a:pt x="672237" y="1637859"/>
                  <a:pt x="705241" y="1591889"/>
                  <a:pt x="752277" y="1572252"/>
                </a:cubicBezTo>
                <a:lnTo>
                  <a:pt x="763388" y="1570038"/>
                </a:lnTo>
                <a:lnTo>
                  <a:pt x="261678" y="1570038"/>
                </a:lnTo>
                <a:cubicBezTo>
                  <a:pt x="117157" y="1570038"/>
                  <a:pt x="0" y="1452881"/>
                  <a:pt x="0" y="1308360"/>
                </a:cubicBezTo>
                <a:lnTo>
                  <a:pt x="0" y="261678"/>
                </a:lnTo>
                <a:cubicBezTo>
                  <a:pt x="0" y="117157"/>
                  <a:pt x="117157" y="0"/>
                  <a:pt x="261678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Haffer Light" pitchFamily="2" charset="77"/>
                <a:cs typeface="Haffer Light" pitchFamily="2" charset="77"/>
              </a:defRPr>
            </a:lvl1pPr>
          </a:lstStyle>
          <a:p>
            <a:pPr lvl="0"/>
            <a:r>
              <a:rPr lang="nb-NO" dirty="0"/>
              <a:t>Tekst her</a:t>
            </a:r>
          </a:p>
        </p:txBody>
      </p:sp>
      <p:sp>
        <p:nvSpPr>
          <p:cNvPr id="78" name="Friform 77">
            <a:extLst>
              <a:ext uri="{FF2B5EF4-FFF2-40B4-BE49-F238E27FC236}">
                <a16:creationId xmlns:a16="http://schemas.microsoft.com/office/drawing/2014/main" id="{2C6A16C1-4381-1069-D81F-47085E1CDEC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86991" y="2612407"/>
            <a:ext cx="1519070" cy="1820789"/>
          </a:xfrm>
          <a:custGeom>
            <a:avLst/>
            <a:gdLst>
              <a:gd name="connsiteX0" fmla="*/ 261678 w 1590675"/>
              <a:gd name="connsiteY0" fmla="*/ 0 h 1820789"/>
              <a:gd name="connsiteX1" fmla="*/ 1328997 w 1590675"/>
              <a:gd name="connsiteY1" fmla="*/ 0 h 1820789"/>
              <a:gd name="connsiteX2" fmla="*/ 1590675 w 1590675"/>
              <a:gd name="connsiteY2" fmla="*/ 261678 h 1820789"/>
              <a:gd name="connsiteX3" fmla="*/ 1590675 w 1590675"/>
              <a:gd name="connsiteY3" fmla="*/ 1308360 h 1820789"/>
              <a:gd name="connsiteX4" fmla="*/ 1328997 w 1590675"/>
              <a:gd name="connsiteY4" fmla="*/ 1570038 h 1820789"/>
              <a:gd name="connsiteX5" fmla="*/ 843188 w 1590675"/>
              <a:gd name="connsiteY5" fmla="*/ 1570038 h 1820789"/>
              <a:gd name="connsiteX6" fmla="*/ 854299 w 1590675"/>
              <a:gd name="connsiteY6" fmla="*/ 1572252 h 1820789"/>
              <a:gd name="connsiteX7" fmla="*/ 934339 w 1590675"/>
              <a:gd name="connsiteY7" fmla="*/ 1691438 h 1820789"/>
              <a:gd name="connsiteX8" fmla="*/ 803288 w 1590675"/>
              <a:gd name="connsiteY8" fmla="*/ 1820789 h 1820789"/>
              <a:gd name="connsiteX9" fmla="*/ 672237 w 1590675"/>
              <a:gd name="connsiteY9" fmla="*/ 1691438 h 1820789"/>
              <a:gd name="connsiteX10" fmla="*/ 752277 w 1590675"/>
              <a:gd name="connsiteY10" fmla="*/ 1572252 h 1820789"/>
              <a:gd name="connsiteX11" fmla="*/ 763388 w 1590675"/>
              <a:gd name="connsiteY11" fmla="*/ 1570038 h 1820789"/>
              <a:gd name="connsiteX12" fmla="*/ 261678 w 1590675"/>
              <a:gd name="connsiteY12" fmla="*/ 1570038 h 1820789"/>
              <a:gd name="connsiteX13" fmla="*/ 0 w 1590675"/>
              <a:gd name="connsiteY13" fmla="*/ 1308360 h 1820789"/>
              <a:gd name="connsiteX14" fmla="*/ 0 w 1590675"/>
              <a:gd name="connsiteY14" fmla="*/ 261678 h 1820789"/>
              <a:gd name="connsiteX15" fmla="*/ 261678 w 1590675"/>
              <a:gd name="connsiteY15" fmla="*/ 0 h 182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90675" h="1820789">
                <a:moveTo>
                  <a:pt x="261678" y="0"/>
                </a:moveTo>
                <a:lnTo>
                  <a:pt x="1328997" y="0"/>
                </a:lnTo>
                <a:cubicBezTo>
                  <a:pt x="1473518" y="0"/>
                  <a:pt x="1590675" y="117157"/>
                  <a:pt x="1590675" y="261678"/>
                </a:cubicBezTo>
                <a:lnTo>
                  <a:pt x="1590675" y="1308360"/>
                </a:lnTo>
                <a:cubicBezTo>
                  <a:pt x="1590675" y="1452881"/>
                  <a:pt x="1473518" y="1570038"/>
                  <a:pt x="1328997" y="1570038"/>
                </a:cubicBezTo>
                <a:lnTo>
                  <a:pt x="843188" y="1570038"/>
                </a:lnTo>
                <a:lnTo>
                  <a:pt x="854299" y="1572252"/>
                </a:lnTo>
                <a:cubicBezTo>
                  <a:pt x="901335" y="1591889"/>
                  <a:pt x="934339" y="1637859"/>
                  <a:pt x="934339" y="1691438"/>
                </a:cubicBezTo>
                <a:cubicBezTo>
                  <a:pt x="934339" y="1762877"/>
                  <a:pt x="875665" y="1820789"/>
                  <a:pt x="803288" y="1820789"/>
                </a:cubicBezTo>
                <a:cubicBezTo>
                  <a:pt x="730911" y="1820789"/>
                  <a:pt x="672237" y="1762877"/>
                  <a:pt x="672237" y="1691438"/>
                </a:cubicBezTo>
                <a:cubicBezTo>
                  <a:pt x="672237" y="1637859"/>
                  <a:pt x="705241" y="1591889"/>
                  <a:pt x="752277" y="1572252"/>
                </a:cubicBezTo>
                <a:lnTo>
                  <a:pt x="763388" y="1570038"/>
                </a:lnTo>
                <a:lnTo>
                  <a:pt x="261678" y="1570038"/>
                </a:lnTo>
                <a:cubicBezTo>
                  <a:pt x="117157" y="1570038"/>
                  <a:pt x="0" y="1452881"/>
                  <a:pt x="0" y="1308360"/>
                </a:cubicBezTo>
                <a:lnTo>
                  <a:pt x="0" y="261678"/>
                </a:lnTo>
                <a:cubicBezTo>
                  <a:pt x="0" y="117157"/>
                  <a:pt x="117157" y="0"/>
                  <a:pt x="261678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</a:lstStyle>
          <a:p>
            <a:pPr lvl="0"/>
            <a:r>
              <a:rPr lang="nb-NO" dirty="0"/>
              <a:t>Tekst her</a:t>
            </a:r>
          </a:p>
        </p:txBody>
      </p:sp>
      <p:sp>
        <p:nvSpPr>
          <p:cNvPr id="79" name="Friform 78">
            <a:extLst>
              <a:ext uri="{FF2B5EF4-FFF2-40B4-BE49-F238E27FC236}">
                <a16:creationId xmlns:a16="http://schemas.microsoft.com/office/drawing/2014/main" id="{43023B48-D4E5-FC46-687C-A3212CBF5D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44229" y="2612407"/>
            <a:ext cx="1519070" cy="1820789"/>
          </a:xfrm>
          <a:custGeom>
            <a:avLst/>
            <a:gdLst>
              <a:gd name="connsiteX0" fmla="*/ 261678 w 1590675"/>
              <a:gd name="connsiteY0" fmla="*/ 0 h 1820789"/>
              <a:gd name="connsiteX1" fmla="*/ 1328997 w 1590675"/>
              <a:gd name="connsiteY1" fmla="*/ 0 h 1820789"/>
              <a:gd name="connsiteX2" fmla="*/ 1590675 w 1590675"/>
              <a:gd name="connsiteY2" fmla="*/ 261678 h 1820789"/>
              <a:gd name="connsiteX3" fmla="*/ 1590675 w 1590675"/>
              <a:gd name="connsiteY3" fmla="*/ 1308360 h 1820789"/>
              <a:gd name="connsiteX4" fmla="*/ 1328997 w 1590675"/>
              <a:gd name="connsiteY4" fmla="*/ 1570038 h 1820789"/>
              <a:gd name="connsiteX5" fmla="*/ 843188 w 1590675"/>
              <a:gd name="connsiteY5" fmla="*/ 1570038 h 1820789"/>
              <a:gd name="connsiteX6" fmla="*/ 854299 w 1590675"/>
              <a:gd name="connsiteY6" fmla="*/ 1572252 h 1820789"/>
              <a:gd name="connsiteX7" fmla="*/ 934339 w 1590675"/>
              <a:gd name="connsiteY7" fmla="*/ 1691438 h 1820789"/>
              <a:gd name="connsiteX8" fmla="*/ 803288 w 1590675"/>
              <a:gd name="connsiteY8" fmla="*/ 1820789 h 1820789"/>
              <a:gd name="connsiteX9" fmla="*/ 672237 w 1590675"/>
              <a:gd name="connsiteY9" fmla="*/ 1691438 h 1820789"/>
              <a:gd name="connsiteX10" fmla="*/ 752277 w 1590675"/>
              <a:gd name="connsiteY10" fmla="*/ 1572252 h 1820789"/>
              <a:gd name="connsiteX11" fmla="*/ 763388 w 1590675"/>
              <a:gd name="connsiteY11" fmla="*/ 1570038 h 1820789"/>
              <a:gd name="connsiteX12" fmla="*/ 261678 w 1590675"/>
              <a:gd name="connsiteY12" fmla="*/ 1570038 h 1820789"/>
              <a:gd name="connsiteX13" fmla="*/ 0 w 1590675"/>
              <a:gd name="connsiteY13" fmla="*/ 1308360 h 1820789"/>
              <a:gd name="connsiteX14" fmla="*/ 0 w 1590675"/>
              <a:gd name="connsiteY14" fmla="*/ 261678 h 1820789"/>
              <a:gd name="connsiteX15" fmla="*/ 261678 w 1590675"/>
              <a:gd name="connsiteY15" fmla="*/ 0 h 182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90675" h="1820789">
                <a:moveTo>
                  <a:pt x="261678" y="0"/>
                </a:moveTo>
                <a:lnTo>
                  <a:pt x="1328997" y="0"/>
                </a:lnTo>
                <a:cubicBezTo>
                  <a:pt x="1473518" y="0"/>
                  <a:pt x="1590675" y="117157"/>
                  <a:pt x="1590675" y="261678"/>
                </a:cubicBezTo>
                <a:lnTo>
                  <a:pt x="1590675" y="1308360"/>
                </a:lnTo>
                <a:cubicBezTo>
                  <a:pt x="1590675" y="1452881"/>
                  <a:pt x="1473518" y="1570038"/>
                  <a:pt x="1328997" y="1570038"/>
                </a:cubicBezTo>
                <a:lnTo>
                  <a:pt x="843188" y="1570038"/>
                </a:lnTo>
                <a:lnTo>
                  <a:pt x="854299" y="1572252"/>
                </a:lnTo>
                <a:cubicBezTo>
                  <a:pt x="901335" y="1591889"/>
                  <a:pt x="934339" y="1637859"/>
                  <a:pt x="934339" y="1691438"/>
                </a:cubicBezTo>
                <a:cubicBezTo>
                  <a:pt x="934339" y="1762877"/>
                  <a:pt x="875665" y="1820789"/>
                  <a:pt x="803288" y="1820789"/>
                </a:cubicBezTo>
                <a:cubicBezTo>
                  <a:pt x="730911" y="1820789"/>
                  <a:pt x="672237" y="1762877"/>
                  <a:pt x="672237" y="1691438"/>
                </a:cubicBezTo>
                <a:cubicBezTo>
                  <a:pt x="672237" y="1637859"/>
                  <a:pt x="705241" y="1591889"/>
                  <a:pt x="752277" y="1572252"/>
                </a:cubicBezTo>
                <a:lnTo>
                  <a:pt x="763388" y="1570038"/>
                </a:lnTo>
                <a:lnTo>
                  <a:pt x="261678" y="1570038"/>
                </a:lnTo>
                <a:cubicBezTo>
                  <a:pt x="117157" y="1570038"/>
                  <a:pt x="0" y="1452881"/>
                  <a:pt x="0" y="1308360"/>
                </a:cubicBezTo>
                <a:lnTo>
                  <a:pt x="0" y="261678"/>
                </a:lnTo>
                <a:cubicBezTo>
                  <a:pt x="0" y="117157"/>
                  <a:pt x="117157" y="0"/>
                  <a:pt x="26167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</a:lstStyle>
          <a:p>
            <a:pPr lvl="0"/>
            <a:r>
              <a:rPr lang="nb-NO" dirty="0"/>
              <a:t>Tekst her</a:t>
            </a:r>
          </a:p>
        </p:txBody>
      </p:sp>
      <p:sp>
        <p:nvSpPr>
          <p:cNvPr id="80" name="Friform 79">
            <a:extLst>
              <a:ext uri="{FF2B5EF4-FFF2-40B4-BE49-F238E27FC236}">
                <a16:creationId xmlns:a16="http://schemas.microsoft.com/office/drawing/2014/main" id="{809FFEDF-1D02-0305-3219-665060FD9D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93516" y="2612407"/>
            <a:ext cx="1519070" cy="1820789"/>
          </a:xfrm>
          <a:custGeom>
            <a:avLst/>
            <a:gdLst>
              <a:gd name="connsiteX0" fmla="*/ 261678 w 1590675"/>
              <a:gd name="connsiteY0" fmla="*/ 0 h 1820789"/>
              <a:gd name="connsiteX1" fmla="*/ 1328997 w 1590675"/>
              <a:gd name="connsiteY1" fmla="*/ 0 h 1820789"/>
              <a:gd name="connsiteX2" fmla="*/ 1590675 w 1590675"/>
              <a:gd name="connsiteY2" fmla="*/ 261678 h 1820789"/>
              <a:gd name="connsiteX3" fmla="*/ 1590675 w 1590675"/>
              <a:gd name="connsiteY3" fmla="*/ 1308360 h 1820789"/>
              <a:gd name="connsiteX4" fmla="*/ 1328997 w 1590675"/>
              <a:gd name="connsiteY4" fmla="*/ 1570038 h 1820789"/>
              <a:gd name="connsiteX5" fmla="*/ 843188 w 1590675"/>
              <a:gd name="connsiteY5" fmla="*/ 1570038 h 1820789"/>
              <a:gd name="connsiteX6" fmla="*/ 854299 w 1590675"/>
              <a:gd name="connsiteY6" fmla="*/ 1572252 h 1820789"/>
              <a:gd name="connsiteX7" fmla="*/ 934339 w 1590675"/>
              <a:gd name="connsiteY7" fmla="*/ 1691438 h 1820789"/>
              <a:gd name="connsiteX8" fmla="*/ 803288 w 1590675"/>
              <a:gd name="connsiteY8" fmla="*/ 1820789 h 1820789"/>
              <a:gd name="connsiteX9" fmla="*/ 672237 w 1590675"/>
              <a:gd name="connsiteY9" fmla="*/ 1691438 h 1820789"/>
              <a:gd name="connsiteX10" fmla="*/ 752277 w 1590675"/>
              <a:gd name="connsiteY10" fmla="*/ 1572252 h 1820789"/>
              <a:gd name="connsiteX11" fmla="*/ 763388 w 1590675"/>
              <a:gd name="connsiteY11" fmla="*/ 1570038 h 1820789"/>
              <a:gd name="connsiteX12" fmla="*/ 261678 w 1590675"/>
              <a:gd name="connsiteY12" fmla="*/ 1570038 h 1820789"/>
              <a:gd name="connsiteX13" fmla="*/ 0 w 1590675"/>
              <a:gd name="connsiteY13" fmla="*/ 1308360 h 1820789"/>
              <a:gd name="connsiteX14" fmla="*/ 0 w 1590675"/>
              <a:gd name="connsiteY14" fmla="*/ 261678 h 1820789"/>
              <a:gd name="connsiteX15" fmla="*/ 261678 w 1590675"/>
              <a:gd name="connsiteY15" fmla="*/ 0 h 182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90675" h="1820789">
                <a:moveTo>
                  <a:pt x="261678" y="0"/>
                </a:moveTo>
                <a:lnTo>
                  <a:pt x="1328997" y="0"/>
                </a:lnTo>
                <a:cubicBezTo>
                  <a:pt x="1473518" y="0"/>
                  <a:pt x="1590675" y="117157"/>
                  <a:pt x="1590675" y="261678"/>
                </a:cubicBezTo>
                <a:lnTo>
                  <a:pt x="1590675" y="1308360"/>
                </a:lnTo>
                <a:cubicBezTo>
                  <a:pt x="1590675" y="1452881"/>
                  <a:pt x="1473518" y="1570038"/>
                  <a:pt x="1328997" y="1570038"/>
                </a:cubicBezTo>
                <a:lnTo>
                  <a:pt x="843188" y="1570038"/>
                </a:lnTo>
                <a:lnTo>
                  <a:pt x="854299" y="1572252"/>
                </a:lnTo>
                <a:cubicBezTo>
                  <a:pt x="901335" y="1591889"/>
                  <a:pt x="934339" y="1637859"/>
                  <a:pt x="934339" y="1691438"/>
                </a:cubicBezTo>
                <a:cubicBezTo>
                  <a:pt x="934339" y="1762877"/>
                  <a:pt x="875665" y="1820789"/>
                  <a:pt x="803288" y="1820789"/>
                </a:cubicBezTo>
                <a:cubicBezTo>
                  <a:pt x="730911" y="1820789"/>
                  <a:pt x="672237" y="1762877"/>
                  <a:pt x="672237" y="1691438"/>
                </a:cubicBezTo>
                <a:cubicBezTo>
                  <a:pt x="672237" y="1637859"/>
                  <a:pt x="705241" y="1591889"/>
                  <a:pt x="752277" y="1572252"/>
                </a:cubicBezTo>
                <a:lnTo>
                  <a:pt x="763388" y="1570038"/>
                </a:lnTo>
                <a:lnTo>
                  <a:pt x="261678" y="1570038"/>
                </a:lnTo>
                <a:cubicBezTo>
                  <a:pt x="117157" y="1570038"/>
                  <a:pt x="0" y="1452881"/>
                  <a:pt x="0" y="1308360"/>
                </a:cubicBezTo>
                <a:lnTo>
                  <a:pt x="0" y="261678"/>
                </a:lnTo>
                <a:cubicBezTo>
                  <a:pt x="0" y="117157"/>
                  <a:pt x="117157" y="0"/>
                  <a:pt x="261678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</a:lstStyle>
          <a:p>
            <a:pPr lvl="0"/>
            <a:r>
              <a:rPr lang="nb-NO" dirty="0"/>
              <a:t>Tekst her</a:t>
            </a:r>
          </a:p>
        </p:txBody>
      </p:sp>
      <p:sp>
        <p:nvSpPr>
          <p:cNvPr id="81" name="Friform 80">
            <a:extLst>
              <a:ext uri="{FF2B5EF4-FFF2-40B4-BE49-F238E27FC236}">
                <a16:creationId xmlns:a16="http://schemas.microsoft.com/office/drawing/2014/main" id="{8C693893-89CF-A3CB-0C1D-E5E0D9FF6F2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50754" y="2612407"/>
            <a:ext cx="1519070" cy="1820789"/>
          </a:xfrm>
          <a:custGeom>
            <a:avLst/>
            <a:gdLst>
              <a:gd name="connsiteX0" fmla="*/ 261678 w 1590675"/>
              <a:gd name="connsiteY0" fmla="*/ 0 h 1820789"/>
              <a:gd name="connsiteX1" fmla="*/ 1328997 w 1590675"/>
              <a:gd name="connsiteY1" fmla="*/ 0 h 1820789"/>
              <a:gd name="connsiteX2" fmla="*/ 1590675 w 1590675"/>
              <a:gd name="connsiteY2" fmla="*/ 261678 h 1820789"/>
              <a:gd name="connsiteX3" fmla="*/ 1590675 w 1590675"/>
              <a:gd name="connsiteY3" fmla="*/ 1308360 h 1820789"/>
              <a:gd name="connsiteX4" fmla="*/ 1328997 w 1590675"/>
              <a:gd name="connsiteY4" fmla="*/ 1570038 h 1820789"/>
              <a:gd name="connsiteX5" fmla="*/ 843188 w 1590675"/>
              <a:gd name="connsiteY5" fmla="*/ 1570038 h 1820789"/>
              <a:gd name="connsiteX6" fmla="*/ 854299 w 1590675"/>
              <a:gd name="connsiteY6" fmla="*/ 1572252 h 1820789"/>
              <a:gd name="connsiteX7" fmla="*/ 934339 w 1590675"/>
              <a:gd name="connsiteY7" fmla="*/ 1691438 h 1820789"/>
              <a:gd name="connsiteX8" fmla="*/ 803288 w 1590675"/>
              <a:gd name="connsiteY8" fmla="*/ 1820789 h 1820789"/>
              <a:gd name="connsiteX9" fmla="*/ 672237 w 1590675"/>
              <a:gd name="connsiteY9" fmla="*/ 1691438 h 1820789"/>
              <a:gd name="connsiteX10" fmla="*/ 752277 w 1590675"/>
              <a:gd name="connsiteY10" fmla="*/ 1572252 h 1820789"/>
              <a:gd name="connsiteX11" fmla="*/ 763388 w 1590675"/>
              <a:gd name="connsiteY11" fmla="*/ 1570038 h 1820789"/>
              <a:gd name="connsiteX12" fmla="*/ 261678 w 1590675"/>
              <a:gd name="connsiteY12" fmla="*/ 1570038 h 1820789"/>
              <a:gd name="connsiteX13" fmla="*/ 0 w 1590675"/>
              <a:gd name="connsiteY13" fmla="*/ 1308360 h 1820789"/>
              <a:gd name="connsiteX14" fmla="*/ 0 w 1590675"/>
              <a:gd name="connsiteY14" fmla="*/ 261678 h 1820789"/>
              <a:gd name="connsiteX15" fmla="*/ 261678 w 1590675"/>
              <a:gd name="connsiteY15" fmla="*/ 0 h 182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90675" h="1820789">
                <a:moveTo>
                  <a:pt x="261678" y="0"/>
                </a:moveTo>
                <a:lnTo>
                  <a:pt x="1328997" y="0"/>
                </a:lnTo>
                <a:cubicBezTo>
                  <a:pt x="1473518" y="0"/>
                  <a:pt x="1590675" y="117157"/>
                  <a:pt x="1590675" y="261678"/>
                </a:cubicBezTo>
                <a:lnTo>
                  <a:pt x="1590675" y="1308360"/>
                </a:lnTo>
                <a:cubicBezTo>
                  <a:pt x="1590675" y="1452881"/>
                  <a:pt x="1473518" y="1570038"/>
                  <a:pt x="1328997" y="1570038"/>
                </a:cubicBezTo>
                <a:lnTo>
                  <a:pt x="843188" y="1570038"/>
                </a:lnTo>
                <a:lnTo>
                  <a:pt x="854299" y="1572252"/>
                </a:lnTo>
                <a:cubicBezTo>
                  <a:pt x="901335" y="1591889"/>
                  <a:pt x="934339" y="1637859"/>
                  <a:pt x="934339" y="1691438"/>
                </a:cubicBezTo>
                <a:cubicBezTo>
                  <a:pt x="934339" y="1762877"/>
                  <a:pt x="875665" y="1820789"/>
                  <a:pt x="803288" y="1820789"/>
                </a:cubicBezTo>
                <a:cubicBezTo>
                  <a:pt x="730911" y="1820789"/>
                  <a:pt x="672237" y="1762877"/>
                  <a:pt x="672237" y="1691438"/>
                </a:cubicBezTo>
                <a:cubicBezTo>
                  <a:pt x="672237" y="1637859"/>
                  <a:pt x="705241" y="1591889"/>
                  <a:pt x="752277" y="1572252"/>
                </a:cubicBezTo>
                <a:lnTo>
                  <a:pt x="763388" y="1570038"/>
                </a:lnTo>
                <a:lnTo>
                  <a:pt x="261678" y="1570038"/>
                </a:lnTo>
                <a:cubicBezTo>
                  <a:pt x="117157" y="1570038"/>
                  <a:pt x="0" y="1452881"/>
                  <a:pt x="0" y="1308360"/>
                </a:cubicBezTo>
                <a:lnTo>
                  <a:pt x="0" y="261678"/>
                </a:lnTo>
                <a:cubicBezTo>
                  <a:pt x="0" y="117157"/>
                  <a:pt x="117157" y="0"/>
                  <a:pt x="261678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Haffer Light" pitchFamily="2" charset="77"/>
                <a:cs typeface="Haffer Light" pitchFamily="2" charset="77"/>
              </a:defRPr>
            </a:lvl1pPr>
          </a:lstStyle>
          <a:p>
            <a:pPr lvl="0"/>
            <a:r>
              <a:rPr lang="nb-NO" dirty="0"/>
              <a:t>Tekst her</a:t>
            </a:r>
          </a:p>
        </p:txBody>
      </p:sp>
    </p:spTree>
    <p:extLst>
      <p:ext uri="{BB962C8B-B14F-4D97-AF65-F5344CB8AC3E}">
        <p14:creationId xmlns:p14="http://schemas.microsoft.com/office/powerpoint/2010/main" val="259525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3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ssholder for tekst 5">
            <a:extLst>
              <a:ext uri="{FF2B5EF4-FFF2-40B4-BE49-F238E27FC236}">
                <a16:creationId xmlns:a16="http://schemas.microsoft.com/office/drawing/2014/main" id="{9CDB4017-BE49-888F-20E3-874213045C5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09679" y="1840621"/>
            <a:ext cx="3138214" cy="3138214"/>
          </a:xfrm>
          <a:prstGeom prst="ellipse">
            <a:avLst/>
          </a:prstGeom>
          <a:solidFill>
            <a:schemeClr val="bg2"/>
          </a:solidFill>
          <a:ln w="31750"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27" name="Plassholder for tekst 5">
            <a:extLst>
              <a:ext uri="{FF2B5EF4-FFF2-40B4-BE49-F238E27FC236}">
                <a16:creationId xmlns:a16="http://schemas.microsoft.com/office/drawing/2014/main" id="{5A757843-C894-C2DE-32D9-3DB09E82278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33746" y="1150864"/>
            <a:ext cx="4726185" cy="4571987"/>
          </a:xfrm>
          <a:prstGeom prst="ellipse">
            <a:avLst/>
          </a:prstGeom>
          <a:noFill/>
          <a:ln w="254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A205F0AC-5E31-6696-9192-E9130F8740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2" t="16273" r="16444" b="16220"/>
          <a:stretch/>
        </p:blipFill>
        <p:spPr>
          <a:xfrm>
            <a:off x="11540050" y="224363"/>
            <a:ext cx="410399" cy="412365"/>
          </a:xfrm>
          <a:prstGeom prst="rect">
            <a:avLst/>
          </a:prstGeom>
          <a:effectLst>
            <a:outerShdw dist="4923" sx="1000" sy="1000" algn="ctr" rotWithShape="0">
              <a:srgbClr val="000000"/>
            </a:outerShdw>
          </a:effectLst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4519D7DE-64DE-7863-82A9-41AA165BC79E}"/>
              </a:ext>
            </a:extLst>
          </p:cNvPr>
          <p:cNvSpPr/>
          <p:nvPr userDrawn="1"/>
        </p:nvSpPr>
        <p:spPr>
          <a:xfrm>
            <a:off x="0" y="0"/>
            <a:ext cx="11335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B486864-91FD-3583-D495-63D845FD6C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09544" y="2579067"/>
            <a:ext cx="2659925" cy="171940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9BB7B2D1-A53A-76A4-88A6-E19733835CB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5737" y="1380294"/>
            <a:ext cx="696127" cy="696127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7" name="Plassholder for tekst 5">
            <a:extLst>
              <a:ext uri="{FF2B5EF4-FFF2-40B4-BE49-F238E27FC236}">
                <a16:creationId xmlns:a16="http://schemas.microsoft.com/office/drawing/2014/main" id="{E1C153C7-2794-B855-B0C8-58F2F25B585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40454" y="834936"/>
            <a:ext cx="696127" cy="696127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8" name="Plassholder for tekst 5">
            <a:extLst>
              <a:ext uri="{FF2B5EF4-FFF2-40B4-BE49-F238E27FC236}">
                <a16:creationId xmlns:a16="http://schemas.microsoft.com/office/drawing/2014/main" id="{1C292E1C-BC77-1DE4-3737-FC0EF1DB8A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66231" y="1374951"/>
            <a:ext cx="696127" cy="696127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9" name="Plassholder for tekst 5">
            <a:extLst>
              <a:ext uri="{FF2B5EF4-FFF2-40B4-BE49-F238E27FC236}">
                <a16:creationId xmlns:a16="http://schemas.microsoft.com/office/drawing/2014/main" id="{05DFA14B-5682-D3EB-B0BC-1D48BF516D8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74510" y="2989065"/>
            <a:ext cx="696127" cy="696127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13" name="Plassholder for tekst 5">
            <a:extLst>
              <a:ext uri="{FF2B5EF4-FFF2-40B4-BE49-F238E27FC236}">
                <a16:creationId xmlns:a16="http://schemas.microsoft.com/office/drawing/2014/main" id="{219505B2-8C17-4F1A-2C0D-DE23F36EBAB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04216" y="4619082"/>
            <a:ext cx="696127" cy="696127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24" name="Plassholder for tekst 5">
            <a:extLst>
              <a:ext uri="{FF2B5EF4-FFF2-40B4-BE49-F238E27FC236}">
                <a16:creationId xmlns:a16="http://schemas.microsoft.com/office/drawing/2014/main" id="{F0344697-590B-C6FE-5ABE-68A43CEA954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740454" y="5336282"/>
            <a:ext cx="696127" cy="696127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25" name="Plassholder for tekst 5">
            <a:extLst>
              <a:ext uri="{FF2B5EF4-FFF2-40B4-BE49-F238E27FC236}">
                <a16:creationId xmlns:a16="http://schemas.microsoft.com/office/drawing/2014/main" id="{4C91EE00-314B-8844-6BC6-C758BEBF7D6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897628" y="4619082"/>
            <a:ext cx="696127" cy="696127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26" name="Plassholder for tekst 5">
            <a:extLst>
              <a:ext uri="{FF2B5EF4-FFF2-40B4-BE49-F238E27FC236}">
                <a16:creationId xmlns:a16="http://schemas.microsoft.com/office/drawing/2014/main" id="{F5CA0D37-B617-0C9A-D510-781C28F933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02180" y="2989064"/>
            <a:ext cx="696127" cy="696127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42" name="Plassholder for tekst 50">
            <a:extLst>
              <a:ext uri="{FF2B5EF4-FFF2-40B4-BE49-F238E27FC236}">
                <a16:creationId xmlns:a16="http://schemas.microsoft.com/office/drawing/2014/main" id="{7B5B94E5-3124-497D-2A2E-F0360569B5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45658" y="3031290"/>
            <a:ext cx="2386800" cy="756875"/>
          </a:xfrm>
          <a:prstGeom prst="round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Haffer Light" pitchFamily="2" charset="77"/>
                <a:cs typeface="Haffer Light" pitchFamily="2" charset="77"/>
              </a:defRPr>
            </a:lvl1pPr>
          </a:lstStyle>
          <a:p>
            <a:r>
              <a:rPr lang="nb-NO" dirty="0"/>
              <a:t>Content </a:t>
            </a:r>
            <a:r>
              <a:rPr lang="nb-NO" dirty="0" err="1"/>
              <a:t>production</a:t>
            </a:r>
            <a:r>
              <a:rPr lang="nb-NO" dirty="0"/>
              <a:t>, </a:t>
            </a:r>
            <a:r>
              <a:rPr lang="nb-NO" dirty="0" err="1"/>
              <a:t>incl</a:t>
            </a:r>
            <a:r>
              <a:rPr lang="nb-NO" dirty="0"/>
              <a:t>. video</a:t>
            </a:r>
          </a:p>
        </p:txBody>
      </p:sp>
      <p:sp>
        <p:nvSpPr>
          <p:cNvPr id="43" name="Plassholder for tekst 51">
            <a:extLst>
              <a:ext uri="{FF2B5EF4-FFF2-40B4-BE49-F238E27FC236}">
                <a16:creationId xmlns:a16="http://schemas.microsoft.com/office/drawing/2014/main" id="{74F548DE-92C3-9B50-4277-C9EFDC6ED9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51144" y="430546"/>
            <a:ext cx="2386800" cy="362872"/>
          </a:xfrm>
          <a:prstGeom prst="round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latin typeface="Haffer Light" pitchFamily="2" charset="77"/>
                <a:cs typeface="Haffer Light" pitchFamily="2" charset="77"/>
              </a:defRPr>
            </a:lvl1pPr>
          </a:lstStyle>
          <a:p>
            <a:pPr algn="ctr"/>
            <a:r>
              <a:rPr lang="nb-NO" dirty="0"/>
              <a:t>PR</a:t>
            </a:r>
          </a:p>
        </p:txBody>
      </p:sp>
      <p:sp>
        <p:nvSpPr>
          <p:cNvPr id="44" name="Plassholder for tekst 52">
            <a:extLst>
              <a:ext uri="{FF2B5EF4-FFF2-40B4-BE49-F238E27FC236}">
                <a16:creationId xmlns:a16="http://schemas.microsoft.com/office/drawing/2014/main" id="{00086624-5EF4-744B-5787-A67226CC28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46946" y="4766516"/>
            <a:ext cx="2386800" cy="756875"/>
          </a:xfrm>
          <a:prstGeom prst="roundRect">
            <a:avLst/>
          </a:prstGeom>
        </p:spPr>
        <p:txBody>
          <a:bodyPr/>
          <a:lstStyle>
            <a:lvl1pPr marL="0" indent="0" algn="r">
              <a:buNone/>
              <a:defRPr sz="1600" b="0" i="0">
                <a:latin typeface="Haffer Light" pitchFamily="2" charset="77"/>
                <a:cs typeface="Haffer Light" pitchFamily="2" charset="77"/>
              </a:defRPr>
            </a:lvl1pPr>
          </a:lstStyle>
          <a:p>
            <a:r>
              <a:rPr lang="nb-NO" dirty="0" err="1"/>
              <a:t>Visibility</a:t>
            </a:r>
            <a:r>
              <a:rPr lang="nb-NO" dirty="0"/>
              <a:t> in </a:t>
            </a:r>
            <a:r>
              <a:rPr lang="nb-NO" dirty="0" err="1"/>
              <a:t>new</a:t>
            </a:r>
            <a:r>
              <a:rPr lang="nb-NO" dirty="0"/>
              <a:t> </a:t>
            </a:r>
            <a:r>
              <a:rPr lang="nb-NO" dirty="0" err="1"/>
              <a:t>channels</a:t>
            </a:r>
            <a:r>
              <a:rPr lang="nb-NO" dirty="0"/>
              <a:t>?</a:t>
            </a:r>
          </a:p>
        </p:txBody>
      </p:sp>
      <p:sp>
        <p:nvSpPr>
          <p:cNvPr id="45" name="Plassholder for tekst 53">
            <a:extLst>
              <a:ext uri="{FF2B5EF4-FFF2-40B4-BE49-F238E27FC236}">
                <a16:creationId xmlns:a16="http://schemas.microsoft.com/office/drawing/2014/main" id="{A7CDEA16-3E8F-21D0-E2C6-F3E27858C5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59931" y="4769714"/>
            <a:ext cx="2736265" cy="756875"/>
          </a:xfrm>
          <a:prstGeom prst="round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Haffer Light" pitchFamily="2" charset="77"/>
                <a:cs typeface="Haffer Light" pitchFamily="2" charset="77"/>
              </a:defRPr>
            </a:lvl1pPr>
          </a:lstStyle>
          <a:p>
            <a:r>
              <a:rPr lang="nb-NO" dirty="0"/>
              <a:t>Go-to-</a:t>
            </a:r>
            <a:r>
              <a:rPr lang="nb-NO" dirty="0" err="1"/>
              <a:t>market</a:t>
            </a:r>
            <a:r>
              <a:rPr lang="nb-NO" dirty="0"/>
              <a:t> </a:t>
            </a:r>
            <a:r>
              <a:rPr lang="nb-NO" dirty="0" err="1"/>
              <a:t>strategy</a:t>
            </a:r>
            <a:r>
              <a:rPr lang="nb-NO" dirty="0"/>
              <a:t> for </a:t>
            </a:r>
            <a:r>
              <a:rPr lang="nb-NO" dirty="0" err="1"/>
              <a:t>chosen</a:t>
            </a:r>
            <a:r>
              <a:rPr lang="nb-NO" dirty="0"/>
              <a:t> </a:t>
            </a:r>
            <a:r>
              <a:rPr lang="nb-NO" dirty="0" err="1"/>
              <a:t>markets</a:t>
            </a:r>
            <a:r>
              <a:rPr lang="nb-NO" dirty="0"/>
              <a:t>/</a:t>
            </a:r>
            <a:r>
              <a:rPr lang="nb-NO" dirty="0" err="1"/>
              <a:t>industries</a:t>
            </a:r>
            <a:endParaRPr lang="nb-NO" dirty="0"/>
          </a:p>
        </p:txBody>
      </p:sp>
      <p:sp>
        <p:nvSpPr>
          <p:cNvPr id="46" name="Plassholder for tekst 54">
            <a:extLst>
              <a:ext uri="{FF2B5EF4-FFF2-40B4-BE49-F238E27FC236}">
                <a16:creationId xmlns:a16="http://schemas.microsoft.com/office/drawing/2014/main" id="{6E1489DF-1E2B-FB05-887B-0C567567AC5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89307" y="1360863"/>
            <a:ext cx="2386800" cy="756875"/>
          </a:xfrm>
          <a:prstGeom prst="round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Haffer Light" pitchFamily="2" charset="77"/>
                <a:cs typeface="Haffer Light" pitchFamily="2" charset="77"/>
              </a:defRPr>
            </a:lvl1pPr>
          </a:lstStyle>
          <a:p>
            <a:r>
              <a:rPr lang="nb-NO" dirty="0" err="1"/>
              <a:t>Inbound</a:t>
            </a:r>
            <a:r>
              <a:rPr lang="nb-NO" dirty="0"/>
              <a:t> </a:t>
            </a:r>
            <a:r>
              <a:rPr lang="nb-NO" dirty="0" err="1"/>
              <a:t>marketing</a:t>
            </a:r>
            <a:r>
              <a:rPr lang="nb-NO" dirty="0"/>
              <a:t> </a:t>
            </a:r>
            <a:r>
              <a:rPr lang="nb-NO" dirty="0" err="1"/>
              <a:t>strategy</a:t>
            </a:r>
            <a:r>
              <a:rPr lang="nb-NO" dirty="0"/>
              <a:t> &amp; </a:t>
            </a:r>
            <a:r>
              <a:rPr lang="nb-NO" dirty="0" err="1"/>
              <a:t>campaign</a:t>
            </a:r>
            <a:r>
              <a:rPr lang="nb-NO" dirty="0"/>
              <a:t> planning</a:t>
            </a:r>
          </a:p>
        </p:txBody>
      </p:sp>
      <p:sp>
        <p:nvSpPr>
          <p:cNvPr id="47" name="Plassholder for tekst 55">
            <a:extLst>
              <a:ext uri="{FF2B5EF4-FFF2-40B4-BE49-F238E27FC236}">
                <a16:creationId xmlns:a16="http://schemas.microsoft.com/office/drawing/2014/main" id="{5FFC9AC6-C609-D742-F52E-7AED56BA03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9597" y="3090541"/>
            <a:ext cx="2386800" cy="756875"/>
          </a:xfrm>
          <a:prstGeom prst="roundRect">
            <a:avLst/>
          </a:prstGeom>
        </p:spPr>
        <p:txBody>
          <a:bodyPr/>
          <a:lstStyle>
            <a:lvl1pPr marL="0" indent="0" algn="r">
              <a:buNone/>
              <a:defRPr sz="1600" b="0" i="0">
                <a:latin typeface="Haffer Light" pitchFamily="2" charset="77"/>
                <a:cs typeface="Haffer Light" pitchFamily="2" charset="77"/>
              </a:defRPr>
            </a:lvl1pPr>
          </a:lstStyle>
          <a:p>
            <a:r>
              <a:rPr lang="nb-NO" dirty="0" err="1"/>
              <a:t>Webinars</a:t>
            </a:r>
            <a:r>
              <a:rPr lang="nb-NO" dirty="0"/>
              <a:t> to </a:t>
            </a:r>
            <a:r>
              <a:rPr lang="nb-NO" dirty="0" err="1"/>
              <a:t>educate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industry</a:t>
            </a:r>
            <a:endParaRPr lang="nb-NO" dirty="0"/>
          </a:p>
        </p:txBody>
      </p:sp>
      <p:sp>
        <p:nvSpPr>
          <p:cNvPr id="49" name="Plassholder for tekst 56">
            <a:extLst>
              <a:ext uri="{FF2B5EF4-FFF2-40B4-BE49-F238E27FC236}">
                <a16:creationId xmlns:a16="http://schemas.microsoft.com/office/drawing/2014/main" id="{945A3DA5-DA47-FF4C-0F8B-1CD159D624A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820051" y="6175277"/>
            <a:ext cx="4653823" cy="756875"/>
          </a:xfrm>
          <a:prstGeom prst="roundRect">
            <a:avLst/>
          </a:prstGeom>
        </p:spPr>
        <p:txBody>
          <a:bodyPr/>
          <a:lstStyle>
            <a:lvl1pPr marL="0" indent="0" algn="ctr">
              <a:buFontTx/>
              <a:buNone/>
              <a:defRPr sz="1600" b="0" i="0">
                <a:latin typeface="Haffer Light" pitchFamily="2" charset="77"/>
                <a:cs typeface="Haffer Light" pitchFamily="2" charset="77"/>
              </a:defRPr>
            </a:lvl1pPr>
          </a:lstStyle>
          <a:p>
            <a:r>
              <a:rPr lang="nb-NO" dirty="0"/>
              <a:t>Market </a:t>
            </a:r>
            <a:r>
              <a:rPr lang="nb-NO" dirty="0" err="1"/>
              <a:t>research</a:t>
            </a:r>
            <a:r>
              <a:rPr lang="nb-NO" dirty="0"/>
              <a:t> – </a:t>
            </a:r>
            <a:r>
              <a:rPr lang="nb-NO" dirty="0" err="1"/>
              <a:t>which</a:t>
            </a:r>
            <a:r>
              <a:rPr lang="nb-NO" dirty="0"/>
              <a:t> </a:t>
            </a:r>
            <a:r>
              <a:rPr lang="nb-NO" dirty="0" err="1"/>
              <a:t>markets</a:t>
            </a:r>
            <a:r>
              <a:rPr lang="nb-NO" dirty="0"/>
              <a:t> to </a:t>
            </a:r>
            <a:r>
              <a:rPr lang="nb-NO" dirty="0" err="1"/>
              <a:t>prioritize</a:t>
            </a:r>
            <a:endParaRPr lang="nb-NO" dirty="0"/>
          </a:p>
        </p:txBody>
      </p:sp>
      <p:sp>
        <p:nvSpPr>
          <p:cNvPr id="51" name="Plassholder for tekst 57">
            <a:extLst>
              <a:ext uri="{FF2B5EF4-FFF2-40B4-BE49-F238E27FC236}">
                <a16:creationId xmlns:a16="http://schemas.microsoft.com/office/drawing/2014/main" id="{2C0BCCB4-BD88-1773-B464-5AC6B6385E9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433251" y="1360863"/>
            <a:ext cx="2386800" cy="756875"/>
          </a:xfrm>
          <a:prstGeom prst="roundRect">
            <a:avLst/>
          </a:prstGeom>
        </p:spPr>
        <p:txBody>
          <a:bodyPr/>
          <a:lstStyle>
            <a:lvl1pPr marL="0" indent="0" algn="r">
              <a:buNone/>
              <a:defRPr sz="1600" b="0" i="0">
                <a:latin typeface="Haffer Light" pitchFamily="2" charset="77"/>
                <a:cs typeface="Haffer Light" pitchFamily="2" charset="77"/>
              </a:defRPr>
            </a:lvl1pPr>
          </a:lstStyle>
          <a:p>
            <a:r>
              <a:rPr lang="nb-NO" dirty="0"/>
              <a:t>Professional </a:t>
            </a:r>
            <a:r>
              <a:rPr lang="nb-NO" dirty="0" err="1"/>
              <a:t>visual</a:t>
            </a:r>
            <a:r>
              <a:rPr lang="nb-NO" dirty="0"/>
              <a:t> brand </a:t>
            </a:r>
            <a:r>
              <a:rPr lang="nb-NO" dirty="0" err="1"/>
              <a:t>identity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2152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3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ssholder for tekst 5">
            <a:extLst>
              <a:ext uri="{FF2B5EF4-FFF2-40B4-BE49-F238E27FC236}">
                <a16:creationId xmlns:a16="http://schemas.microsoft.com/office/drawing/2014/main" id="{9CDB4017-BE49-888F-20E3-874213045C5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09679" y="1840621"/>
            <a:ext cx="3138214" cy="3138214"/>
          </a:xfrm>
          <a:prstGeom prst="ellipse">
            <a:avLst/>
          </a:prstGeom>
          <a:solidFill>
            <a:schemeClr val="tx1"/>
          </a:solidFill>
          <a:ln w="31750"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27" name="Plassholder for tekst 5">
            <a:extLst>
              <a:ext uri="{FF2B5EF4-FFF2-40B4-BE49-F238E27FC236}">
                <a16:creationId xmlns:a16="http://schemas.microsoft.com/office/drawing/2014/main" id="{5A757843-C894-C2DE-32D9-3DB09E82278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33746" y="1150864"/>
            <a:ext cx="4726185" cy="4571987"/>
          </a:xfrm>
          <a:prstGeom prst="ellipse">
            <a:avLst/>
          </a:prstGeom>
          <a:noFill/>
          <a:ln w="254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4519D7DE-64DE-7863-82A9-41AA165BC79E}"/>
              </a:ext>
            </a:extLst>
          </p:cNvPr>
          <p:cNvSpPr/>
          <p:nvPr userDrawn="1"/>
        </p:nvSpPr>
        <p:spPr>
          <a:xfrm>
            <a:off x="0" y="0"/>
            <a:ext cx="11335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B486864-91FD-3583-D495-63D845FD6C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09544" y="2579067"/>
            <a:ext cx="2659925" cy="171940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bg2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9BB7B2D1-A53A-76A4-88A6-E19733835CB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5737" y="1380294"/>
            <a:ext cx="696127" cy="696127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accent3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7" name="Plassholder for tekst 5">
            <a:extLst>
              <a:ext uri="{FF2B5EF4-FFF2-40B4-BE49-F238E27FC236}">
                <a16:creationId xmlns:a16="http://schemas.microsoft.com/office/drawing/2014/main" id="{E1C153C7-2794-B855-B0C8-58F2F25B585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40454" y="834936"/>
            <a:ext cx="696127" cy="696127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accent3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8" name="Plassholder for tekst 5">
            <a:extLst>
              <a:ext uri="{FF2B5EF4-FFF2-40B4-BE49-F238E27FC236}">
                <a16:creationId xmlns:a16="http://schemas.microsoft.com/office/drawing/2014/main" id="{1C292E1C-BC77-1DE4-3737-FC0EF1DB8A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66231" y="1374951"/>
            <a:ext cx="696127" cy="696127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accent3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9" name="Plassholder for tekst 5">
            <a:extLst>
              <a:ext uri="{FF2B5EF4-FFF2-40B4-BE49-F238E27FC236}">
                <a16:creationId xmlns:a16="http://schemas.microsoft.com/office/drawing/2014/main" id="{05DFA14B-5682-D3EB-B0BC-1D48BF516D8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74510" y="2989065"/>
            <a:ext cx="696127" cy="696127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accent3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13" name="Plassholder for tekst 5">
            <a:extLst>
              <a:ext uri="{FF2B5EF4-FFF2-40B4-BE49-F238E27FC236}">
                <a16:creationId xmlns:a16="http://schemas.microsoft.com/office/drawing/2014/main" id="{219505B2-8C17-4F1A-2C0D-DE23F36EBAB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04216" y="4619082"/>
            <a:ext cx="696127" cy="696127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accent3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24" name="Plassholder for tekst 5">
            <a:extLst>
              <a:ext uri="{FF2B5EF4-FFF2-40B4-BE49-F238E27FC236}">
                <a16:creationId xmlns:a16="http://schemas.microsoft.com/office/drawing/2014/main" id="{F0344697-590B-C6FE-5ABE-68A43CEA954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740454" y="5336282"/>
            <a:ext cx="696127" cy="696127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accent3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25" name="Plassholder for tekst 5">
            <a:extLst>
              <a:ext uri="{FF2B5EF4-FFF2-40B4-BE49-F238E27FC236}">
                <a16:creationId xmlns:a16="http://schemas.microsoft.com/office/drawing/2014/main" id="{4C91EE00-314B-8844-6BC6-C758BEBF7D6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897628" y="4619082"/>
            <a:ext cx="696127" cy="696127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accent3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26" name="Plassholder for tekst 5">
            <a:extLst>
              <a:ext uri="{FF2B5EF4-FFF2-40B4-BE49-F238E27FC236}">
                <a16:creationId xmlns:a16="http://schemas.microsoft.com/office/drawing/2014/main" id="{F5CA0D37-B617-0C9A-D510-781C28F933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02180" y="2989064"/>
            <a:ext cx="696127" cy="696127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accent3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42" name="Plassholder for tekst 50">
            <a:extLst>
              <a:ext uri="{FF2B5EF4-FFF2-40B4-BE49-F238E27FC236}">
                <a16:creationId xmlns:a16="http://schemas.microsoft.com/office/drawing/2014/main" id="{7B5B94E5-3124-497D-2A2E-F0360569B5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45658" y="3031290"/>
            <a:ext cx="2386800" cy="756875"/>
          </a:xfrm>
          <a:prstGeom prst="round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Haffer Light" pitchFamily="2" charset="77"/>
                <a:cs typeface="Haffer Light" pitchFamily="2" charset="77"/>
              </a:defRPr>
            </a:lvl1pPr>
          </a:lstStyle>
          <a:p>
            <a:r>
              <a:rPr lang="nb-NO" dirty="0"/>
              <a:t>Content </a:t>
            </a:r>
            <a:r>
              <a:rPr lang="nb-NO" dirty="0" err="1"/>
              <a:t>production</a:t>
            </a:r>
            <a:r>
              <a:rPr lang="nb-NO" dirty="0"/>
              <a:t>, </a:t>
            </a:r>
            <a:r>
              <a:rPr lang="nb-NO" dirty="0" err="1"/>
              <a:t>incl</a:t>
            </a:r>
            <a:r>
              <a:rPr lang="nb-NO" dirty="0"/>
              <a:t>. video</a:t>
            </a:r>
          </a:p>
        </p:txBody>
      </p:sp>
      <p:sp>
        <p:nvSpPr>
          <p:cNvPr id="43" name="Plassholder for tekst 51">
            <a:extLst>
              <a:ext uri="{FF2B5EF4-FFF2-40B4-BE49-F238E27FC236}">
                <a16:creationId xmlns:a16="http://schemas.microsoft.com/office/drawing/2014/main" id="{74F548DE-92C3-9B50-4277-C9EFDC6ED9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51144" y="430546"/>
            <a:ext cx="2386800" cy="362872"/>
          </a:xfrm>
          <a:prstGeom prst="round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latin typeface="Haffer Light" pitchFamily="2" charset="77"/>
                <a:cs typeface="Haffer Light" pitchFamily="2" charset="77"/>
              </a:defRPr>
            </a:lvl1pPr>
          </a:lstStyle>
          <a:p>
            <a:pPr algn="ctr"/>
            <a:r>
              <a:rPr lang="nb-NO" dirty="0"/>
              <a:t>PR</a:t>
            </a:r>
          </a:p>
        </p:txBody>
      </p:sp>
      <p:sp>
        <p:nvSpPr>
          <p:cNvPr id="44" name="Plassholder for tekst 52">
            <a:extLst>
              <a:ext uri="{FF2B5EF4-FFF2-40B4-BE49-F238E27FC236}">
                <a16:creationId xmlns:a16="http://schemas.microsoft.com/office/drawing/2014/main" id="{00086624-5EF4-744B-5787-A67226CC28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46946" y="4766516"/>
            <a:ext cx="2386800" cy="756875"/>
          </a:xfrm>
          <a:prstGeom prst="roundRect">
            <a:avLst/>
          </a:prstGeom>
        </p:spPr>
        <p:txBody>
          <a:bodyPr/>
          <a:lstStyle>
            <a:lvl1pPr marL="0" indent="0" algn="r">
              <a:buNone/>
              <a:defRPr sz="1600" b="0" i="0">
                <a:latin typeface="Haffer Light" pitchFamily="2" charset="77"/>
                <a:cs typeface="Haffer Light" pitchFamily="2" charset="77"/>
              </a:defRPr>
            </a:lvl1pPr>
          </a:lstStyle>
          <a:p>
            <a:r>
              <a:rPr lang="nb-NO" dirty="0" err="1"/>
              <a:t>Visibility</a:t>
            </a:r>
            <a:r>
              <a:rPr lang="nb-NO" dirty="0"/>
              <a:t> in </a:t>
            </a:r>
            <a:r>
              <a:rPr lang="nb-NO" dirty="0" err="1"/>
              <a:t>new</a:t>
            </a:r>
            <a:r>
              <a:rPr lang="nb-NO" dirty="0"/>
              <a:t> </a:t>
            </a:r>
            <a:r>
              <a:rPr lang="nb-NO" dirty="0" err="1"/>
              <a:t>channels</a:t>
            </a:r>
            <a:r>
              <a:rPr lang="nb-NO" dirty="0"/>
              <a:t>?</a:t>
            </a:r>
          </a:p>
        </p:txBody>
      </p:sp>
      <p:sp>
        <p:nvSpPr>
          <p:cNvPr id="45" name="Plassholder for tekst 53">
            <a:extLst>
              <a:ext uri="{FF2B5EF4-FFF2-40B4-BE49-F238E27FC236}">
                <a16:creationId xmlns:a16="http://schemas.microsoft.com/office/drawing/2014/main" id="{A7CDEA16-3E8F-21D0-E2C6-F3E27858C5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59931" y="4769714"/>
            <a:ext cx="2736265" cy="756875"/>
          </a:xfrm>
          <a:prstGeom prst="round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Haffer Light" pitchFamily="2" charset="77"/>
                <a:cs typeface="Haffer Light" pitchFamily="2" charset="77"/>
              </a:defRPr>
            </a:lvl1pPr>
          </a:lstStyle>
          <a:p>
            <a:r>
              <a:rPr lang="nb-NO" dirty="0"/>
              <a:t>Go-to-</a:t>
            </a:r>
            <a:r>
              <a:rPr lang="nb-NO" dirty="0" err="1"/>
              <a:t>market</a:t>
            </a:r>
            <a:r>
              <a:rPr lang="nb-NO" dirty="0"/>
              <a:t> </a:t>
            </a:r>
            <a:r>
              <a:rPr lang="nb-NO" dirty="0" err="1"/>
              <a:t>strategy</a:t>
            </a:r>
            <a:r>
              <a:rPr lang="nb-NO" dirty="0"/>
              <a:t> for </a:t>
            </a:r>
            <a:r>
              <a:rPr lang="nb-NO" dirty="0" err="1"/>
              <a:t>chosen</a:t>
            </a:r>
            <a:r>
              <a:rPr lang="nb-NO" dirty="0"/>
              <a:t> </a:t>
            </a:r>
            <a:r>
              <a:rPr lang="nb-NO" dirty="0" err="1"/>
              <a:t>markets</a:t>
            </a:r>
            <a:r>
              <a:rPr lang="nb-NO" dirty="0"/>
              <a:t>/</a:t>
            </a:r>
            <a:r>
              <a:rPr lang="nb-NO" dirty="0" err="1"/>
              <a:t>industries</a:t>
            </a:r>
            <a:endParaRPr lang="nb-NO" dirty="0"/>
          </a:p>
        </p:txBody>
      </p:sp>
      <p:sp>
        <p:nvSpPr>
          <p:cNvPr id="46" name="Plassholder for tekst 54">
            <a:extLst>
              <a:ext uri="{FF2B5EF4-FFF2-40B4-BE49-F238E27FC236}">
                <a16:creationId xmlns:a16="http://schemas.microsoft.com/office/drawing/2014/main" id="{6E1489DF-1E2B-FB05-887B-0C567567AC5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89307" y="1360863"/>
            <a:ext cx="2386800" cy="756875"/>
          </a:xfrm>
          <a:prstGeom prst="round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Haffer Light" pitchFamily="2" charset="77"/>
                <a:cs typeface="Haffer Light" pitchFamily="2" charset="77"/>
              </a:defRPr>
            </a:lvl1pPr>
          </a:lstStyle>
          <a:p>
            <a:r>
              <a:rPr lang="nb-NO" dirty="0" err="1"/>
              <a:t>Inbound</a:t>
            </a:r>
            <a:r>
              <a:rPr lang="nb-NO" dirty="0"/>
              <a:t> </a:t>
            </a:r>
            <a:r>
              <a:rPr lang="nb-NO" dirty="0" err="1"/>
              <a:t>marketing</a:t>
            </a:r>
            <a:r>
              <a:rPr lang="nb-NO" dirty="0"/>
              <a:t> </a:t>
            </a:r>
            <a:r>
              <a:rPr lang="nb-NO" dirty="0" err="1"/>
              <a:t>strategy</a:t>
            </a:r>
            <a:r>
              <a:rPr lang="nb-NO" dirty="0"/>
              <a:t> &amp; </a:t>
            </a:r>
            <a:r>
              <a:rPr lang="nb-NO" dirty="0" err="1"/>
              <a:t>campaign</a:t>
            </a:r>
            <a:r>
              <a:rPr lang="nb-NO" dirty="0"/>
              <a:t> planning</a:t>
            </a:r>
          </a:p>
        </p:txBody>
      </p:sp>
      <p:sp>
        <p:nvSpPr>
          <p:cNvPr id="47" name="Plassholder for tekst 55">
            <a:extLst>
              <a:ext uri="{FF2B5EF4-FFF2-40B4-BE49-F238E27FC236}">
                <a16:creationId xmlns:a16="http://schemas.microsoft.com/office/drawing/2014/main" id="{5FFC9AC6-C609-D742-F52E-7AED56BA03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9597" y="3090541"/>
            <a:ext cx="2386800" cy="756875"/>
          </a:xfrm>
          <a:prstGeom prst="roundRect">
            <a:avLst/>
          </a:prstGeom>
        </p:spPr>
        <p:txBody>
          <a:bodyPr/>
          <a:lstStyle>
            <a:lvl1pPr marL="0" indent="0" algn="r">
              <a:buNone/>
              <a:defRPr sz="1600" b="0" i="0">
                <a:latin typeface="Haffer Light" pitchFamily="2" charset="77"/>
                <a:cs typeface="Haffer Light" pitchFamily="2" charset="77"/>
              </a:defRPr>
            </a:lvl1pPr>
          </a:lstStyle>
          <a:p>
            <a:r>
              <a:rPr lang="nb-NO" dirty="0" err="1"/>
              <a:t>Webinars</a:t>
            </a:r>
            <a:r>
              <a:rPr lang="nb-NO" dirty="0"/>
              <a:t> to </a:t>
            </a:r>
            <a:r>
              <a:rPr lang="nb-NO" dirty="0" err="1"/>
              <a:t>educate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industry</a:t>
            </a:r>
            <a:endParaRPr lang="nb-NO" dirty="0"/>
          </a:p>
        </p:txBody>
      </p:sp>
      <p:sp>
        <p:nvSpPr>
          <p:cNvPr id="49" name="Plassholder for tekst 56">
            <a:extLst>
              <a:ext uri="{FF2B5EF4-FFF2-40B4-BE49-F238E27FC236}">
                <a16:creationId xmlns:a16="http://schemas.microsoft.com/office/drawing/2014/main" id="{945A3DA5-DA47-FF4C-0F8B-1CD159D624A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820051" y="6175277"/>
            <a:ext cx="4653823" cy="756875"/>
          </a:xfrm>
          <a:prstGeom prst="roundRect">
            <a:avLst/>
          </a:prstGeom>
        </p:spPr>
        <p:txBody>
          <a:bodyPr/>
          <a:lstStyle>
            <a:lvl1pPr marL="0" indent="0" algn="ctr">
              <a:buFontTx/>
              <a:buNone/>
              <a:defRPr sz="1600" b="0" i="0">
                <a:latin typeface="Haffer Light" pitchFamily="2" charset="77"/>
                <a:cs typeface="Haffer Light" pitchFamily="2" charset="77"/>
              </a:defRPr>
            </a:lvl1pPr>
          </a:lstStyle>
          <a:p>
            <a:r>
              <a:rPr lang="nb-NO" dirty="0"/>
              <a:t>Market </a:t>
            </a:r>
            <a:r>
              <a:rPr lang="nb-NO" dirty="0" err="1"/>
              <a:t>research</a:t>
            </a:r>
            <a:r>
              <a:rPr lang="nb-NO" dirty="0"/>
              <a:t> – </a:t>
            </a:r>
            <a:r>
              <a:rPr lang="nb-NO" dirty="0" err="1"/>
              <a:t>which</a:t>
            </a:r>
            <a:r>
              <a:rPr lang="nb-NO" dirty="0"/>
              <a:t> </a:t>
            </a:r>
            <a:r>
              <a:rPr lang="nb-NO" dirty="0" err="1"/>
              <a:t>markets</a:t>
            </a:r>
            <a:r>
              <a:rPr lang="nb-NO" dirty="0"/>
              <a:t> to </a:t>
            </a:r>
            <a:r>
              <a:rPr lang="nb-NO" dirty="0" err="1"/>
              <a:t>prioritize</a:t>
            </a:r>
            <a:endParaRPr lang="nb-NO" dirty="0"/>
          </a:p>
        </p:txBody>
      </p:sp>
      <p:sp>
        <p:nvSpPr>
          <p:cNvPr id="51" name="Plassholder for tekst 57">
            <a:extLst>
              <a:ext uri="{FF2B5EF4-FFF2-40B4-BE49-F238E27FC236}">
                <a16:creationId xmlns:a16="http://schemas.microsoft.com/office/drawing/2014/main" id="{2C0BCCB4-BD88-1773-B464-5AC6B6385E9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433251" y="1360863"/>
            <a:ext cx="2386800" cy="756875"/>
          </a:xfrm>
          <a:prstGeom prst="roundRect">
            <a:avLst/>
          </a:prstGeom>
        </p:spPr>
        <p:txBody>
          <a:bodyPr/>
          <a:lstStyle>
            <a:lvl1pPr marL="0" indent="0" algn="r">
              <a:buNone/>
              <a:defRPr sz="1600" b="0" i="0">
                <a:latin typeface="Haffer Light" pitchFamily="2" charset="77"/>
                <a:cs typeface="Haffer Light" pitchFamily="2" charset="77"/>
              </a:defRPr>
            </a:lvl1pPr>
          </a:lstStyle>
          <a:p>
            <a:r>
              <a:rPr lang="nb-NO" dirty="0"/>
              <a:t>Professional </a:t>
            </a:r>
            <a:r>
              <a:rPr lang="nb-NO" dirty="0" err="1"/>
              <a:t>visual</a:t>
            </a:r>
            <a:r>
              <a:rPr lang="nb-NO" dirty="0"/>
              <a:t> brand </a:t>
            </a:r>
            <a:r>
              <a:rPr lang="nb-NO" dirty="0" err="1"/>
              <a:t>identity</a:t>
            </a:r>
            <a:endParaRPr lang="nb-NO" dirty="0"/>
          </a:p>
        </p:txBody>
      </p:sp>
      <p:pic>
        <p:nvPicPr>
          <p:cNvPr id="2" name="Grafikk 1">
            <a:extLst>
              <a:ext uri="{FF2B5EF4-FFF2-40B4-BE49-F238E27FC236}">
                <a16:creationId xmlns:a16="http://schemas.microsoft.com/office/drawing/2014/main" id="{BF79DC8A-D9A6-EFAD-A275-7ECFAAFB36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8558" y="123854"/>
            <a:ext cx="613382" cy="61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5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+Image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5" name="Plassholder for tekst 19">
            <a:extLst>
              <a:ext uri="{FF2B5EF4-FFF2-40B4-BE49-F238E27FC236}">
                <a16:creationId xmlns:a16="http://schemas.microsoft.com/office/drawing/2014/main" id="{E110AF10-A740-D391-6E3A-03873B21F4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8" y="172880"/>
            <a:ext cx="6380623" cy="2047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/>
              <a:t>CHAPTER HEADING</a:t>
            </a:r>
          </a:p>
        </p:txBody>
      </p:sp>
      <p:sp>
        <p:nvSpPr>
          <p:cNvPr id="11" name="Plassholder for tekst 19">
            <a:extLst>
              <a:ext uri="{FF2B5EF4-FFF2-40B4-BE49-F238E27FC236}">
                <a16:creationId xmlns:a16="http://schemas.microsoft.com/office/drawing/2014/main" id="{07A5094F-DBA7-E142-3E15-AC7748F3D0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9" y="498764"/>
            <a:ext cx="6380163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22" name="Plassholder for bilde 21">
            <a:extLst>
              <a:ext uri="{FF2B5EF4-FFF2-40B4-BE49-F238E27FC236}">
                <a16:creationId xmlns:a16="http://schemas.microsoft.com/office/drawing/2014/main" id="{56B8CF6D-DDB6-4C4B-4948-4600C1A789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58605" y="-905847"/>
            <a:ext cx="7977602" cy="9183787"/>
          </a:xfrm>
          <a:custGeom>
            <a:avLst/>
            <a:gdLst>
              <a:gd name="connsiteX0" fmla="*/ 4787520 w 7977602"/>
              <a:gd name="connsiteY0" fmla="*/ 0 h 9183787"/>
              <a:gd name="connsiteX1" fmla="*/ 7977602 w 7977602"/>
              <a:gd name="connsiteY1" fmla="*/ 3190082 h 9183787"/>
              <a:gd name="connsiteX2" fmla="*/ 4787520 w 7977602"/>
              <a:gd name="connsiteY2" fmla="*/ 6380164 h 9183787"/>
              <a:gd name="connsiteX3" fmla="*/ 4669578 w 7977602"/>
              <a:gd name="connsiteY3" fmla="*/ 6374209 h 9183787"/>
              <a:gd name="connsiteX4" fmla="*/ 4701867 w 7977602"/>
              <a:gd name="connsiteY4" fmla="*/ 6585778 h 9183787"/>
              <a:gd name="connsiteX5" fmla="*/ 4714036 w 7977602"/>
              <a:gd name="connsiteY5" fmla="*/ 6826769 h 9183787"/>
              <a:gd name="connsiteX6" fmla="*/ 2357018 w 7977602"/>
              <a:gd name="connsiteY6" fmla="*/ 9183787 h 9183787"/>
              <a:gd name="connsiteX7" fmla="*/ 0 w 7977602"/>
              <a:gd name="connsiteY7" fmla="*/ 6826769 h 9183787"/>
              <a:gd name="connsiteX8" fmla="*/ 1881997 w 7977602"/>
              <a:gd name="connsiteY8" fmla="*/ 4517637 h 9183787"/>
              <a:gd name="connsiteX9" fmla="*/ 1888966 w 7977602"/>
              <a:gd name="connsiteY9" fmla="*/ 4516574 h 9183787"/>
              <a:gd name="connsiteX10" fmla="*/ 1848131 w 7977602"/>
              <a:gd name="connsiteY10" fmla="*/ 4431806 h 9183787"/>
              <a:gd name="connsiteX11" fmla="*/ 1597438 w 7977602"/>
              <a:gd name="connsiteY11" fmla="*/ 3190082 h 9183787"/>
              <a:gd name="connsiteX12" fmla="*/ 4787520 w 7977602"/>
              <a:gd name="connsiteY12" fmla="*/ 0 h 918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977602" h="9183787">
                <a:moveTo>
                  <a:pt x="4787520" y="0"/>
                </a:moveTo>
                <a:cubicBezTo>
                  <a:pt x="6549354" y="0"/>
                  <a:pt x="7977602" y="1428248"/>
                  <a:pt x="7977602" y="3190082"/>
                </a:cubicBezTo>
                <a:cubicBezTo>
                  <a:pt x="7977602" y="4951916"/>
                  <a:pt x="6549354" y="6380164"/>
                  <a:pt x="4787520" y="6380164"/>
                </a:cubicBezTo>
                <a:lnTo>
                  <a:pt x="4669578" y="6374209"/>
                </a:lnTo>
                <a:lnTo>
                  <a:pt x="4701867" y="6585778"/>
                </a:lnTo>
                <a:cubicBezTo>
                  <a:pt x="4709914" y="6665014"/>
                  <a:pt x="4714036" y="6745410"/>
                  <a:pt x="4714036" y="6826769"/>
                </a:cubicBezTo>
                <a:cubicBezTo>
                  <a:pt x="4714036" y="8128514"/>
                  <a:pt x="3658763" y="9183787"/>
                  <a:pt x="2357018" y="9183787"/>
                </a:cubicBezTo>
                <a:cubicBezTo>
                  <a:pt x="1055273" y="9183787"/>
                  <a:pt x="0" y="8128514"/>
                  <a:pt x="0" y="6826769"/>
                </a:cubicBezTo>
                <a:cubicBezTo>
                  <a:pt x="0" y="5687742"/>
                  <a:pt x="807944" y="4737421"/>
                  <a:pt x="1881997" y="4517637"/>
                </a:cubicBezTo>
                <a:lnTo>
                  <a:pt x="1888966" y="4516574"/>
                </a:lnTo>
                <a:lnTo>
                  <a:pt x="1848131" y="4431806"/>
                </a:lnTo>
                <a:cubicBezTo>
                  <a:pt x="1686704" y="4050150"/>
                  <a:pt x="1597438" y="3630541"/>
                  <a:pt x="1597438" y="3190082"/>
                </a:cubicBezTo>
                <a:cubicBezTo>
                  <a:pt x="1597438" y="1428248"/>
                  <a:pt x="3025686" y="0"/>
                  <a:pt x="47875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23" name="Plassholder for tekst 5">
            <a:extLst>
              <a:ext uri="{FF2B5EF4-FFF2-40B4-BE49-F238E27FC236}">
                <a16:creationId xmlns:a16="http://schemas.microsoft.com/office/drawing/2014/main" id="{95762A28-1FF6-6C25-FB79-F0AF55DE9B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8" y="2072789"/>
            <a:ext cx="6032494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Bullet</a:t>
            </a:r>
            <a:r>
              <a:rPr lang="nb-NO" dirty="0"/>
              <a:t> 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389584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able/diagram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A205F0AC-5E31-6696-9192-E9130F8740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2" t="16273" r="16444" b="16220"/>
          <a:stretch/>
        </p:blipFill>
        <p:spPr>
          <a:xfrm>
            <a:off x="11540050" y="224363"/>
            <a:ext cx="410399" cy="412365"/>
          </a:xfrm>
          <a:prstGeom prst="rect">
            <a:avLst/>
          </a:prstGeom>
          <a:effectLst>
            <a:outerShdw dist="4923" sx="1000" sy="1000" algn="ctr" rotWithShape="0">
              <a:srgbClr val="000000"/>
            </a:outerShdw>
          </a:effectLst>
        </p:spPr>
      </p:pic>
      <p:sp>
        <p:nvSpPr>
          <p:cNvPr id="11" name="Plassholder for tekst 19">
            <a:extLst>
              <a:ext uri="{FF2B5EF4-FFF2-40B4-BE49-F238E27FC236}">
                <a16:creationId xmlns:a16="http://schemas.microsoft.com/office/drawing/2014/main" id="{3DCD474A-F6AB-8DF7-3417-FDBA268C59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9" y="498764"/>
            <a:ext cx="61642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12" name="Plassholder for tekst 19">
            <a:extLst>
              <a:ext uri="{FF2B5EF4-FFF2-40B4-BE49-F238E27FC236}">
                <a16:creationId xmlns:a16="http://schemas.microsoft.com/office/drawing/2014/main" id="{9538B1FA-F58E-977F-DAB2-639D00579F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978" y="172880"/>
            <a:ext cx="6164263" cy="2047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/>
              <a:t>CHAPTER HEADING</a:t>
            </a:r>
          </a:p>
        </p:txBody>
      </p:sp>
      <p:sp>
        <p:nvSpPr>
          <p:cNvPr id="13" name="Plassholder for innhold 6">
            <a:extLst>
              <a:ext uri="{FF2B5EF4-FFF2-40B4-BE49-F238E27FC236}">
                <a16:creationId xmlns:a16="http://schemas.microsoft.com/office/drawing/2014/main" id="{B5DB6CE8-CE26-AC39-40C8-BA6D212FA7B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60438" y="2178424"/>
            <a:ext cx="4862293" cy="4096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 err="1"/>
              <a:t>Table</a:t>
            </a:r>
            <a:r>
              <a:rPr lang="nb-NO" dirty="0"/>
              <a:t>/diagram slide</a:t>
            </a:r>
          </a:p>
        </p:txBody>
      </p:sp>
      <p:sp>
        <p:nvSpPr>
          <p:cNvPr id="2" name="Plassholder for innhold 6">
            <a:extLst>
              <a:ext uri="{FF2B5EF4-FFF2-40B4-BE49-F238E27FC236}">
                <a16:creationId xmlns:a16="http://schemas.microsoft.com/office/drawing/2014/main" id="{3BB056B2-AB73-2C0D-D171-57B0E19CDD0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369270" y="2178424"/>
            <a:ext cx="4845270" cy="4096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 err="1"/>
              <a:t>Table</a:t>
            </a:r>
            <a:r>
              <a:rPr lang="nb-NO" dirty="0"/>
              <a:t>/diagram slide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2F41C353-6034-3559-0B94-6253E70A09CB}"/>
              </a:ext>
            </a:extLst>
          </p:cNvPr>
          <p:cNvSpPr/>
          <p:nvPr userDrawn="1"/>
        </p:nvSpPr>
        <p:spPr>
          <a:xfrm>
            <a:off x="0" y="0"/>
            <a:ext cx="11335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25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/diagram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A205F0AC-5E31-6696-9192-E9130F8740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2" t="16273" r="16444" b="16220"/>
          <a:stretch/>
        </p:blipFill>
        <p:spPr>
          <a:xfrm>
            <a:off x="11540050" y="224363"/>
            <a:ext cx="410399" cy="412365"/>
          </a:xfrm>
          <a:prstGeom prst="rect">
            <a:avLst/>
          </a:prstGeom>
          <a:effectLst>
            <a:outerShdw dist="4923" sx="1000" sy="1000" algn="ctr" rotWithShape="0">
              <a:srgbClr val="000000"/>
            </a:outerShdw>
          </a:effectLst>
        </p:spPr>
      </p:pic>
      <p:sp>
        <p:nvSpPr>
          <p:cNvPr id="11" name="Plassholder for tekst 19">
            <a:extLst>
              <a:ext uri="{FF2B5EF4-FFF2-40B4-BE49-F238E27FC236}">
                <a16:creationId xmlns:a16="http://schemas.microsoft.com/office/drawing/2014/main" id="{3DCD474A-F6AB-8DF7-3417-FDBA268C59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9" y="498764"/>
            <a:ext cx="61642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12" name="Plassholder for tekst 19">
            <a:extLst>
              <a:ext uri="{FF2B5EF4-FFF2-40B4-BE49-F238E27FC236}">
                <a16:creationId xmlns:a16="http://schemas.microsoft.com/office/drawing/2014/main" id="{9538B1FA-F58E-977F-DAB2-639D00579F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978" y="172880"/>
            <a:ext cx="6164263" cy="2047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/>
              <a:t>CHAPTER HEADING</a:t>
            </a:r>
          </a:p>
        </p:txBody>
      </p:sp>
      <p:sp>
        <p:nvSpPr>
          <p:cNvPr id="13" name="Plassholder for innhold 6">
            <a:extLst>
              <a:ext uri="{FF2B5EF4-FFF2-40B4-BE49-F238E27FC236}">
                <a16:creationId xmlns:a16="http://schemas.microsoft.com/office/drawing/2014/main" id="{B5DB6CE8-CE26-AC39-40C8-BA6D212FA7B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60438" y="2178424"/>
            <a:ext cx="10174287" cy="4096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 err="1"/>
              <a:t>Table</a:t>
            </a:r>
            <a:r>
              <a:rPr lang="nb-NO" dirty="0"/>
              <a:t>/diagram slide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4519D7DE-64DE-7863-82A9-41AA165BC79E}"/>
              </a:ext>
            </a:extLst>
          </p:cNvPr>
          <p:cNvSpPr/>
          <p:nvPr userDrawn="1"/>
        </p:nvSpPr>
        <p:spPr>
          <a:xfrm>
            <a:off x="0" y="0"/>
            <a:ext cx="11335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86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/Bodytext-Dark m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C905B97D-755E-6240-4621-8D2305812C27}"/>
              </a:ext>
            </a:extLst>
          </p:cNvPr>
          <p:cNvSpPr/>
          <p:nvPr userDrawn="1"/>
        </p:nvSpPr>
        <p:spPr>
          <a:xfrm rot="5400000">
            <a:off x="2750536" y="-2637182"/>
            <a:ext cx="6917635" cy="12191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193255A-7F1D-32BE-2E4A-9261BED9D5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8471189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chemeClr val="bg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4" name="Plassholder for tekst 19">
            <a:extLst>
              <a:ext uri="{FF2B5EF4-FFF2-40B4-BE49-F238E27FC236}">
                <a16:creationId xmlns:a16="http://schemas.microsoft.com/office/drawing/2014/main" id="{782D907C-5DE4-899B-3360-24D07D9B01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8" y="120911"/>
            <a:ext cx="8471189" cy="25668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chemeClr val="bg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/>
              <a:t>CHAPTER HEADING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DBC249-D4AE-D99A-38B8-B375316BCA91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pic>
        <p:nvPicPr>
          <p:cNvPr id="10" name="Grafikk 9">
            <a:extLst>
              <a:ext uri="{FF2B5EF4-FFF2-40B4-BE49-F238E27FC236}">
                <a16:creationId xmlns:a16="http://schemas.microsoft.com/office/drawing/2014/main" id="{DA177B15-787D-1BB6-535E-1B8AEE7F18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8558" y="123854"/>
            <a:ext cx="613382" cy="613382"/>
          </a:xfrm>
          <a:prstGeom prst="rect">
            <a:avLst/>
          </a:prstGeom>
        </p:spPr>
      </p:pic>
      <p:sp>
        <p:nvSpPr>
          <p:cNvPr id="13" name="Plassholder for tekst 5">
            <a:extLst>
              <a:ext uri="{FF2B5EF4-FFF2-40B4-BE49-F238E27FC236}">
                <a16:creationId xmlns:a16="http://schemas.microsoft.com/office/drawing/2014/main" id="{07D3CFA2-1D04-8FEE-6767-EA2B9CF24C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8" y="2072789"/>
            <a:ext cx="10125074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Bullet</a:t>
            </a:r>
            <a:r>
              <a:rPr lang="nb-NO" dirty="0"/>
              <a:t> 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0EA9409F-7D93-8254-9BE0-55EF668243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62650" y="3359150"/>
            <a:ext cx="2667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72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+Imagebubble-Dark m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03CACE40-95CF-2DF2-7DC6-928577C6DF71}"/>
              </a:ext>
            </a:extLst>
          </p:cNvPr>
          <p:cNvSpPr/>
          <p:nvPr userDrawn="1"/>
        </p:nvSpPr>
        <p:spPr>
          <a:xfrm rot="5400000">
            <a:off x="2750536" y="-2637182"/>
            <a:ext cx="6917635" cy="12191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22" name="Plassholder for bilde 21">
            <a:extLst>
              <a:ext uri="{FF2B5EF4-FFF2-40B4-BE49-F238E27FC236}">
                <a16:creationId xmlns:a16="http://schemas.microsoft.com/office/drawing/2014/main" id="{56B8CF6D-DDB6-4C4B-4948-4600C1A789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58605" y="-905847"/>
            <a:ext cx="7977602" cy="9183787"/>
          </a:xfrm>
          <a:custGeom>
            <a:avLst/>
            <a:gdLst>
              <a:gd name="connsiteX0" fmla="*/ 4787520 w 7977602"/>
              <a:gd name="connsiteY0" fmla="*/ 0 h 9183787"/>
              <a:gd name="connsiteX1" fmla="*/ 7977602 w 7977602"/>
              <a:gd name="connsiteY1" fmla="*/ 3190082 h 9183787"/>
              <a:gd name="connsiteX2" fmla="*/ 4787520 w 7977602"/>
              <a:gd name="connsiteY2" fmla="*/ 6380164 h 9183787"/>
              <a:gd name="connsiteX3" fmla="*/ 4669578 w 7977602"/>
              <a:gd name="connsiteY3" fmla="*/ 6374209 h 9183787"/>
              <a:gd name="connsiteX4" fmla="*/ 4701867 w 7977602"/>
              <a:gd name="connsiteY4" fmla="*/ 6585778 h 9183787"/>
              <a:gd name="connsiteX5" fmla="*/ 4714036 w 7977602"/>
              <a:gd name="connsiteY5" fmla="*/ 6826769 h 9183787"/>
              <a:gd name="connsiteX6" fmla="*/ 2357018 w 7977602"/>
              <a:gd name="connsiteY6" fmla="*/ 9183787 h 9183787"/>
              <a:gd name="connsiteX7" fmla="*/ 0 w 7977602"/>
              <a:gd name="connsiteY7" fmla="*/ 6826769 h 9183787"/>
              <a:gd name="connsiteX8" fmla="*/ 1881997 w 7977602"/>
              <a:gd name="connsiteY8" fmla="*/ 4517637 h 9183787"/>
              <a:gd name="connsiteX9" fmla="*/ 1888966 w 7977602"/>
              <a:gd name="connsiteY9" fmla="*/ 4516574 h 9183787"/>
              <a:gd name="connsiteX10" fmla="*/ 1848131 w 7977602"/>
              <a:gd name="connsiteY10" fmla="*/ 4431806 h 9183787"/>
              <a:gd name="connsiteX11" fmla="*/ 1597438 w 7977602"/>
              <a:gd name="connsiteY11" fmla="*/ 3190082 h 9183787"/>
              <a:gd name="connsiteX12" fmla="*/ 4787520 w 7977602"/>
              <a:gd name="connsiteY12" fmla="*/ 0 h 918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977602" h="9183787">
                <a:moveTo>
                  <a:pt x="4787520" y="0"/>
                </a:moveTo>
                <a:cubicBezTo>
                  <a:pt x="6549354" y="0"/>
                  <a:pt x="7977602" y="1428248"/>
                  <a:pt x="7977602" y="3190082"/>
                </a:cubicBezTo>
                <a:cubicBezTo>
                  <a:pt x="7977602" y="4951916"/>
                  <a:pt x="6549354" y="6380164"/>
                  <a:pt x="4787520" y="6380164"/>
                </a:cubicBezTo>
                <a:lnTo>
                  <a:pt x="4669578" y="6374209"/>
                </a:lnTo>
                <a:lnTo>
                  <a:pt x="4701867" y="6585778"/>
                </a:lnTo>
                <a:cubicBezTo>
                  <a:pt x="4709914" y="6665014"/>
                  <a:pt x="4714036" y="6745410"/>
                  <a:pt x="4714036" y="6826769"/>
                </a:cubicBezTo>
                <a:cubicBezTo>
                  <a:pt x="4714036" y="8128514"/>
                  <a:pt x="3658763" y="9183787"/>
                  <a:pt x="2357018" y="9183787"/>
                </a:cubicBezTo>
                <a:cubicBezTo>
                  <a:pt x="1055273" y="9183787"/>
                  <a:pt x="0" y="8128514"/>
                  <a:pt x="0" y="6826769"/>
                </a:cubicBezTo>
                <a:cubicBezTo>
                  <a:pt x="0" y="5687742"/>
                  <a:pt x="807944" y="4737421"/>
                  <a:pt x="1881997" y="4517637"/>
                </a:cubicBezTo>
                <a:lnTo>
                  <a:pt x="1888966" y="4516574"/>
                </a:lnTo>
                <a:lnTo>
                  <a:pt x="1848131" y="4431806"/>
                </a:lnTo>
                <a:cubicBezTo>
                  <a:pt x="1686704" y="4050150"/>
                  <a:pt x="1597438" y="3630541"/>
                  <a:pt x="1597438" y="3190082"/>
                </a:cubicBezTo>
                <a:cubicBezTo>
                  <a:pt x="1597438" y="1428248"/>
                  <a:pt x="3025686" y="0"/>
                  <a:pt x="47875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3" name="Plassholder for tekst 19">
            <a:extLst>
              <a:ext uri="{FF2B5EF4-FFF2-40B4-BE49-F238E27FC236}">
                <a16:creationId xmlns:a16="http://schemas.microsoft.com/office/drawing/2014/main" id="{72C5993D-DB0E-DF91-3094-2988C6BD8B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5917441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chemeClr val="bg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4" name="Plassholder for tekst 19">
            <a:extLst>
              <a:ext uri="{FF2B5EF4-FFF2-40B4-BE49-F238E27FC236}">
                <a16:creationId xmlns:a16="http://schemas.microsoft.com/office/drawing/2014/main" id="{2403DC52-F8D5-2D0B-F4FA-A375303200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8" y="120911"/>
            <a:ext cx="8471189" cy="25668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chemeClr val="bg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/>
              <a:t>CHAPTER HEADING</a:t>
            </a:r>
          </a:p>
        </p:txBody>
      </p:sp>
      <p:sp>
        <p:nvSpPr>
          <p:cNvPr id="8" name="Plassholder for tekst 5">
            <a:extLst>
              <a:ext uri="{FF2B5EF4-FFF2-40B4-BE49-F238E27FC236}">
                <a16:creationId xmlns:a16="http://schemas.microsoft.com/office/drawing/2014/main" id="{FE759D3D-8E7D-B5CC-3F1D-E66FAB0D80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8" y="2072789"/>
            <a:ext cx="5804087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Bullet</a:t>
            </a:r>
            <a:r>
              <a:rPr lang="nb-NO" dirty="0"/>
              <a:t> 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2124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left - Title + bullets-Dark m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B9190B63-43F0-F825-3D12-6941DAA1B7C3}"/>
              </a:ext>
            </a:extLst>
          </p:cNvPr>
          <p:cNvSpPr/>
          <p:nvPr userDrawn="1"/>
        </p:nvSpPr>
        <p:spPr>
          <a:xfrm rot="5400000">
            <a:off x="2723675" y="-2723676"/>
            <a:ext cx="6858000" cy="123053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lassholder for tekst 19">
            <a:extLst>
              <a:ext uri="{FF2B5EF4-FFF2-40B4-BE49-F238E27FC236}">
                <a16:creationId xmlns:a16="http://schemas.microsoft.com/office/drawing/2014/main" id="{E110AF10-A740-D391-6E3A-03873B21F4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33578" y="172880"/>
            <a:ext cx="5219041" cy="2047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chemeClr val="bg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/>
              <a:t>CHAPTER HEADING</a:t>
            </a: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335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chemeClr val="bg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10" name="Plassholder for tekst 5">
            <a:extLst>
              <a:ext uri="{FF2B5EF4-FFF2-40B4-BE49-F238E27FC236}">
                <a16:creationId xmlns:a16="http://schemas.microsoft.com/office/drawing/2014/main" id="{68CF1AE7-40AF-57C6-6FCC-2FEB225A5B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33579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Bullet</a:t>
            </a:r>
            <a:r>
              <a:rPr lang="nb-NO" dirty="0"/>
              <a:t> 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3072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right - Title + bullets-Dark m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2592168C-AF0F-98EC-C843-954A0F851959}"/>
              </a:ext>
            </a:extLst>
          </p:cNvPr>
          <p:cNvSpPr/>
          <p:nvPr userDrawn="1"/>
        </p:nvSpPr>
        <p:spPr>
          <a:xfrm rot="5400000">
            <a:off x="2723678" y="-2610323"/>
            <a:ext cx="6858000" cy="120786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b="0" i="0" dirty="0">
              <a:latin typeface="Haffer Light" pitchFamily="2" charset="77"/>
              <a:cs typeface="Haffer Light" pitchFamily="2" charset="77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5" name="Plassholder for tekst 19">
            <a:extLst>
              <a:ext uri="{FF2B5EF4-FFF2-40B4-BE49-F238E27FC236}">
                <a16:creationId xmlns:a16="http://schemas.microsoft.com/office/drawing/2014/main" id="{E110AF10-A740-D391-6E3A-03873B21F4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8" y="172880"/>
            <a:ext cx="5219041" cy="2047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chemeClr val="bg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/>
              <a:t>CHAPTER HEADING</a:t>
            </a: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520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chemeClr val="bg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4B39E79F-76D5-BCC0-8ED6-4081CC1B94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Bullet</a:t>
            </a:r>
            <a:r>
              <a:rPr lang="nb-NO" dirty="0"/>
              <a:t> 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640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bullets + 3 bubble images-Dark m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3">
            <a:extLst>
              <a:ext uri="{FF2B5EF4-FFF2-40B4-BE49-F238E27FC236}">
                <a16:creationId xmlns:a16="http://schemas.microsoft.com/office/drawing/2014/main" id="{ECBC1048-E14B-ED1F-4443-F917DE7CDAA2}"/>
              </a:ext>
            </a:extLst>
          </p:cNvPr>
          <p:cNvSpPr/>
          <p:nvPr userDrawn="1"/>
        </p:nvSpPr>
        <p:spPr>
          <a:xfrm rot="5400000">
            <a:off x="2723678" y="-2610323"/>
            <a:ext cx="6858000" cy="120786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193255A-7F1D-32BE-2E4A-9261BED9D5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9" y="498764"/>
            <a:ext cx="61642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chemeClr val="bg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4" name="Plassholder for tekst 19">
            <a:extLst>
              <a:ext uri="{FF2B5EF4-FFF2-40B4-BE49-F238E27FC236}">
                <a16:creationId xmlns:a16="http://schemas.microsoft.com/office/drawing/2014/main" id="{782D907C-5DE4-899B-3360-24D07D9B01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8" y="172880"/>
            <a:ext cx="6164263" cy="2047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chemeClr val="bg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/>
              <a:t>CHAPTER HEADING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DBC249-D4AE-D99A-38B8-B375316BCA91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20" name="Plassholder for bilde 19">
            <a:extLst>
              <a:ext uri="{FF2B5EF4-FFF2-40B4-BE49-F238E27FC236}">
                <a16:creationId xmlns:a16="http://schemas.microsoft.com/office/drawing/2014/main" id="{C3824A11-A7FF-2C89-6C0F-4DEDF29A30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91140" y="194321"/>
            <a:ext cx="1537200" cy="1537200"/>
          </a:xfrm>
          <a:custGeom>
            <a:avLst/>
            <a:gdLst>
              <a:gd name="connsiteX0" fmla="*/ 768600 w 1537200"/>
              <a:gd name="connsiteY0" fmla="*/ 0 h 1537200"/>
              <a:gd name="connsiteX1" fmla="*/ 1537200 w 1537200"/>
              <a:gd name="connsiteY1" fmla="*/ 768600 h 1537200"/>
              <a:gd name="connsiteX2" fmla="*/ 768600 w 1537200"/>
              <a:gd name="connsiteY2" fmla="*/ 1537200 h 1537200"/>
              <a:gd name="connsiteX3" fmla="*/ 0 w 1537200"/>
              <a:gd name="connsiteY3" fmla="*/ 768600 h 1537200"/>
              <a:gd name="connsiteX4" fmla="*/ 768600 w 1537200"/>
              <a:gd name="connsiteY4" fmla="*/ 0 h 153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00" h="1537200">
                <a:moveTo>
                  <a:pt x="768600" y="0"/>
                </a:moveTo>
                <a:cubicBezTo>
                  <a:pt x="1193086" y="0"/>
                  <a:pt x="1537200" y="344114"/>
                  <a:pt x="1537200" y="768600"/>
                </a:cubicBezTo>
                <a:cubicBezTo>
                  <a:pt x="1537200" y="1193086"/>
                  <a:pt x="1193086" y="1537200"/>
                  <a:pt x="768600" y="1537200"/>
                </a:cubicBezTo>
                <a:cubicBezTo>
                  <a:pt x="344114" y="1537200"/>
                  <a:pt x="0" y="1193086"/>
                  <a:pt x="0" y="768600"/>
                </a:cubicBezTo>
                <a:cubicBezTo>
                  <a:pt x="0" y="344114"/>
                  <a:pt x="344114" y="0"/>
                  <a:pt x="7686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25" name="Plassholder for bilde 24">
            <a:extLst>
              <a:ext uri="{FF2B5EF4-FFF2-40B4-BE49-F238E27FC236}">
                <a16:creationId xmlns:a16="http://schemas.microsoft.com/office/drawing/2014/main" id="{E918F412-011D-873B-1D6B-AA02DB0B9C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0041" y="948541"/>
            <a:ext cx="2975760" cy="2975760"/>
          </a:xfrm>
          <a:custGeom>
            <a:avLst/>
            <a:gdLst>
              <a:gd name="connsiteX0" fmla="*/ 1487880 w 2975760"/>
              <a:gd name="connsiteY0" fmla="*/ 0 h 2975760"/>
              <a:gd name="connsiteX1" fmla="*/ 2975760 w 2975760"/>
              <a:gd name="connsiteY1" fmla="*/ 1487880 h 2975760"/>
              <a:gd name="connsiteX2" fmla="*/ 1487880 w 2975760"/>
              <a:gd name="connsiteY2" fmla="*/ 2975760 h 2975760"/>
              <a:gd name="connsiteX3" fmla="*/ 0 w 2975760"/>
              <a:gd name="connsiteY3" fmla="*/ 1487880 h 2975760"/>
              <a:gd name="connsiteX4" fmla="*/ 1487880 w 2975760"/>
              <a:gd name="connsiteY4" fmla="*/ 0 h 297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5760" h="2975760">
                <a:moveTo>
                  <a:pt x="1487880" y="0"/>
                </a:moveTo>
                <a:cubicBezTo>
                  <a:pt x="2309613" y="0"/>
                  <a:pt x="2975760" y="666147"/>
                  <a:pt x="2975760" y="1487880"/>
                </a:cubicBezTo>
                <a:cubicBezTo>
                  <a:pt x="2975760" y="2309613"/>
                  <a:pt x="2309613" y="2975760"/>
                  <a:pt x="1487880" y="2975760"/>
                </a:cubicBezTo>
                <a:cubicBezTo>
                  <a:pt x="666147" y="2975760"/>
                  <a:pt x="0" y="2309613"/>
                  <a:pt x="0" y="1487880"/>
                </a:cubicBezTo>
                <a:cubicBezTo>
                  <a:pt x="0" y="666147"/>
                  <a:pt x="666147" y="0"/>
                  <a:pt x="14878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28" name="Plassholder for bilde 27">
            <a:extLst>
              <a:ext uri="{FF2B5EF4-FFF2-40B4-BE49-F238E27FC236}">
                <a16:creationId xmlns:a16="http://schemas.microsoft.com/office/drawing/2014/main" id="{C328FA5F-1C45-1CB9-197C-0D3A48FE2B1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44080" y="3783540"/>
            <a:ext cx="2406124" cy="2406124"/>
          </a:xfrm>
          <a:custGeom>
            <a:avLst/>
            <a:gdLst>
              <a:gd name="connsiteX0" fmla="*/ 1203062 w 2406124"/>
              <a:gd name="connsiteY0" fmla="*/ 0 h 2406124"/>
              <a:gd name="connsiteX1" fmla="*/ 2406124 w 2406124"/>
              <a:gd name="connsiteY1" fmla="*/ 1203062 h 2406124"/>
              <a:gd name="connsiteX2" fmla="*/ 1203062 w 2406124"/>
              <a:gd name="connsiteY2" fmla="*/ 2406124 h 2406124"/>
              <a:gd name="connsiteX3" fmla="*/ 0 w 2406124"/>
              <a:gd name="connsiteY3" fmla="*/ 1203062 h 2406124"/>
              <a:gd name="connsiteX4" fmla="*/ 1203062 w 2406124"/>
              <a:gd name="connsiteY4" fmla="*/ 0 h 24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6124" h="2406124">
                <a:moveTo>
                  <a:pt x="1203062" y="0"/>
                </a:moveTo>
                <a:cubicBezTo>
                  <a:pt x="1867495" y="0"/>
                  <a:pt x="2406124" y="538629"/>
                  <a:pt x="2406124" y="1203062"/>
                </a:cubicBezTo>
                <a:cubicBezTo>
                  <a:pt x="2406124" y="1867495"/>
                  <a:pt x="1867495" y="2406124"/>
                  <a:pt x="1203062" y="2406124"/>
                </a:cubicBezTo>
                <a:cubicBezTo>
                  <a:pt x="538629" y="2406124"/>
                  <a:pt x="0" y="1867495"/>
                  <a:pt x="0" y="1203062"/>
                </a:cubicBezTo>
                <a:cubicBezTo>
                  <a:pt x="0" y="538629"/>
                  <a:pt x="538629" y="0"/>
                  <a:pt x="120306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pic>
        <p:nvPicPr>
          <p:cNvPr id="3" name="Grafikk 2">
            <a:extLst>
              <a:ext uri="{FF2B5EF4-FFF2-40B4-BE49-F238E27FC236}">
                <a16:creationId xmlns:a16="http://schemas.microsoft.com/office/drawing/2014/main" id="{3F5BF64D-832E-3A7F-B479-1CF0AE30E5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8558" y="123854"/>
            <a:ext cx="613382" cy="613382"/>
          </a:xfrm>
          <a:prstGeom prst="rect">
            <a:avLst/>
          </a:prstGeom>
        </p:spPr>
      </p:pic>
      <p:sp>
        <p:nvSpPr>
          <p:cNvPr id="8" name="Plassholder for tekst 5">
            <a:extLst>
              <a:ext uri="{FF2B5EF4-FFF2-40B4-BE49-F238E27FC236}">
                <a16:creationId xmlns:a16="http://schemas.microsoft.com/office/drawing/2014/main" id="{41C426D6-A6F7-D098-F1BB-2269FE2607C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7" y="2072789"/>
            <a:ext cx="6164261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Bullet</a:t>
            </a:r>
            <a:r>
              <a:rPr lang="nb-NO" dirty="0"/>
              <a:t> 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0573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 + bubble images/green-Dark m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3">
            <a:extLst>
              <a:ext uri="{FF2B5EF4-FFF2-40B4-BE49-F238E27FC236}">
                <a16:creationId xmlns:a16="http://schemas.microsoft.com/office/drawing/2014/main" id="{ECBC1048-E14B-ED1F-4443-F917DE7CDAA2}"/>
              </a:ext>
            </a:extLst>
          </p:cNvPr>
          <p:cNvSpPr/>
          <p:nvPr userDrawn="1"/>
        </p:nvSpPr>
        <p:spPr>
          <a:xfrm rot="5400000">
            <a:off x="2723678" y="-2610323"/>
            <a:ext cx="6858000" cy="120786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193255A-7F1D-32BE-2E4A-9261BED9D5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9" y="498764"/>
            <a:ext cx="61642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chemeClr val="bg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4" name="Plassholder for tekst 19">
            <a:extLst>
              <a:ext uri="{FF2B5EF4-FFF2-40B4-BE49-F238E27FC236}">
                <a16:creationId xmlns:a16="http://schemas.microsoft.com/office/drawing/2014/main" id="{782D907C-5DE4-899B-3360-24D07D9B01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8" y="172880"/>
            <a:ext cx="6164263" cy="2047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chemeClr val="bg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/>
              <a:t>CHAPTER HEADING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DBC249-D4AE-D99A-38B8-B375316BCA91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2716FA1-1FCB-5FEF-5208-E8F88210A68C}"/>
              </a:ext>
            </a:extLst>
          </p:cNvPr>
          <p:cNvSpPr/>
          <p:nvPr userDrawn="1"/>
        </p:nvSpPr>
        <p:spPr>
          <a:xfrm>
            <a:off x="8101603" y="2217210"/>
            <a:ext cx="720000" cy="71988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03325B3-5EA7-7464-CDEC-FADEF471E278}"/>
              </a:ext>
            </a:extLst>
          </p:cNvPr>
          <p:cNvSpPr/>
          <p:nvPr userDrawn="1"/>
        </p:nvSpPr>
        <p:spPr>
          <a:xfrm>
            <a:off x="10589821" y="4133056"/>
            <a:ext cx="1249200" cy="12492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92BD8C2-16A8-F895-8F27-82FC86A11431}"/>
              </a:ext>
            </a:extLst>
          </p:cNvPr>
          <p:cNvSpPr/>
          <p:nvPr userDrawn="1"/>
        </p:nvSpPr>
        <p:spPr>
          <a:xfrm>
            <a:off x="9625603" y="-798977"/>
            <a:ext cx="1249200" cy="12492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3045E08-DDB0-1AC0-6D04-FE478D06F6EF}"/>
              </a:ext>
            </a:extLst>
          </p:cNvPr>
          <p:cNvSpPr/>
          <p:nvPr userDrawn="1"/>
        </p:nvSpPr>
        <p:spPr>
          <a:xfrm>
            <a:off x="10602505" y="6252359"/>
            <a:ext cx="1862137" cy="186213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Plassholder for bilde 19">
            <a:extLst>
              <a:ext uri="{FF2B5EF4-FFF2-40B4-BE49-F238E27FC236}">
                <a16:creationId xmlns:a16="http://schemas.microsoft.com/office/drawing/2014/main" id="{C3824A11-A7FF-2C89-6C0F-4DEDF29A30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91140" y="194321"/>
            <a:ext cx="1537200" cy="1537200"/>
          </a:xfrm>
          <a:custGeom>
            <a:avLst/>
            <a:gdLst>
              <a:gd name="connsiteX0" fmla="*/ 768600 w 1537200"/>
              <a:gd name="connsiteY0" fmla="*/ 0 h 1537200"/>
              <a:gd name="connsiteX1" fmla="*/ 1537200 w 1537200"/>
              <a:gd name="connsiteY1" fmla="*/ 768600 h 1537200"/>
              <a:gd name="connsiteX2" fmla="*/ 768600 w 1537200"/>
              <a:gd name="connsiteY2" fmla="*/ 1537200 h 1537200"/>
              <a:gd name="connsiteX3" fmla="*/ 0 w 1537200"/>
              <a:gd name="connsiteY3" fmla="*/ 768600 h 1537200"/>
              <a:gd name="connsiteX4" fmla="*/ 768600 w 1537200"/>
              <a:gd name="connsiteY4" fmla="*/ 0 h 153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00" h="1537200">
                <a:moveTo>
                  <a:pt x="768600" y="0"/>
                </a:moveTo>
                <a:cubicBezTo>
                  <a:pt x="1193086" y="0"/>
                  <a:pt x="1537200" y="344114"/>
                  <a:pt x="1537200" y="768600"/>
                </a:cubicBezTo>
                <a:cubicBezTo>
                  <a:pt x="1537200" y="1193086"/>
                  <a:pt x="1193086" y="1537200"/>
                  <a:pt x="768600" y="1537200"/>
                </a:cubicBezTo>
                <a:cubicBezTo>
                  <a:pt x="344114" y="1537200"/>
                  <a:pt x="0" y="1193086"/>
                  <a:pt x="0" y="768600"/>
                </a:cubicBezTo>
                <a:cubicBezTo>
                  <a:pt x="0" y="344114"/>
                  <a:pt x="344114" y="0"/>
                  <a:pt x="7686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25" name="Plassholder for bilde 24">
            <a:extLst>
              <a:ext uri="{FF2B5EF4-FFF2-40B4-BE49-F238E27FC236}">
                <a16:creationId xmlns:a16="http://schemas.microsoft.com/office/drawing/2014/main" id="{E918F412-011D-873B-1D6B-AA02DB0B9C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0041" y="948541"/>
            <a:ext cx="2975760" cy="2975760"/>
          </a:xfrm>
          <a:custGeom>
            <a:avLst/>
            <a:gdLst>
              <a:gd name="connsiteX0" fmla="*/ 1487880 w 2975760"/>
              <a:gd name="connsiteY0" fmla="*/ 0 h 2975760"/>
              <a:gd name="connsiteX1" fmla="*/ 2975760 w 2975760"/>
              <a:gd name="connsiteY1" fmla="*/ 1487880 h 2975760"/>
              <a:gd name="connsiteX2" fmla="*/ 1487880 w 2975760"/>
              <a:gd name="connsiteY2" fmla="*/ 2975760 h 2975760"/>
              <a:gd name="connsiteX3" fmla="*/ 0 w 2975760"/>
              <a:gd name="connsiteY3" fmla="*/ 1487880 h 2975760"/>
              <a:gd name="connsiteX4" fmla="*/ 1487880 w 2975760"/>
              <a:gd name="connsiteY4" fmla="*/ 0 h 297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5760" h="2975760">
                <a:moveTo>
                  <a:pt x="1487880" y="0"/>
                </a:moveTo>
                <a:cubicBezTo>
                  <a:pt x="2309613" y="0"/>
                  <a:pt x="2975760" y="666147"/>
                  <a:pt x="2975760" y="1487880"/>
                </a:cubicBezTo>
                <a:cubicBezTo>
                  <a:pt x="2975760" y="2309613"/>
                  <a:pt x="2309613" y="2975760"/>
                  <a:pt x="1487880" y="2975760"/>
                </a:cubicBezTo>
                <a:cubicBezTo>
                  <a:pt x="666147" y="2975760"/>
                  <a:pt x="0" y="2309613"/>
                  <a:pt x="0" y="1487880"/>
                </a:cubicBezTo>
                <a:cubicBezTo>
                  <a:pt x="0" y="666147"/>
                  <a:pt x="666147" y="0"/>
                  <a:pt x="14878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28" name="Plassholder for bilde 27">
            <a:extLst>
              <a:ext uri="{FF2B5EF4-FFF2-40B4-BE49-F238E27FC236}">
                <a16:creationId xmlns:a16="http://schemas.microsoft.com/office/drawing/2014/main" id="{C328FA5F-1C45-1CB9-197C-0D3A48FE2B1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44080" y="3783540"/>
            <a:ext cx="2406124" cy="2406124"/>
          </a:xfrm>
          <a:custGeom>
            <a:avLst/>
            <a:gdLst>
              <a:gd name="connsiteX0" fmla="*/ 1203062 w 2406124"/>
              <a:gd name="connsiteY0" fmla="*/ 0 h 2406124"/>
              <a:gd name="connsiteX1" fmla="*/ 2406124 w 2406124"/>
              <a:gd name="connsiteY1" fmla="*/ 1203062 h 2406124"/>
              <a:gd name="connsiteX2" fmla="*/ 1203062 w 2406124"/>
              <a:gd name="connsiteY2" fmla="*/ 2406124 h 2406124"/>
              <a:gd name="connsiteX3" fmla="*/ 0 w 2406124"/>
              <a:gd name="connsiteY3" fmla="*/ 1203062 h 2406124"/>
              <a:gd name="connsiteX4" fmla="*/ 1203062 w 2406124"/>
              <a:gd name="connsiteY4" fmla="*/ 0 h 24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6124" h="2406124">
                <a:moveTo>
                  <a:pt x="1203062" y="0"/>
                </a:moveTo>
                <a:cubicBezTo>
                  <a:pt x="1867495" y="0"/>
                  <a:pt x="2406124" y="538629"/>
                  <a:pt x="2406124" y="1203062"/>
                </a:cubicBezTo>
                <a:cubicBezTo>
                  <a:pt x="2406124" y="1867495"/>
                  <a:pt x="1867495" y="2406124"/>
                  <a:pt x="1203062" y="2406124"/>
                </a:cubicBezTo>
                <a:cubicBezTo>
                  <a:pt x="538629" y="2406124"/>
                  <a:pt x="0" y="1867495"/>
                  <a:pt x="0" y="1203062"/>
                </a:cubicBezTo>
                <a:cubicBezTo>
                  <a:pt x="0" y="538629"/>
                  <a:pt x="538629" y="0"/>
                  <a:pt x="120306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pic>
        <p:nvPicPr>
          <p:cNvPr id="31" name="Grafikk 30">
            <a:extLst>
              <a:ext uri="{FF2B5EF4-FFF2-40B4-BE49-F238E27FC236}">
                <a16:creationId xmlns:a16="http://schemas.microsoft.com/office/drawing/2014/main" id="{1170CEEC-126B-6FAD-E020-6C9F17252E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8558" y="123854"/>
            <a:ext cx="613382" cy="613382"/>
          </a:xfrm>
          <a:prstGeom prst="rect">
            <a:avLst/>
          </a:prstGeom>
        </p:spPr>
      </p:pic>
      <p:sp>
        <p:nvSpPr>
          <p:cNvPr id="32" name="Plassholder for tekst 5">
            <a:extLst>
              <a:ext uri="{FF2B5EF4-FFF2-40B4-BE49-F238E27FC236}">
                <a16:creationId xmlns:a16="http://schemas.microsoft.com/office/drawing/2014/main" id="{AC7B74B5-A938-0EC3-CC96-291665FF1D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7" y="2072789"/>
            <a:ext cx="6164261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Bullet</a:t>
            </a:r>
            <a:r>
              <a:rPr lang="nb-NO" dirty="0"/>
              <a:t> 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9255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tel Ne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FF490F1A-2BB4-6E61-9FDC-B411C7718732}"/>
              </a:ext>
            </a:extLst>
          </p:cNvPr>
          <p:cNvSpPr/>
          <p:nvPr userDrawn="1"/>
        </p:nvSpPr>
        <p:spPr>
          <a:xfrm rot="5400000">
            <a:off x="2637182" y="-2637182"/>
            <a:ext cx="6917635" cy="12191999"/>
          </a:xfrm>
          <a:prstGeom prst="rect">
            <a:avLst/>
          </a:prstGeom>
          <a:solidFill>
            <a:srgbClr val="017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Graphic 2">
            <a:extLst>
              <a:ext uri="{FF2B5EF4-FFF2-40B4-BE49-F238E27FC236}">
                <a16:creationId xmlns:a16="http://schemas.microsoft.com/office/drawing/2014/main" id="{CD592C1A-C33E-D0FD-C9C3-AABFA0FA56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2725" y="1988838"/>
            <a:ext cx="4779864" cy="1725612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59A34757-0E36-920F-975F-57C850423E5E}"/>
              </a:ext>
            </a:extLst>
          </p:cNvPr>
          <p:cNvSpPr/>
          <p:nvPr userDrawn="1"/>
        </p:nvSpPr>
        <p:spPr>
          <a:xfrm>
            <a:off x="8295294" y="5461000"/>
            <a:ext cx="1965600" cy="1965600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59851B4-7F4E-ABA9-05F6-E6C577C74F42}"/>
              </a:ext>
            </a:extLst>
          </p:cNvPr>
          <p:cNvSpPr/>
          <p:nvPr userDrawn="1"/>
        </p:nvSpPr>
        <p:spPr>
          <a:xfrm>
            <a:off x="10139700" y="3677144"/>
            <a:ext cx="2588606" cy="2588606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93A3838-4256-4194-D7FE-0D2A4CECF158}"/>
              </a:ext>
            </a:extLst>
          </p:cNvPr>
          <p:cNvSpPr/>
          <p:nvPr userDrawn="1"/>
        </p:nvSpPr>
        <p:spPr>
          <a:xfrm>
            <a:off x="11749694" y="6348943"/>
            <a:ext cx="632806" cy="632806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7F4224C-3BB7-FC5E-C78C-9ECD413AB35B}"/>
              </a:ext>
            </a:extLst>
          </p:cNvPr>
          <p:cNvSpPr/>
          <p:nvPr userDrawn="1"/>
        </p:nvSpPr>
        <p:spPr>
          <a:xfrm>
            <a:off x="10378415" y="6366268"/>
            <a:ext cx="1180778" cy="1180778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55286A7-39BA-A198-F89D-F6C8DD037300}"/>
              </a:ext>
            </a:extLst>
          </p:cNvPr>
          <p:cNvSpPr/>
          <p:nvPr userDrawn="1"/>
        </p:nvSpPr>
        <p:spPr>
          <a:xfrm>
            <a:off x="9491608" y="4880895"/>
            <a:ext cx="554092" cy="554092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683833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/Body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193255A-7F1D-32BE-2E4A-9261BED9D5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8471189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DBC249-D4AE-D99A-38B8-B375316BCA91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5FED5E2E-4C7D-EE8C-FFE4-86A1C09FA1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46205" y="234873"/>
            <a:ext cx="399735" cy="399735"/>
          </a:xfrm>
          <a:prstGeom prst="rect">
            <a:avLst/>
          </a:prstGeom>
        </p:spPr>
      </p:pic>
      <p:sp>
        <p:nvSpPr>
          <p:cNvPr id="13" name="Plassholder for tekst 5">
            <a:extLst>
              <a:ext uri="{FF2B5EF4-FFF2-40B4-BE49-F238E27FC236}">
                <a16:creationId xmlns:a16="http://schemas.microsoft.com/office/drawing/2014/main" id="{A425FB59-1D33-E330-67BA-3B6A6EFF9F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7" y="2072789"/>
            <a:ext cx="10125075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Bullet</a:t>
            </a:r>
            <a:r>
              <a:rPr lang="nb-NO" dirty="0"/>
              <a:t> 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C9C62769-4B60-4F7F-57B6-E3105E344C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10078529" y="4946792"/>
            <a:ext cx="2732931" cy="2275220"/>
          </a:xfrm>
          <a:prstGeom prst="rect">
            <a:avLst/>
          </a:prstGeom>
        </p:spPr>
      </p:pic>
      <p:sp>
        <p:nvSpPr>
          <p:cNvPr id="17" name="TekstSylinder 16">
            <a:extLst>
              <a:ext uri="{FF2B5EF4-FFF2-40B4-BE49-F238E27FC236}">
                <a16:creationId xmlns:a16="http://schemas.microsoft.com/office/drawing/2014/main" id="{0DA2A8D4-5A65-B72A-6B30-EB7266A7A598}"/>
              </a:ext>
            </a:extLst>
          </p:cNvPr>
          <p:cNvSpPr txBox="1"/>
          <p:nvPr userDrawn="1"/>
        </p:nvSpPr>
        <p:spPr>
          <a:xfrm>
            <a:off x="959978" y="131379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/>
              <a:t>MONTEL NEWS</a:t>
            </a:r>
          </a:p>
        </p:txBody>
      </p:sp>
    </p:spTree>
    <p:extLst>
      <p:ext uri="{BB962C8B-B14F-4D97-AF65-F5344CB8AC3E}">
        <p14:creationId xmlns:p14="http://schemas.microsoft.com/office/powerpoint/2010/main" val="35192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lef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19">
            <a:extLst>
              <a:ext uri="{FF2B5EF4-FFF2-40B4-BE49-F238E27FC236}">
                <a16:creationId xmlns:a16="http://schemas.microsoft.com/office/drawing/2014/main" id="{E110AF10-A740-D391-6E3A-03873B21F4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33578" y="172880"/>
            <a:ext cx="5219041" cy="2047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/>
              <a:t>CHAPTER HEADING</a:t>
            </a: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335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9E91DBB7-EE17-D492-C5AB-200877B540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2" t="16273" r="16444" b="16220"/>
          <a:stretch/>
        </p:blipFill>
        <p:spPr>
          <a:xfrm>
            <a:off x="11540050" y="224363"/>
            <a:ext cx="410399" cy="412365"/>
          </a:xfrm>
          <a:prstGeom prst="rect">
            <a:avLst/>
          </a:prstGeom>
          <a:effectLst>
            <a:outerShdw dist="4923" sx="1000" sy="1000" algn="ctr" rotWithShape="0">
              <a:srgbClr val="000000"/>
            </a:outerShdw>
          </a:effectLst>
        </p:spPr>
      </p:pic>
      <p:sp>
        <p:nvSpPr>
          <p:cNvPr id="13" name="Plassholder for tekst 5">
            <a:extLst>
              <a:ext uri="{FF2B5EF4-FFF2-40B4-BE49-F238E27FC236}">
                <a16:creationId xmlns:a16="http://schemas.microsoft.com/office/drawing/2014/main" id="{6574B9BB-7178-7D68-8A45-8960B35AFB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335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Bullet</a:t>
            </a:r>
            <a:r>
              <a:rPr lang="nb-NO" dirty="0"/>
              <a:t> 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311261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+Image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Plassholder for tekst 19">
            <a:extLst>
              <a:ext uri="{FF2B5EF4-FFF2-40B4-BE49-F238E27FC236}">
                <a16:creationId xmlns:a16="http://schemas.microsoft.com/office/drawing/2014/main" id="{07A5094F-DBA7-E142-3E15-AC7748F3D0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9" y="498764"/>
            <a:ext cx="6380163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22" name="Plassholder for bilde 21">
            <a:extLst>
              <a:ext uri="{FF2B5EF4-FFF2-40B4-BE49-F238E27FC236}">
                <a16:creationId xmlns:a16="http://schemas.microsoft.com/office/drawing/2014/main" id="{56B8CF6D-DDB6-4C4B-4948-4600C1A789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58605" y="-905847"/>
            <a:ext cx="7977602" cy="9183787"/>
          </a:xfrm>
          <a:custGeom>
            <a:avLst/>
            <a:gdLst>
              <a:gd name="connsiteX0" fmla="*/ 4787520 w 7977602"/>
              <a:gd name="connsiteY0" fmla="*/ 0 h 9183787"/>
              <a:gd name="connsiteX1" fmla="*/ 7977602 w 7977602"/>
              <a:gd name="connsiteY1" fmla="*/ 3190082 h 9183787"/>
              <a:gd name="connsiteX2" fmla="*/ 4787520 w 7977602"/>
              <a:gd name="connsiteY2" fmla="*/ 6380164 h 9183787"/>
              <a:gd name="connsiteX3" fmla="*/ 4669578 w 7977602"/>
              <a:gd name="connsiteY3" fmla="*/ 6374209 h 9183787"/>
              <a:gd name="connsiteX4" fmla="*/ 4701867 w 7977602"/>
              <a:gd name="connsiteY4" fmla="*/ 6585778 h 9183787"/>
              <a:gd name="connsiteX5" fmla="*/ 4714036 w 7977602"/>
              <a:gd name="connsiteY5" fmla="*/ 6826769 h 9183787"/>
              <a:gd name="connsiteX6" fmla="*/ 2357018 w 7977602"/>
              <a:gd name="connsiteY6" fmla="*/ 9183787 h 9183787"/>
              <a:gd name="connsiteX7" fmla="*/ 0 w 7977602"/>
              <a:gd name="connsiteY7" fmla="*/ 6826769 h 9183787"/>
              <a:gd name="connsiteX8" fmla="*/ 1881997 w 7977602"/>
              <a:gd name="connsiteY8" fmla="*/ 4517637 h 9183787"/>
              <a:gd name="connsiteX9" fmla="*/ 1888966 w 7977602"/>
              <a:gd name="connsiteY9" fmla="*/ 4516574 h 9183787"/>
              <a:gd name="connsiteX10" fmla="*/ 1848131 w 7977602"/>
              <a:gd name="connsiteY10" fmla="*/ 4431806 h 9183787"/>
              <a:gd name="connsiteX11" fmla="*/ 1597438 w 7977602"/>
              <a:gd name="connsiteY11" fmla="*/ 3190082 h 9183787"/>
              <a:gd name="connsiteX12" fmla="*/ 4787520 w 7977602"/>
              <a:gd name="connsiteY12" fmla="*/ 0 h 918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977602" h="9183787">
                <a:moveTo>
                  <a:pt x="4787520" y="0"/>
                </a:moveTo>
                <a:cubicBezTo>
                  <a:pt x="6549354" y="0"/>
                  <a:pt x="7977602" y="1428248"/>
                  <a:pt x="7977602" y="3190082"/>
                </a:cubicBezTo>
                <a:cubicBezTo>
                  <a:pt x="7977602" y="4951916"/>
                  <a:pt x="6549354" y="6380164"/>
                  <a:pt x="4787520" y="6380164"/>
                </a:cubicBezTo>
                <a:lnTo>
                  <a:pt x="4669578" y="6374209"/>
                </a:lnTo>
                <a:lnTo>
                  <a:pt x="4701867" y="6585778"/>
                </a:lnTo>
                <a:cubicBezTo>
                  <a:pt x="4709914" y="6665014"/>
                  <a:pt x="4714036" y="6745410"/>
                  <a:pt x="4714036" y="6826769"/>
                </a:cubicBezTo>
                <a:cubicBezTo>
                  <a:pt x="4714036" y="8128514"/>
                  <a:pt x="3658763" y="9183787"/>
                  <a:pt x="2357018" y="9183787"/>
                </a:cubicBezTo>
                <a:cubicBezTo>
                  <a:pt x="1055273" y="9183787"/>
                  <a:pt x="0" y="8128514"/>
                  <a:pt x="0" y="6826769"/>
                </a:cubicBezTo>
                <a:cubicBezTo>
                  <a:pt x="0" y="5687742"/>
                  <a:pt x="807944" y="4737421"/>
                  <a:pt x="1881997" y="4517637"/>
                </a:cubicBezTo>
                <a:lnTo>
                  <a:pt x="1888966" y="4516574"/>
                </a:lnTo>
                <a:lnTo>
                  <a:pt x="1848131" y="4431806"/>
                </a:lnTo>
                <a:cubicBezTo>
                  <a:pt x="1686704" y="4050150"/>
                  <a:pt x="1597438" y="3630541"/>
                  <a:pt x="1597438" y="3190082"/>
                </a:cubicBezTo>
                <a:cubicBezTo>
                  <a:pt x="1597438" y="1428248"/>
                  <a:pt x="3025686" y="0"/>
                  <a:pt x="47875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3" name="Plassholder for tekst 5">
            <a:extLst>
              <a:ext uri="{FF2B5EF4-FFF2-40B4-BE49-F238E27FC236}">
                <a16:creationId xmlns:a16="http://schemas.microsoft.com/office/drawing/2014/main" id="{3EDEA894-2ADD-0F84-E844-8193DECD36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Bullet</a:t>
            </a:r>
            <a:r>
              <a:rPr lang="nb-NO" dirty="0"/>
              <a:t> 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22552077-D8F7-E79F-254F-81089E37E4C0}"/>
              </a:ext>
            </a:extLst>
          </p:cNvPr>
          <p:cNvSpPr txBox="1"/>
          <p:nvPr userDrawn="1"/>
        </p:nvSpPr>
        <p:spPr>
          <a:xfrm>
            <a:off x="959978" y="131379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/>
              <a:t>MONTEL NEWS</a:t>
            </a:r>
          </a:p>
        </p:txBody>
      </p:sp>
    </p:spTree>
    <p:extLst>
      <p:ext uri="{BB962C8B-B14F-4D97-AF65-F5344CB8AC3E}">
        <p14:creationId xmlns:p14="http://schemas.microsoft.com/office/powerpoint/2010/main" val="59413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335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C356EDD0-52F5-165D-F6DA-8F7CD3EDC0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33579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Bullet</a:t>
            </a:r>
            <a:r>
              <a:rPr lang="nb-NO" dirty="0"/>
              <a:t> 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6627EAFF-585A-5B2F-DD1E-60C16A19A6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0078529" y="4946792"/>
            <a:ext cx="2732931" cy="227522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75ABAA63-61A1-2A77-ECC1-79F1F13227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46205" y="234873"/>
            <a:ext cx="399735" cy="399735"/>
          </a:xfrm>
          <a:prstGeom prst="rect">
            <a:avLst/>
          </a:prstGeo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2CF49E1F-7CBC-76F6-80FD-6E16836F309C}"/>
              </a:ext>
            </a:extLst>
          </p:cNvPr>
          <p:cNvSpPr txBox="1"/>
          <p:nvPr userDrawn="1"/>
        </p:nvSpPr>
        <p:spPr>
          <a:xfrm>
            <a:off x="5633578" y="131379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/>
              <a:t>MONTEL NEWS</a:t>
            </a:r>
          </a:p>
        </p:txBody>
      </p:sp>
    </p:spTree>
    <p:extLst>
      <p:ext uri="{BB962C8B-B14F-4D97-AF65-F5344CB8AC3E}">
        <p14:creationId xmlns:p14="http://schemas.microsoft.com/office/powerpoint/2010/main" val="282095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520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4" name="Plassholder for tekst 5">
            <a:extLst>
              <a:ext uri="{FF2B5EF4-FFF2-40B4-BE49-F238E27FC236}">
                <a16:creationId xmlns:a16="http://schemas.microsoft.com/office/drawing/2014/main" id="{B44CCB6C-A52E-D79D-808C-49F576C0CF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Bullet</a:t>
            </a:r>
            <a:r>
              <a:rPr lang="nb-NO" dirty="0"/>
              <a:t> 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175F0EF6-3650-2B55-2E0B-BB2A13A8BC8C}"/>
              </a:ext>
            </a:extLst>
          </p:cNvPr>
          <p:cNvSpPr txBox="1"/>
          <p:nvPr userDrawn="1"/>
        </p:nvSpPr>
        <p:spPr>
          <a:xfrm>
            <a:off x="959978" y="131379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/>
              <a:t>MONTEL NEWS</a:t>
            </a:r>
          </a:p>
        </p:txBody>
      </p:sp>
    </p:spTree>
    <p:extLst>
      <p:ext uri="{BB962C8B-B14F-4D97-AF65-F5344CB8AC3E}">
        <p14:creationId xmlns:p14="http://schemas.microsoft.com/office/powerpoint/2010/main" val="74365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tel advis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FF490F1A-2BB4-6E61-9FDC-B411C7718732}"/>
              </a:ext>
            </a:extLst>
          </p:cNvPr>
          <p:cNvSpPr/>
          <p:nvPr userDrawn="1"/>
        </p:nvSpPr>
        <p:spPr>
          <a:xfrm rot="5400000">
            <a:off x="2637182" y="-2637182"/>
            <a:ext cx="6917635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9A34757-0E36-920F-975F-57C850423E5E}"/>
              </a:ext>
            </a:extLst>
          </p:cNvPr>
          <p:cNvSpPr/>
          <p:nvPr userDrawn="1"/>
        </p:nvSpPr>
        <p:spPr>
          <a:xfrm>
            <a:off x="8295294" y="5461000"/>
            <a:ext cx="1965600" cy="1965600"/>
          </a:xfrm>
          <a:prstGeom prst="ellipse">
            <a:avLst/>
          </a:prstGeom>
          <a:solidFill>
            <a:srgbClr val="DAD8FB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59851B4-7F4E-ABA9-05F6-E6C577C74F42}"/>
              </a:ext>
            </a:extLst>
          </p:cNvPr>
          <p:cNvSpPr/>
          <p:nvPr userDrawn="1"/>
        </p:nvSpPr>
        <p:spPr>
          <a:xfrm>
            <a:off x="10139700" y="3677144"/>
            <a:ext cx="2588606" cy="2588606"/>
          </a:xfrm>
          <a:prstGeom prst="ellipse">
            <a:avLst/>
          </a:prstGeom>
          <a:solidFill>
            <a:srgbClr val="DAD8FB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93A3838-4256-4194-D7FE-0D2A4CECF158}"/>
              </a:ext>
            </a:extLst>
          </p:cNvPr>
          <p:cNvSpPr/>
          <p:nvPr userDrawn="1"/>
        </p:nvSpPr>
        <p:spPr>
          <a:xfrm>
            <a:off x="11749694" y="6348943"/>
            <a:ext cx="632806" cy="632806"/>
          </a:xfrm>
          <a:prstGeom prst="ellipse">
            <a:avLst/>
          </a:prstGeom>
          <a:solidFill>
            <a:srgbClr val="DAD8FB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7F4224C-3BB7-FC5E-C78C-9ECD413AB35B}"/>
              </a:ext>
            </a:extLst>
          </p:cNvPr>
          <p:cNvSpPr/>
          <p:nvPr userDrawn="1"/>
        </p:nvSpPr>
        <p:spPr>
          <a:xfrm>
            <a:off x="10378415" y="6366268"/>
            <a:ext cx="1180778" cy="1180778"/>
          </a:xfrm>
          <a:prstGeom prst="ellipse">
            <a:avLst/>
          </a:prstGeom>
          <a:solidFill>
            <a:srgbClr val="DAD8FB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55286A7-39BA-A198-F89D-F6C8DD037300}"/>
              </a:ext>
            </a:extLst>
          </p:cNvPr>
          <p:cNvSpPr/>
          <p:nvPr userDrawn="1"/>
        </p:nvSpPr>
        <p:spPr>
          <a:xfrm>
            <a:off x="9491608" y="4880895"/>
            <a:ext cx="554092" cy="554092"/>
          </a:xfrm>
          <a:prstGeom prst="ellipse">
            <a:avLst/>
          </a:prstGeom>
          <a:solidFill>
            <a:srgbClr val="DAD8FB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1041DDD1-C153-5D4E-55C8-019762E77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30889" y="1752019"/>
            <a:ext cx="6625808" cy="224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684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/Body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193255A-7F1D-32BE-2E4A-9261BED9D5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8471189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DBC249-D4AE-D99A-38B8-B375316BCA91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BCEC2D05-AAEE-5462-0C9E-CAE39FB9F8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38083" y="224363"/>
            <a:ext cx="412365" cy="412365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8E02C599-1505-07FE-7946-0DAC86FBBB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10747210" y="4311903"/>
            <a:ext cx="2191324" cy="2632157"/>
          </a:xfrm>
          <a:prstGeom prst="rect">
            <a:avLst/>
          </a:prstGeom>
        </p:spPr>
      </p:pic>
      <p:sp>
        <p:nvSpPr>
          <p:cNvPr id="21" name="Plassholder for tekst 5">
            <a:extLst>
              <a:ext uri="{FF2B5EF4-FFF2-40B4-BE49-F238E27FC236}">
                <a16:creationId xmlns:a16="http://schemas.microsoft.com/office/drawing/2014/main" id="{41DB37A2-5EC0-9B30-9361-F79FF6B090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978" y="2072789"/>
            <a:ext cx="9905246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Bullet</a:t>
            </a:r>
            <a:r>
              <a:rPr lang="nb-NO" dirty="0"/>
              <a:t> 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21A404DB-FAF3-EB3E-46A7-967B3206B56A}"/>
              </a:ext>
            </a:extLst>
          </p:cNvPr>
          <p:cNvSpPr txBox="1"/>
          <p:nvPr userDrawn="1"/>
        </p:nvSpPr>
        <p:spPr>
          <a:xfrm>
            <a:off x="959978" y="131379"/>
            <a:ext cx="9156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/>
              <a:t>ADVISORY  </a:t>
            </a:r>
          </a:p>
        </p:txBody>
      </p:sp>
    </p:spTree>
    <p:extLst>
      <p:ext uri="{BB962C8B-B14F-4D97-AF65-F5344CB8AC3E}">
        <p14:creationId xmlns:p14="http://schemas.microsoft.com/office/powerpoint/2010/main" val="369909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+Image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Plassholder for tekst 19">
            <a:extLst>
              <a:ext uri="{FF2B5EF4-FFF2-40B4-BE49-F238E27FC236}">
                <a16:creationId xmlns:a16="http://schemas.microsoft.com/office/drawing/2014/main" id="{07A5094F-DBA7-E142-3E15-AC7748F3D0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9" y="498764"/>
            <a:ext cx="6380163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22" name="Plassholder for bilde 21">
            <a:extLst>
              <a:ext uri="{FF2B5EF4-FFF2-40B4-BE49-F238E27FC236}">
                <a16:creationId xmlns:a16="http://schemas.microsoft.com/office/drawing/2014/main" id="{56B8CF6D-DDB6-4C4B-4948-4600C1A789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58605" y="-905847"/>
            <a:ext cx="7977602" cy="9183787"/>
          </a:xfrm>
          <a:custGeom>
            <a:avLst/>
            <a:gdLst>
              <a:gd name="connsiteX0" fmla="*/ 4787520 w 7977602"/>
              <a:gd name="connsiteY0" fmla="*/ 0 h 9183787"/>
              <a:gd name="connsiteX1" fmla="*/ 7977602 w 7977602"/>
              <a:gd name="connsiteY1" fmla="*/ 3190082 h 9183787"/>
              <a:gd name="connsiteX2" fmla="*/ 4787520 w 7977602"/>
              <a:gd name="connsiteY2" fmla="*/ 6380164 h 9183787"/>
              <a:gd name="connsiteX3" fmla="*/ 4669578 w 7977602"/>
              <a:gd name="connsiteY3" fmla="*/ 6374209 h 9183787"/>
              <a:gd name="connsiteX4" fmla="*/ 4701867 w 7977602"/>
              <a:gd name="connsiteY4" fmla="*/ 6585778 h 9183787"/>
              <a:gd name="connsiteX5" fmla="*/ 4714036 w 7977602"/>
              <a:gd name="connsiteY5" fmla="*/ 6826769 h 9183787"/>
              <a:gd name="connsiteX6" fmla="*/ 2357018 w 7977602"/>
              <a:gd name="connsiteY6" fmla="*/ 9183787 h 9183787"/>
              <a:gd name="connsiteX7" fmla="*/ 0 w 7977602"/>
              <a:gd name="connsiteY7" fmla="*/ 6826769 h 9183787"/>
              <a:gd name="connsiteX8" fmla="*/ 1881997 w 7977602"/>
              <a:gd name="connsiteY8" fmla="*/ 4517637 h 9183787"/>
              <a:gd name="connsiteX9" fmla="*/ 1888966 w 7977602"/>
              <a:gd name="connsiteY9" fmla="*/ 4516574 h 9183787"/>
              <a:gd name="connsiteX10" fmla="*/ 1848131 w 7977602"/>
              <a:gd name="connsiteY10" fmla="*/ 4431806 h 9183787"/>
              <a:gd name="connsiteX11" fmla="*/ 1597438 w 7977602"/>
              <a:gd name="connsiteY11" fmla="*/ 3190082 h 9183787"/>
              <a:gd name="connsiteX12" fmla="*/ 4787520 w 7977602"/>
              <a:gd name="connsiteY12" fmla="*/ 0 h 918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977602" h="9183787">
                <a:moveTo>
                  <a:pt x="4787520" y="0"/>
                </a:moveTo>
                <a:cubicBezTo>
                  <a:pt x="6549354" y="0"/>
                  <a:pt x="7977602" y="1428248"/>
                  <a:pt x="7977602" y="3190082"/>
                </a:cubicBezTo>
                <a:cubicBezTo>
                  <a:pt x="7977602" y="4951916"/>
                  <a:pt x="6549354" y="6380164"/>
                  <a:pt x="4787520" y="6380164"/>
                </a:cubicBezTo>
                <a:lnTo>
                  <a:pt x="4669578" y="6374209"/>
                </a:lnTo>
                <a:lnTo>
                  <a:pt x="4701867" y="6585778"/>
                </a:lnTo>
                <a:cubicBezTo>
                  <a:pt x="4709914" y="6665014"/>
                  <a:pt x="4714036" y="6745410"/>
                  <a:pt x="4714036" y="6826769"/>
                </a:cubicBezTo>
                <a:cubicBezTo>
                  <a:pt x="4714036" y="8128514"/>
                  <a:pt x="3658763" y="9183787"/>
                  <a:pt x="2357018" y="9183787"/>
                </a:cubicBezTo>
                <a:cubicBezTo>
                  <a:pt x="1055273" y="9183787"/>
                  <a:pt x="0" y="8128514"/>
                  <a:pt x="0" y="6826769"/>
                </a:cubicBezTo>
                <a:cubicBezTo>
                  <a:pt x="0" y="5687742"/>
                  <a:pt x="807944" y="4737421"/>
                  <a:pt x="1881997" y="4517637"/>
                </a:cubicBezTo>
                <a:lnTo>
                  <a:pt x="1888966" y="4516574"/>
                </a:lnTo>
                <a:lnTo>
                  <a:pt x="1848131" y="4431806"/>
                </a:lnTo>
                <a:cubicBezTo>
                  <a:pt x="1686704" y="4050150"/>
                  <a:pt x="1597438" y="3630541"/>
                  <a:pt x="1597438" y="3190082"/>
                </a:cubicBezTo>
                <a:cubicBezTo>
                  <a:pt x="1597438" y="1428248"/>
                  <a:pt x="3025686" y="0"/>
                  <a:pt x="47875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4" name="Plassholder for tekst 5">
            <a:extLst>
              <a:ext uri="{FF2B5EF4-FFF2-40B4-BE49-F238E27FC236}">
                <a16:creationId xmlns:a16="http://schemas.microsoft.com/office/drawing/2014/main" id="{48F06024-47B2-00DD-BC6B-7005254910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9978" y="2072789"/>
            <a:ext cx="63801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Bullet</a:t>
            </a:r>
            <a:r>
              <a:rPr lang="nb-NO" dirty="0"/>
              <a:t> 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E25EEA7D-F755-0E2F-86BB-903EBBDFA51A}"/>
              </a:ext>
            </a:extLst>
          </p:cNvPr>
          <p:cNvSpPr txBox="1"/>
          <p:nvPr userDrawn="1"/>
        </p:nvSpPr>
        <p:spPr>
          <a:xfrm>
            <a:off x="959978" y="131379"/>
            <a:ext cx="9156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/>
              <a:t>ADVISORY  </a:t>
            </a:r>
          </a:p>
        </p:txBody>
      </p:sp>
    </p:spTree>
    <p:extLst>
      <p:ext uri="{BB962C8B-B14F-4D97-AF65-F5344CB8AC3E}">
        <p14:creationId xmlns:p14="http://schemas.microsoft.com/office/powerpoint/2010/main" val="229244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335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49AC0B22-2540-BCDB-3FFE-F525639FC5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38083" y="224363"/>
            <a:ext cx="412365" cy="412365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0B21BD34-F90B-A525-2E02-6765BEFA97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10747210" y="4311903"/>
            <a:ext cx="2191324" cy="2632157"/>
          </a:xfrm>
          <a:prstGeom prst="rect">
            <a:avLst/>
          </a:prstGeom>
        </p:spPr>
      </p:pic>
      <p:sp>
        <p:nvSpPr>
          <p:cNvPr id="12" name="Plassholder for tekst 5">
            <a:extLst>
              <a:ext uri="{FF2B5EF4-FFF2-40B4-BE49-F238E27FC236}">
                <a16:creationId xmlns:a16="http://schemas.microsoft.com/office/drawing/2014/main" id="{F79E92D7-0D46-6F59-6023-44ECFEC282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35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Bullet</a:t>
            </a:r>
            <a:r>
              <a:rPr lang="nb-NO" dirty="0"/>
              <a:t> 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5E27AD9E-F178-0AAD-27F9-514AFE9D995F}"/>
              </a:ext>
            </a:extLst>
          </p:cNvPr>
          <p:cNvSpPr txBox="1"/>
          <p:nvPr userDrawn="1"/>
        </p:nvSpPr>
        <p:spPr>
          <a:xfrm>
            <a:off x="5633578" y="131379"/>
            <a:ext cx="9156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/>
              <a:t>ADVISORY  </a:t>
            </a:r>
          </a:p>
        </p:txBody>
      </p:sp>
    </p:spTree>
    <p:extLst>
      <p:ext uri="{BB962C8B-B14F-4D97-AF65-F5344CB8AC3E}">
        <p14:creationId xmlns:p14="http://schemas.microsoft.com/office/powerpoint/2010/main" val="276889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1"/>
              </a:solidFill>
            </a:endParaRP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520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Plassholder for tekst 5">
            <a:extLst>
              <a:ext uri="{FF2B5EF4-FFF2-40B4-BE49-F238E27FC236}">
                <a16:creationId xmlns:a16="http://schemas.microsoft.com/office/drawing/2014/main" id="{78B0E417-D9F4-7661-3F80-7AB11317B6A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Bullet</a:t>
            </a:r>
            <a:r>
              <a:rPr lang="nb-NO" dirty="0"/>
              <a:t> 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AC4D98AA-0BB8-57BF-21D6-F9EB2A460E9B}"/>
              </a:ext>
            </a:extLst>
          </p:cNvPr>
          <p:cNvSpPr txBox="1"/>
          <p:nvPr userDrawn="1"/>
        </p:nvSpPr>
        <p:spPr>
          <a:xfrm>
            <a:off x="959978" y="131379"/>
            <a:ext cx="9156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/>
              <a:t>ADVISORY  </a:t>
            </a:r>
          </a:p>
        </p:txBody>
      </p:sp>
    </p:spTree>
    <p:extLst>
      <p:ext uri="{BB962C8B-B14F-4D97-AF65-F5344CB8AC3E}">
        <p14:creationId xmlns:p14="http://schemas.microsoft.com/office/powerpoint/2010/main" val="186405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tel marketing service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FF490F1A-2BB4-6E61-9FDC-B411C7718732}"/>
              </a:ext>
            </a:extLst>
          </p:cNvPr>
          <p:cNvSpPr/>
          <p:nvPr userDrawn="1"/>
        </p:nvSpPr>
        <p:spPr>
          <a:xfrm rot="5400000">
            <a:off x="2637182" y="-2637182"/>
            <a:ext cx="6917635" cy="12191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9A34757-0E36-920F-975F-57C850423E5E}"/>
              </a:ext>
            </a:extLst>
          </p:cNvPr>
          <p:cNvSpPr/>
          <p:nvPr userDrawn="1"/>
        </p:nvSpPr>
        <p:spPr>
          <a:xfrm>
            <a:off x="8295294" y="5461000"/>
            <a:ext cx="1965600" cy="1965600"/>
          </a:xfrm>
          <a:prstGeom prst="ellipse">
            <a:avLst/>
          </a:prstGeom>
          <a:solidFill>
            <a:srgbClr val="C0B5F9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59851B4-7F4E-ABA9-05F6-E6C577C74F42}"/>
              </a:ext>
            </a:extLst>
          </p:cNvPr>
          <p:cNvSpPr/>
          <p:nvPr userDrawn="1"/>
        </p:nvSpPr>
        <p:spPr>
          <a:xfrm>
            <a:off x="10139700" y="3677144"/>
            <a:ext cx="2588606" cy="2588606"/>
          </a:xfrm>
          <a:prstGeom prst="ellipse">
            <a:avLst/>
          </a:prstGeom>
          <a:solidFill>
            <a:srgbClr val="C0B5F9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93A3838-4256-4194-D7FE-0D2A4CECF158}"/>
              </a:ext>
            </a:extLst>
          </p:cNvPr>
          <p:cNvSpPr/>
          <p:nvPr userDrawn="1"/>
        </p:nvSpPr>
        <p:spPr>
          <a:xfrm>
            <a:off x="11749694" y="6348943"/>
            <a:ext cx="632806" cy="632806"/>
          </a:xfrm>
          <a:prstGeom prst="ellipse">
            <a:avLst/>
          </a:prstGeom>
          <a:solidFill>
            <a:srgbClr val="C0B5F9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7F4224C-3BB7-FC5E-C78C-9ECD413AB35B}"/>
              </a:ext>
            </a:extLst>
          </p:cNvPr>
          <p:cNvSpPr/>
          <p:nvPr userDrawn="1"/>
        </p:nvSpPr>
        <p:spPr>
          <a:xfrm>
            <a:off x="10378415" y="6366268"/>
            <a:ext cx="1180778" cy="1180778"/>
          </a:xfrm>
          <a:prstGeom prst="ellipse">
            <a:avLst/>
          </a:prstGeom>
          <a:solidFill>
            <a:srgbClr val="C0B5F9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55286A7-39BA-A198-F89D-F6C8DD037300}"/>
              </a:ext>
            </a:extLst>
          </p:cNvPr>
          <p:cNvSpPr/>
          <p:nvPr userDrawn="1"/>
        </p:nvSpPr>
        <p:spPr>
          <a:xfrm>
            <a:off x="9491608" y="4880895"/>
            <a:ext cx="554092" cy="554092"/>
          </a:xfrm>
          <a:prstGeom prst="ellipse">
            <a:avLst/>
          </a:prstGeom>
          <a:solidFill>
            <a:srgbClr val="C0B5F9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Graphic 2">
            <a:extLst>
              <a:ext uri="{FF2B5EF4-FFF2-40B4-BE49-F238E27FC236}">
                <a16:creationId xmlns:a16="http://schemas.microsoft.com/office/drawing/2014/main" id="{00D1DA68-C4CD-C9AD-6A1E-AFEE152C83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55736" y="2241149"/>
            <a:ext cx="7822079" cy="12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7815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/Body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193255A-7F1D-32BE-2E4A-9261BED9D5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8471189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DBC249-D4AE-D99A-38B8-B375316BCA91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4"/>
              </a:solidFill>
            </a:endParaRP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9753D280-87B9-6A63-AA05-1734BEB5D7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38368" y="226074"/>
            <a:ext cx="412365" cy="412365"/>
          </a:xfrm>
          <a:prstGeom prst="rect">
            <a:avLst/>
          </a:prstGeom>
        </p:spPr>
      </p:pic>
      <p:sp>
        <p:nvSpPr>
          <p:cNvPr id="19" name="Plassholder for tekst 5">
            <a:extLst>
              <a:ext uri="{FF2B5EF4-FFF2-40B4-BE49-F238E27FC236}">
                <a16:creationId xmlns:a16="http://schemas.microsoft.com/office/drawing/2014/main" id="{3C06FB5F-E4FE-5E5D-B392-09A3D94DBC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0438" y="2063750"/>
            <a:ext cx="10125075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Bullet</a:t>
            </a:r>
            <a:r>
              <a:rPr lang="nb-NO" dirty="0"/>
              <a:t> 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  <p:pic>
        <p:nvPicPr>
          <p:cNvPr id="20" name="Bilde 19">
            <a:extLst>
              <a:ext uri="{FF2B5EF4-FFF2-40B4-BE49-F238E27FC236}">
                <a16:creationId xmlns:a16="http://schemas.microsoft.com/office/drawing/2014/main" id="{888ECCA7-1733-A11C-808B-D86014E29B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10471506" y="4152452"/>
            <a:ext cx="2866913" cy="2866913"/>
          </a:xfrm>
          <a:prstGeom prst="rect">
            <a:avLst/>
          </a:prstGeom>
        </p:spPr>
      </p:pic>
      <p:sp>
        <p:nvSpPr>
          <p:cNvPr id="21" name="TekstSylinder 20">
            <a:extLst>
              <a:ext uri="{FF2B5EF4-FFF2-40B4-BE49-F238E27FC236}">
                <a16:creationId xmlns:a16="http://schemas.microsoft.com/office/drawing/2014/main" id="{974579F4-F0F1-DBB3-261C-985D8E373EB1}"/>
              </a:ext>
            </a:extLst>
          </p:cNvPr>
          <p:cNvSpPr txBox="1"/>
          <p:nvPr userDrawn="1"/>
        </p:nvSpPr>
        <p:spPr>
          <a:xfrm>
            <a:off x="959978" y="131379"/>
            <a:ext cx="16273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/>
              <a:t>MARKETING SERVICES</a:t>
            </a:r>
          </a:p>
        </p:txBody>
      </p:sp>
    </p:spTree>
    <p:extLst>
      <p:ext uri="{BB962C8B-B14F-4D97-AF65-F5344CB8AC3E}">
        <p14:creationId xmlns:p14="http://schemas.microsoft.com/office/powerpoint/2010/main" val="280610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Image lef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19">
            <a:extLst>
              <a:ext uri="{FF2B5EF4-FFF2-40B4-BE49-F238E27FC236}">
                <a16:creationId xmlns:a16="http://schemas.microsoft.com/office/drawing/2014/main" id="{E110AF10-A740-D391-6E3A-03873B21F4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33578" y="172880"/>
            <a:ext cx="5219041" cy="2047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/>
              <a:t>CHAPTER HEADING</a:t>
            </a:r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335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9E91DBB7-EE17-D492-C5AB-200877B540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2" t="16273" r="16444" b="16220"/>
          <a:stretch/>
        </p:blipFill>
        <p:spPr>
          <a:xfrm>
            <a:off x="11540050" y="224363"/>
            <a:ext cx="410399" cy="412365"/>
          </a:xfrm>
          <a:prstGeom prst="rect">
            <a:avLst/>
          </a:prstGeom>
          <a:effectLst>
            <a:outerShdw dist="4923" sx="1000" sy="1000" algn="ctr" rotWithShape="0">
              <a:srgbClr val="000000"/>
            </a:outerShdw>
          </a:effectLst>
        </p:spPr>
      </p:pic>
      <p:sp>
        <p:nvSpPr>
          <p:cNvPr id="13" name="Plassholder for tekst 5">
            <a:extLst>
              <a:ext uri="{FF2B5EF4-FFF2-40B4-BE49-F238E27FC236}">
                <a16:creationId xmlns:a16="http://schemas.microsoft.com/office/drawing/2014/main" id="{6574B9BB-7178-7D68-8A45-8960B35AFB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335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Bullet</a:t>
            </a:r>
            <a:r>
              <a:rPr lang="nb-NO" dirty="0"/>
              <a:t> 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  <p:sp>
        <p:nvSpPr>
          <p:cNvPr id="4" name="Plassholder for bilde 7">
            <a:extLst>
              <a:ext uri="{FF2B5EF4-FFF2-40B4-BE49-F238E27FC236}">
                <a16:creationId xmlns:a16="http://schemas.microsoft.com/office/drawing/2014/main" id="{047B8122-8719-0A6D-0E9B-0BD93019A83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4876800" cy="3429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bilde 7">
            <a:extLst>
              <a:ext uri="{FF2B5EF4-FFF2-40B4-BE49-F238E27FC236}">
                <a16:creationId xmlns:a16="http://schemas.microsoft.com/office/drawing/2014/main" id="{963A9C5F-FCAC-3F21-93DA-B210C2DA5E7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3442914"/>
            <a:ext cx="4876800" cy="3429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59613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+Image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Plassholder for tekst 19">
            <a:extLst>
              <a:ext uri="{FF2B5EF4-FFF2-40B4-BE49-F238E27FC236}">
                <a16:creationId xmlns:a16="http://schemas.microsoft.com/office/drawing/2014/main" id="{07A5094F-DBA7-E142-3E15-AC7748F3D0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9" y="498764"/>
            <a:ext cx="6380163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12" name="Plassholder for tekst 5">
            <a:extLst>
              <a:ext uri="{FF2B5EF4-FFF2-40B4-BE49-F238E27FC236}">
                <a16:creationId xmlns:a16="http://schemas.microsoft.com/office/drawing/2014/main" id="{B9FA322F-3FC6-E440-42BD-0BDACD1D09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0438" y="2063750"/>
            <a:ext cx="6380163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Bullet</a:t>
            </a:r>
            <a:r>
              <a:rPr lang="nb-NO" dirty="0"/>
              <a:t> 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  <p:sp>
        <p:nvSpPr>
          <p:cNvPr id="22" name="Plassholder for bilde 21">
            <a:extLst>
              <a:ext uri="{FF2B5EF4-FFF2-40B4-BE49-F238E27FC236}">
                <a16:creationId xmlns:a16="http://schemas.microsoft.com/office/drawing/2014/main" id="{56B8CF6D-DDB6-4C4B-4948-4600C1A789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58605" y="-905847"/>
            <a:ext cx="7977602" cy="9183787"/>
          </a:xfrm>
          <a:custGeom>
            <a:avLst/>
            <a:gdLst>
              <a:gd name="connsiteX0" fmla="*/ 4787520 w 7977602"/>
              <a:gd name="connsiteY0" fmla="*/ 0 h 9183787"/>
              <a:gd name="connsiteX1" fmla="*/ 7977602 w 7977602"/>
              <a:gd name="connsiteY1" fmla="*/ 3190082 h 9183787"/>
              <a:gd name="connsiteX2" fmla="*/ 4787520 w 7977602"/>
              <a:gd name="connsiteY2" fmla="*/ 6380164 h 9183787"/>
              <a:gd name="connsiteX3" fmla="*/ 4669578 w 7977602"/>
              <a:gd name="connsiteY3" fmla="*/ 6374209 h 9183787"/>
              <a:gd name="connsiteX4" fmla="*/ 4701867 w 7977602"/>
              <a:gd name="connsiteY4" fmla="*/ 6585778 h 9183787"/>
              <a:gd name="connsiteX5" fmla="*/ 4714036 w 7977602"/>
              <a:gd name="connsiteY5" fmla="*/ 6826769 h 9183787"/>
              <a:gd name="connsiteX6" fmla="*/ 2357018 w 7977602"/>
              <a:gd name="connsiteY6" fmla="*/ 9183787 h 9183787"/>
              <a:gd name="connsiteX7" fmla="*/ 0 w 7977602"/>
              <a:gd name="connsiteY7" fmla="*/ 6826769 h 9183787"/>
              <a:gd name="connsiteX8" fmla="*/ 1881997 w 7977602"/>
              <a:gd name="connsiteY8" fmla="*/ 4517637 h 9183787"/>
              <a:gd name="connsiteX9" fmla="*/ 1888966 w 7977602"/>
              <a:gd name="connsiteY9" fmla="*/ 4516574 h 9183787"/>
              <a:gd name="connsiteX10" fmla="*/ 1848131 w 7977602"/>
              <a:gd name="connsiteY10" fmla="*/ 4431806 h 9183787"/>
              <a:gd name="connsiteX11" fmla="*/ 1597438 w 7977602"/>
              <a:gd name="connsiteY11" fmla="*/ 3190082 h 9183787"/>
              <a:gd name="connsiteX12" fmla="*/ 4787520 w 7977602"/>
              <a:gd name="connsiteY12" fmla="*/ 0 h 918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977602" h="9183787">
                <a:moveTo>
                  <a:pt x="4787520" y="0"/>
                </a:moveTo>
                <a:cubicBezTo>
                  <a:pt x="6549354" y="0"/>
                  <a:pt x="7977602" y="1428248"/>
                  <a:pt x="7977602" y="3190082"/>
                </a:cubicBezTo>
                <a:cubicBezTo>
                  <a:pt x="7977602" y="4951916"/>
                  <a:pt x="6549354" y="6380164"/>
                  <a:pt x="4787520" y="6380164"/>
                </a:cubicBezTo>
                <a:lnTo>
                  <a:pt x="4669578" y="6374209"/>
                </a:lnTo>
                <a:lnTo>
                  <a:pt x="4701867" y="6585778"/>
                </a:lnTo>
                <a:cubicBezTo>
                  <a:pt x="4709914" y="6665014"/>
                  <a:pt x="4714036" y="6745410"/>
                  <a:pt x="4714036" y="6826769"/>
                </a:cubicBezTo>
                <a:cubicBezTo>
                  <a:pt x="4714036" y="8128514"/>
                  <a:pt x="3658763" y="9183787"/>
                  <a:pt x="2357018" y="9183787"/>
                </a:cubicBezTo>
                <a:cubicBezTo>
                  <a:pt x="1055273" y="9183787"/>
                  <a:pt x="0" y="8128514"/>
                  <a:pt x="0" y="6826769"/>
                </a:cubicBezTo>
                <a:cubicBezTo>
                  <a:pt x="0" y="5687742"/>
                  <a:pt x="807944" y="4737421"/>
                  <a:pt x="1881997" y="4517637"/>
                </a:cubicBezTo>
                <a:lnTo>
                  <a:pt x="1888966" y="4516574"/>
                </a:lnTo>
                <a:lnTo>
                  <a:pt x="1848131" y="4431806"/>
                </a:lnTo>
                <a:cubicBezTo>
                  <a:pt x="1686704" y="4050150"/>
                  <a:pt x="1597438" y="3630541"/>
                  <a:pt x="1597438" y="3190082"/>
                </a:cubicBezTo>
                <a:cubicBezTo>
                  <a:pt x="1597438" y="1428248"/>
                  <a:pt x="3025686" y="0"/>
                  <a:pt x="47875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415565FE-E5C2-0F4B-5D74-FE5058500ACC}"/>
              </a:ext>
            </a:extLst>
          </p:cNvPr>
          <p:cNvSpPr txBox="1"/>
          <p:nvPr userDrawn="1"/>
        </p:nvSpPr>
        <p:spPr>
          <a:xfrm>
            <a:off x="959978" y="131379"/>
            <a:ext cx="16273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/>
              <a:t>MARKETING SERVICES</a:t>
            </a:r>
          </a:p>
        </p:txBody>
      </p:sp>
    </p:spTree>
    <p:extLst>
      <p:ext uri="{BB962C8B-B14F-4D97-AF65-F5344CB8AC3E}">
        <p14:creationId xmlns:p14="http://schemas.microsoft.com/office/powerpoint/2010/main" val="220777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335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81C0186A-099E-A4CA-06A9-9EB9FDE3CE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38368" y="226074"/>
            <a:ext cx="412365" cy="412365"/>
          </a:xfrm>
          <a:prstGeom prst="rect">
            <a:avLst/>
          </a:prstGeom>
        </p:spPr>
      </p:pic>
      <p:sp>
        <p:nvSpPr>
          <p:cNvPr id="13" name="Plassholder for tekst 5">
            <a:extLst>
              <a:ext uri="{FF2B5EF4-FFF2-40B4-BE49-F238E27FC236}">
                <a16:creationId xmlns:a16="http://schemas.microsoft.com/office/drawing/2014/main" id="{B98B9A2D-025D-64F7-A6F4-DB096813C1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33579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Bullet</a:t>
            </a:r>
            <a:r>
              <a:rPr lang="nb-NO" dirty="0"/>
              <a:t> 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EEE57DB0-1F7F-B527-1814-B95D0C6153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10471506" y="4152452"/>
            <a:ext cx="2866913" cy="2866913"/>
          </a:xfrm>
          <a:prstGeom prst="rect">
            <a:avLst/>
          </a:prstGeom>
        </p:spPr>
      </p:pic>
      <p:sp>
        <p:nvSpPr>
          <p:cNvPr id="17" name="TekstSylinder 16">
            <a:extLst>
              <a:ext uri="{FF2B5EF4-FFF2-40B4-BE49-F238E27FC236}">
                <a16:creationId xmlns:a16="http://schemas.microsoft.com/office/drawing/2014/main" id="{60C04BBE-5EE1-30CB-A9D1-0E365E716C9A}"/>
              </a:ext>
            </a:extLst>
          </p:cNvPr>
          <p:cNvSpPr txBox="1"/>
          <p:nvPr userDrawn="1"/>
        </p:nvSpPr>
        <p:spPr>
          <a:xfrm>
            <a:off x="5633578" y="131379"/>
            <a:ext cx="16273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/>
              <a:t>MARKETING SERVICES</a:t>
            </a:r>
          </a:p>
        </p:txBody>
      </p:sp>
    </p:spTree>
    <p:extLst>
      <p:ext uri="{BB962C8B-B14F-4D97-AF65-F5344CB8AC3E}">
        <p14:creationId xmlns:p14="http://schemas.microsoft.com/office/powerpoint/2010/main" val="79334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1"/>
              </a:solidFill>
            </a:endParaRP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520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10" name="Plassholder for tekst 5">
            <a:extLst>
              <a:ext uri="{FF2B5EF4-FFF2-40B4-BE49-F238E27FC236}">
                <a16:creationId xmlns:a16="http://schemas.microsoft.com/office/drawing/2014/main" id="{17784840-E013-C132-7D4A-84D7F11C5C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9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Bullet</a:t>
            </a:r>
            <a:r>
              <a:rPr lang="nb-NO" dirty="0"/>
              <a:t> 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8DD1CF18-CE6A-9386-5698-802543B3B148}"/>
              </a:ext>
            </a:extLst>
          </p:cNvPr>
          <p:cNvSpPr txBox="1"/>
          <p:nvPr userDrawn="1"/>
        </p:nvSpPr>
        <p:spPr>
          <a:xfrm>
            <a:off x="959978" y="131379"/>
            <a:ext cx="16273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/>
              <a:t>MARKETING SERVICES</a:t>
            </a:r>
          </a:p>
        </p:txBody>
      </p:sp>
    </p:spTree>
    <p:extLst>
      <p:ext uri="{BB962C8B-B14F-4D97-AF65-F5344CB8AC3E}">
        <p14:creationId xmlns:p14="http://schemas.microsoft.com/office/powerpoint/2010/main" val="205443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tel risk manageme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FF490F1A-2BB4-6E61-9FDC-B411C7718732}"/>
              </a:ext>
            </a:extLst>
          </p:cNvPr>
          <p:cNvSpPr/>
          <p:nvPr userDrawn="1"/>
        </p:nvSpPr>
        <p:spPr>
          <a:xfrm rot="5400000">
            <a:off x="2637182" y="-2637182"/>
            <a:ext cx="6917635" cy="12191999"/>
          </a:xfrm>
          <a:prstGeom prst="rect">
            <a:avLst/>
          </a:prstGeom>
          <a:solidFill>
            <a:srgbClr val="017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9A34757-0E36-920F-975F-57C850423E5E}"/>
              </a:ext>
            </a:extLst>
          </p:cNvPr>
          <p:cNvSpPr/>
          <p:nvPr userDrawn="1"/>
        </p:nvSpPr>
        <p:spPr>
          <a:xfrm>
            <a:off x="8295294" y="5461000"/>
            <a:ext cx="1965600" cy="1965600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59851B4-7F4E-ABA9-05F6-E6C577C74F42}"/>
              </a:ext>
            </a:extLst>
          </p:cNvPr>
          <p:cNvSpPr/>
          <p:nvPr userDrawn="1"/>
        </p:nvSpPr>
        <p:spPr>
          <a:xfrm>
            <a:off x="10139700" y="3677144"/>
            <a:ext cx="2588606" cy="2588606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93A3838-4256-4194-D7FE-0D2A4CECF158}"/>
              </a:ext>
            </a:extLst>
          </p:cNvPr>
          <p:cNvSpPr/>
          <p:nvPr userDrawn="1"/>
        </p:nvSpPr>
        <p:spPr>
          <a:xfrm>
            <a:off x="11749694" y="6348943"/>
            <a:ext cx="632806" cy="632806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7F4224C-3BB7-FC5E-C78C-9ECD413AB35B}"/>
              </a:ext>
            </a:extLst>
          </p:cNvPr>
          <p:cNvSpPr/>
          <p:nvPr userDrawn="1"/>
        </p:nvSpPr>
        <p:spPr>
          <a:xfrm>
            <a:off x="10378415" y="6366268"/>
            <a:ext cx="1180778" cy="1180778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55286A7-39BA-A198-F89D-F6C8DD037300}"/>
              </a:ext>
            </a:extLst>
          </p:cNvPr>
          <p:cNvSpPr/>
          <p:nvPr userDrawn="1"/>
        </p:nvSpPr>
        <p:spPr>
          <a:xfrm>
            <a:off x="9491608" y="4880895"/>
            <a:ext cx="554092" cy="554092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Graphic 3">
            <a:extLst>
              <a:ext uri="{FF2B5EF4-FFF2-40B4-BE49-F238E27FC236}">
                <a16:creationId xmlns:a16="http://schemas.microsoft.com/office/drawing/2014/main" id="{670C1164-37E7-B994-BA1F-9CC39F2D4B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2725" y="2238124"/>
            <a:ext cx="7529481" cy="121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00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/Body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193255A-7F1D-32BE-2E4A-9261BED9D5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2978" y="498764"/>
            <a:ext cx="8471189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DBC249-D4AE-D99A-38B8-B375316BCA91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849B8E55-AE34-BC4F-3C35-3F139DEB71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38368" y="223863"/>
            <a:ext cx="422816" cy="422816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D36615BD-3C04-E957-CB26-31F848FF9B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10469341" y="4727450"/>
            <a:ext cx="2326479" cy="2541358"/>
          </a:xfrm>
          <a:prstGeom prst="rect">
            <a:avLst/>
          </a:prstGeom>
        </p:spPr>
      </p:pic>
      <p:sp>
        <p:nvSpPr>
          <p:cNvPr id="16" name="Plassholder for tekst 5">
            <a:extLst>
              <a:ext uri="{FF2B5EF4-FFF2-40B4-BE49-F238E27FC236}">
                <a16:creationId xmlns:a16="http://schemas.microsoft.com/office/drawing/2014/main" id="{176B2F9E-0111-9960-BD0E-4BE2C231AF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2977" y="2072789"/>
            <a:ext cx="10125075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Bullet</a:t>
            </a:r>
            <a:r>
              <a:rPr lang="nb-NO" dirty="0"/>
              <a:t> 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EBE3295C-9DB8-8A9D-2F48-FBD44A3AFBA1}"/>
              </a:ext>
            </a:extLst>
          </p:cNvPr>
          <p:cNvSpPr txBox="1"/>
          <p:nvPr userDrawn="1"/>
        </p:nvSpPr>
        <p:spPr>
          <a:xfrm>
            <a:off x="832978" y="131379"/>
            <a:ext cx="9845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>
                <a:latin typeface="Haffer Light" pitchFamily="50" charset="0"/>
                <a:cs typeface="Haffer Light" pitchFamily="50" charset="0"/>
              </a:rPr>
              <a:t>MONTEL RISK</a:t>
            </a:r>
          </a:p>
        </p:txBody>
      </p:sp>
    </p:spTree>
    <p:extLst>
      <p:ext uri="{BB962C8B-B14F-4D97-AF65-F5344CB8AC3E}">
        <p14:creationId xmlns:p14="http://schemas.microsoft.com/office/powerpoint/2010/main" val="8231300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+Image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Plassholder for tekst 19">
            <a:extLst>
              <a:ext uri="{FF2B5EF4-FFF2-40B4-BE49-F238E27FC236}">
                <a16:creationId xmlns:a16="http://schemas.microsoft.com/office/drawing/2014/main" id="{07A5094F-DBA7-E142-3E15-AC7748F3D0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2979" y="498764"/>
            <a:ext cx="6380163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22" name="Plassholder for bilde 21">
            <a:extLst>
              <a:ext uri="{FF2B5EF4-FFF2-40B4-BE49-F238E27FC236}">
                <a16:creationId xmlns:a16="http://schemas.microsoft.com/office/drawing/2014/main" id="{56B8CF6D-DDB6-4C4B-4948-4600C1A789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58605" y="-905847"/>
            <a:ext cx="7977602" cy="9183787"/>
          </a:xfrm>
          <a:custGeom>
            <a:avLst/>
            <a:gdLst>
              <a:gd name="connsiteX0" fmla="*/ 4787520 w 7977602"/>
              <a:gd name="connsiteY0" fmla="*/ 0 h 9183787"/>
              <a:gd name="connsiteX1" fmla="*/ 7977602 w 7977602"/>
              <a:gd name="connsiteY1" fmla="*/ 3190082 h 9183787"/>
              <a:gd name="connsiteX2" fmla="*/ 4787520 w 7977602"/>
              <a:gd name="connsiteY2" fmla="*/ 6380164 h 9183787"/>
              <a:gd name="connsiteX3" fmla="*/ 4669578 w 7977602"/>
              <a:gd name="connsiteY3" fmla="*/ 6374209 h 9183787"/>
              <a:gd name="connsiteX4" fmla="*/ 4701867 w 7977602"/>
              <a:gd name="connsiteY4" fmla="*/ 6585778 h 9183787"/>
              <a:gd name="connsiteX5" fmla="*/ 4714036 w 7977602"/>
              <a:gd name="connsiteY5" fmla="*/ 6826769 h 9183787"/>
              <a:gd name="connsiteX6" fmla="*/ 2357018 w 7977602"/>
              <a:gd name="connsiteY6" fmla="*/ 9183787 h 9183787"/>
              <a:gd name="connsiteX7" fmla="*/ 0 w 7977602"/>
              <a:gd name="connsiteY7" fmla="*/ 6826769 h 9183787"/>
              <a:gd name="connsiteX8" fmla="*/ 1881997 w 7977602"/>
              <a:gd name="connsiteY8" fmla="*/ 4517637 h 9183787"/>
              <a:gd name="connsiteX9" fmla="*/ 1888966 w 7977602"/>
              <a:gd name="connsiteY9" fmla="*/ 4516574 h 9183787"/>
              <a:gd name="connsiteX10" fmla="*/ 1848131 w 7977602"/>
              <a:gd name="connsiteY10" fmla="*/ 4431806 h 9183787"/>
              <a:gd name="connsiteX11" fmla="*/ 1597438 w 7977602"/>
              <a:gd name="connsiteY11" fmla="*/ 3190082 h 9183787"/>
              <a:gd name="connsiteX12" fmla="*/ 4787520 w 7977602"/>
              <a:gd name="connsiteY12" fmla="*/ 0 h 918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977602" h="9183787">
                <a:moveTo>
                  <a:pt x="4787520" y="0"/>
                </a:moveTo>
                <a:cubicBezTo>
                  <a:pt x="6549354" y="0"/>
                  <a:pt x="7977602" y="1428248"/>
                  <a:pt x="7977602" y="3190082"/>
                </a:cubicBezTo>
                <a:cubicBezTo>
                  <a:pt x="7977602" y="4951916"/>
                  <a:pt x="6549354" y="6380164"/>
                  <a:pt x="4787520" y="6380164"/>
                </a:cubicBezTo>
                <a:lnTo>
                  <a:pt x="4669578" y="6374209"/>
                </a:lnTo>
                <a:lnTo>
                  <a:pt x="4701867" y="6585778"/>
                </a:lnTo>
                <a:cubicBezTo>
                  <a:pt x="4709914" y="6665014"/>
                  <a:pt x="4714036" y="6745410"/>
                  <a:pt x="4714036" y="6826769"/>
                </a:cubicBezTo>
                <a:cubicBezTo>
                  <a:pt x="4714036" y="8128514"/>
                  <a:pt x="3658763" y="9183787"/>
                  <a:pt x="2357018" y="9183787"/>
                </a:cubicBezTo>
                <a:cubicBezTo>
                  <a:pt x="1055273" y="9183787"/>
                  <a:pt x="0" y="8128514"/>
                  <a:pt x="0" y="6826769"/>
                </a:cubicBezTo>
                <a:cubicBezTo>
                  <a:pt x="0" y="5687742"/>
                  <a:pt x="807944" y="4737421"/>
                  <a:pt x="1881997" y="4517637"/>
                </a:cubicBezTo>
                <a:lnTo>
                  <a:pt x="1888966" y="4516574"/>
                </a:lnTo>
                <a:lnTo>
                  <a:pt x="1848131" y="4431806"/>
                </a:lnTo>
                <a:cubicBezTo>
                  <a:pt x="1686704" y="4050150"/>
                  <a:pt x="1597438" y="3630541"/>
                  <a:pt x="1597438" y="3190082"/>
                </a:cubicBezTo>
                <a:cubicBezTo>
                  <a:pt x="1597438" y="1428248"/>
                  <a:pt x="3025686" y="0"/>
                  <a:pt x="47875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3" name="Plassholder for tekst 5">
            <a:extLst>
              <a:ext uri="{FF2B5EF4-FFF2-40B4-BE49-F238E27FC236}">
                <a16:creationId xmlns:a16="http://schemas.microsoft.com/office/drawing/2014/main" id="{18AAD13C-7BAA-3073-E34D-6C47BF9BE9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2978" y="2072789"/>
            <a:ext cx="608628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Bullet</a:t>
            </a:r>
            <a:r>
              <a:rPr lang="nb-NO" dirty="0"/>
              <a:t> 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AD72741D-5808-A477-CE46-341710C6A48E}"/>
              </a:ext>
            </a:extLst>
          </p:cNvPr>
          <p:cNvSpPr txBox="1"/>
          <p:nvPr userDrawn="1"/>
        </p:nvSpPr>
        <p:spPr>
          <a:xfrm>
            <a:off x="832978" y="131379"/>
            <a:ext cx="9845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>
                <a:latin typeface="Haffer Light" pitchFamily="50" charset="0"/>
                <a:cs typeface="Haffer Light" pitchFamily="50" charset="0"/>
              </a:rPr>
              <a:t>MONTEL RISK</a:t>
            </a:r>
          </a:p>
        </p:txBody>
      </p:sp>
    </p:spTree>
    <p:extLst>
      <p:ext uri="{BB962C8B-B14F-4D97-AF65-F5344CB8AC3E}">
        <p14:creationId xmlns:p14="http://schemas.microsoft.com/office/powerpoint/2010/main" val="26608895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65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Plassholder for tekst 5">
            <a:extLst>
              <a:ext uri="{FF2B5EF4-FFF2-40B4-BE49-F238E27FC236}">
                <a16:creationId xmlns:a16="http://schemas.microsoft.com/office/drawing/2014/main" id="{A977EE6E-8834-D202-2841-D68CDFC99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65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Bullet</a:t>
            </a:r>
            <a:r>
              <a:rPr lang="nb-NO" dirty="0"/>
              <a:t> 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6C4FBD22-99B3-25D3-2BFD-7E652B5F42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0469341" y="4727450"/>
            <a:ext cx="2326479" cy="2541358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026BB662-E771-C7C5-9F1A-7B227E5857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38368" y="223863"/>
            <a:ext cx="422816" cy="422816"/>
          </a:xfrm>
          <a:prstGeom prst="rect">
            <a:avLst/>
          </a:prstGeom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75A21D4-0D45-BC60-7963-1CAE78BBB514}"/>
              </a:ext>
            </a:extLst>
          </p:cNvPr>
          <p:cNvSpPr txBox="1"/>
          <p:nvPr userDrawn="1"/>
        </p:nvSpPr>
        <p:spPr>
          <a:xfrm>
            <a:off x="5506578" y="131379"/>
            <a:ext cx="9845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>
                <a:latin typeface="Haffer Light" pitchFamily="50" charset="0"/>
                <a:cs typeface="Haffer Light" pitchFamily="50" charset="0"/>
              </a:rPr>
              <a:t>MONTEL RISK</a:t>
            </a:r>
          </a:p>
        </p:txBody>
      </p:sp>
    </p:spTree>
    <p:extLst>
      <p:ext uri="{BB962C8B-B14F-4D97-AF65-F5344CB8AC3E}">
        <p14:creationId xmlns:p14="http://schemas.microsoft.com/office/powerpoint/2010/main" val="23987274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520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29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4" name="Plassholder for tekst 5">
            <a:extLst>
              <a:ext uri="{FF2B5EF4-FFF2-40B4-BE49-F238E27FC236}">
                <a16:creationId xmlns:a16="http://schemas.microsoft.com/office/drawing/2014/main" id="{3311C4FB-E54E-532E-8876-B35A4F5501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29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Bullet</a:t>
            </a:r>
            <a:r>
              <a:rPr lang="nb-NO" dirty="0"/>
              <a:t> 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F122117C-CCD4-2064-CC00-01608B3E452D}"/>
              </a:ext>
            </a:extLst>
          </p:cNvPr>
          <p:cNvSpPr txBox="1"/>
          <p:nvPr userDrawn="1"/>
        </p:nvSpPr>
        <p:spPr>
          <a:xfrm>
            <a:off x="832978" y="131379"/>
            <a:ext cx="9845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>
                <a:latin typeface="Haffer Light" pitchFamily="50" charset="0"/>
                <a:cs typeface="Haffer Light" pitchFamily="50" charset="0"/>
              </a:rPr>
              <a:t>MONTEL RISK</a:t>
            </a:r>
          </a:p>
        </p:txBody>
      </p:sp>
    </p:spTree>
    <p:extLst>
      <p:ext uri="{BB962C8B-B14F-4D97-AF65-F5344CB8AC3E}">
        <p14:creationId xmlns:p14="http://schemas.microsoft.com/office/powerpoint/2010/main" val="34442768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8341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tel event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FF490F1A-2BB4-6E61-9FDC-B411C7718732}"/>
              </a:ext>
            </a:extLst>
          </p:cNvPr>
          <p:cNvSpPr/>
          <p:nvPr userDrawn="1"/>
        </p:nvSpPr>
        <p:spPr>
          <a:xfrm rot="5400000">
            <a:off x="2637182" y="-2637182"/>
            <a:ext cx="6917635" cy="121919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9A34757-0E36-920F-975F-57C850423E5E}"/>
              </a:ext>
            </a:extLst>
          </p:cNvPr>
          <p:cNvSpPr/>
          <p:nvPr userDrawn="1"/>
        </p:nvSpPr>
        <p:spPr>
          <a:xfrm>
            <a:off x="8295294" y="5461000"/>
            <a:ext cx="1965600" cy="196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59851B4-7F4E-ABA9-05F6-E6C577C74F42}"/>
              </a:ext>
            </a:extLst>
          </p:cNvPr>
          <p:cNvSpPr/>
          <p:nvPr userDrawn="1"/>
        </p:nvSpPr>
        <p:spPr>
          <a:xfrm>
            <a:off x="10139700" y="3677144"/>
            <a:ext cx="2588606" cy="25886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93A3838-4256-4194-D7FE-0D2A4CECF158}"/>
              </a:ext>
            </a:extLst>
          </p:cNvPr>
          <p:cNvSpPr/>
          <p:nvPr userDrawn="1"/>
        </p:nvSpPr>
        <p:spPr>
          <a:xfrm>
            <a:off x="11749694" y="6348943"/>
            <a:ext cx="632806" cy="6328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7F4224C-3BB7-FC5E-C78C-9ECD413AB35B}"/>
              </a:ext>
            </a:extLst>
          </p:cNvPr>
          <p:cNvSpPr/>
          <p:nvPr userDrawn="1"/>
        </p:nvSpPr>
        <p:spPr>
          <a:xfrm>
            <a:off x="10378415" y="6366268"/>
            <a:ext cx="1180778" cy="11807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55286A7-39BA-A198-F89D-F6C8DD037300}"/>
              </a:ext>
            </a:extLst>
          </p:cNvPr>
          <p:cNvSpPr/>
          <p:nvPr userDrawn="1"/>
        </p:nvSpPr>
        <p:spPr>
          <a:xfrm>
            <a:off x="9491608" y="4880895"/>
            <a:ext cx="554092" cy="55409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Graphic 6">
            <a:extLst>
              <a:ext uri="{FF2B5EF4-FFF2-40B4-BE49-F238E27FC236}">
                <a16:creationId xmlns:a16="http://schemas.microsoft.com/office/drawing/2014/main" id="{A559E273-D079-B8BF-1696-FFE6185EB1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2726" y="1988839"/>
            <a:ext cx="5201296" cy="172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23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Image righ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5" name="Plassholder for tekst 19">
            <a:extLst>
              <a:ext uri="{FF2B5EF4-FFF2-40B4-BE49-F238E27FC236}">
                <a16:creationId xmlns:a16="http://schemas.microsoft.com/office/drawing/2014/main" id="{E110AF10-A740-D391-6E3A-03873B21F4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8" y="172880"/>
            <a:ext cx="5219041" cy="2047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/>
              <a:t>CHAPTER HEADING</a:t>
            </a: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5200" y="0"/>
            <a:ext cx="4876800" cy="3429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13" name="Plassholder for tekst 5">
            <a:extLst>
              <a:ext uri="{FF2B5EF4-FFF2-40B4-BE49-F238E27FC236}">
                <a16:creationId xmlns:a16="http://schemas.microsoft.com/office/drawing/2014/main" id="{347F94E1-265F-6BC1-DF23-B351F8D266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Bullet</a:t>
            </a:r>
            <a:r>
              <a:rPr lang="nb-NO" dirty="0"/>
              <a:t> 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  <p:sp>
        <p:nvSpPr>
          <p:cNvPr id="3" name="Plassholder for bilde 7">
            <a:extLst>
              <a:ext uri="{FF2B5EF4-FFF2-40B4-BE49-F238E27FC236}">
                <a16:creationId xmlns:a16="http://schemas.microsoft.com/office/drawing/2014/main" id="{4D584395-C35C-604C-9DC5-11DB394F088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315200" y="3442914"/>
            <a:ext cx="4876800" cy="3429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92807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/Body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193255A-7F1D-32BE-2E4A-9261BED9D5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8471189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DBC249-D4AE-D99A-38B8-B375316BCA91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4D648B2-C78D-B618-7A86-3FF5BF3D71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1625" y="-3387548"/>
            <a:ext cx="5619750" cy="2028825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23C42E47-392E-B921-116D-DBF91E131D3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38366" y="232679"/>
            <a:ext cx="422817" cy="422817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6CA85AB7-6971-8416-7727-01D460C920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30000"/>
          </a:blip>
          <a:stretch>
            <a:fillRect/>
          </a:stretch>
        </p:blipFill>
        <p:spPr>
          <a:xfrm>
            <a:off x="10283698" y="4973725"/>
            <a:ext cx="2221353" cy="2221353"/>
          </a:xfrm>
          <a:prstGeom prst="rect">
            <a:avLst/>
          </a:prstGeom>
        </p:spPr>
      </p:pic>
      <p:sp>
        <p:nvSpPr>
          <p:cNvPr id="15" name="Plassholder for tekst 5">
            <a:extLst>
              <a:ext uri="{FF2B5EF4-FFF2-40B4-BE49-F238E27FC236}">
                <a16:creationId xmlns:a16="http://schemas.microsoft.com/office/drawing/2014/main" id="{DB85B4DF-C4B2-8DA3-F55F-620BA0E3F8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8" y="2072789"/>
            <a:ext cx="9181088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Bullet</a:t>
            </a:r>
            <a:r>
              <a:rPr lang="nb-NO" dirty="0"/>
              <a:t> 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06E4ED4B-1BCC-B523-E7B0-99B5F178A906}"/>
              </a:ext>
            </a:extLst>
          </p:cNvPr>
          <p:cNvSpPr txBox="1"/>
          <p:nvPr userDrawn="1"/>
        </p:nvSpPr>
        <p:spPr>
          <a:xfrm>
            <a:off x="959978" y="131379"/>
            <a:ext cx="6960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/>
              <a:t>EVENTS</a:t>
            </a:r>
          </a:p>
        </p:txBody>
      </p:sp>
    </p:spTree>
    <p:extLst>
      <p:ext uri="{BB962C8B-B14F-4D97-AF65-F5344CB8AC3E}">
        <p14:creationId xmlns:p14="http://schemas.microsoft.com/office/powerpoint/2010/main" val="404740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+Image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Plassholder for tekst 19">
            <a:extLst>
              <a:ext uri="{FF2B5EF4-FFF2-40B4-BE49-F238E27FC236}">
                <a16:creationId xmlns:a16="http://schemas.microsoft.com/office/drawing/2014/main" id="{07A5094F-DBA7-E142-3E15-AC7748F3D0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9" y="498764"/>
            <a:ext cx="6380163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22" name="Plassholder for bilde 21">
            <a:extLst>
              <a:ext uri="{FF2B5EF4-FFF2-40B4-BE49-F238E27FC236}">
                <a16:creationId xmlns:a16="http://schemas.microsoft.com/office/drawing/2014/main" id="{56B8CF6D-DDB6-4C4B-4948-4600C1A789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58605" y="-905847"/>
            <a:ext cx="7977602" cy="9183787"/>
          </a:xfrm>
          <a:custGeom>
            <a:avLst/>
            <a:gdLst>
              <a:gd name="connsiteX0" fmla="*/ 4787520 w 7977602"/>
              <a:gd name="connsiteY0" fmla="*/ 0 h 9183787"/>
              <a:gd name="connsiteX1" fmla="*/ 7977602 w 7977602"/>
              <a:gd name="connsiteY1" fmla="*/ 3190082 h 9183787"/>
              <a:gd name="connsiteX2" fmla="*/ 4787520 w 7977602"/>
              <a:gd name="connsiteY2" fmla="*/ 6380164 h 9183787"/>
              <a:gd name="connsiteX3" fmla="*/ 4669578 w 7977602"/>
              <a:gd name="connsiteY3" fmla="*/ 6374209 h 9183787"/>
              <a:gd name="connsiteX4" fmla="*/ 4701867 w 7977602"/>
              <a:gd name="connsiteY4" fmla="*/ 6585778 h 9183787"/>
              <a:gd name="connsiteX5" fmla="*/ 4714036 w 7977602"/>
              <a:gd name="connsiteY5" fmla="*/ 6826769 h 9183787"/>
              <a:gd name="connsiteX6" fmla="*/ 2357018 w 7977602"/>
              <a:gd name="connsiteY6" fmla="*/ 9183787 h 9183787"/>
              <a:gd name="connsiteX7" fmla="*/ 0 w 7977602"/>
              <a:gd name="connsiteY7" fmla="*/ 6826769 h 9183787"/>
              <a:gd name="connsiteX8" fmla="*/ 1881997 w 7977602"/>
              <a:gd name="connsiteY8" fmla="*/ 4517637 h 9183787"/>
              <a:gd name="connsiteX9" fmla="*/ 1888966 w 7977602"/>
              <a:gd name="connsiteY9" fmla="*/ 4516574 h 9183787"/>
              <a:gd name="connsiteX10" fmla="*/ 1848131 w 7977602"/>
              <a:gd name="connsiteY10" fmla="*/ 4431806 h 9183787"/>
              <a:gd name="connsiteX11" fmla="*/ 1597438 w 7977602"/>
              <a:gd name="connsiteY11" fmla="*/ 3190082 h 9183787"/>
              <a:gd name="connsiteX12" fmla="*/ 4787520 w 7977602"/>
              <a:gd name="connsiteY12" fmla="*/ 0 h 918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977602" h="9183787">
                <a:moveTo>
                  <a:pt x="4787520" y="0"/>
                </a:moveTo>
                <a:cubicBezTo>
                  <a:pt x="6549354" y="0"/>
                  <a:pt x="7977602" y="1428248"/>
                  <a:pt x="7977602" y="3190082"/>
                </a:cubicBezTo>
                <a:cubicBezTo>
                  <a:pt x="7977602" y="4951916"/>
                  <a:pt x="6549354" y="6380164"/>
                  <a:pt x="4787520" y="6380164"/>
                </a:cubicBezTo>
                <a:lnTo>
                  <a:pt x="4669578" y="6374209"/>
                </a:lnTo>
                <a:lnTo>
                  <a:pt x="4701867" y="6585778"/>
                </a:lnTo>
                <a:cubicBezTo>
                  <a:pt x="4709914" y="6665014"/>
                  <a:pt x="4714036" y="6745410"/>
                  <a:pt x="4714036" y="6826769"/>
                </a:cubicBezTo>
                <a:cubicBezTo>
                  <a:pt x="4714036" y="8128514"/>
                  <a:pt x="3658763" y="9183787"/>
                  <a:pt x="2357018" y="9183787"/>
                </a:cubicBezTo>
                <a:cubicBezTo>
                  <a:pt x="1055273" y="9183787"/>
                  <a:pt x="0" y="8128514"/>
                  <a:pt x="0" y="6826769"/>
                </a:cubicBezTo>
                <a:cubicBezTo>
                  <a:pt x="0" y="5687742"/>
                  <a:pt x="807944" y="4737421"/>
                  <a:pt x="1881997" y="4517637"/>
                </a:cubicBezTo>
                <a:lnTo>
                  <a:pt x="1888966" y="4516574"/>
                </a:lnTo>
                <a:lnTo>
                  <a:pt x="1848131" y="4431806"/>
                </a:lnTo>
                <a:cubicBezTo>
                  <a:pt x="1686704" y="4050150"/>
                  <a:pt x="1597438" y="3630541"/>
                  <a:pt x="1597438" y="3190082"/>
                </a:cubicBezTo>
                <a:cubicBezTo>
                  <a:pt x="1597438" y="1428248"/>
                  <a:pt x="3025686" y="0"/>
                  <a:pt x="47875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3" name="Plassholder for tekst 5">
            <a:extLst>
              <a:ext uri="{FF2B5EF4-FFF2-40B4-BE49-F238E27FC236}">
                <a16:creationId xmlns:a16="http://schemas.microsoft.com/office/drawing/2014/main" id="{00D03B8D-0D29-78CC-D194-E9B5F9153C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8" y="2072789"/>
            <a:ext cx="5946431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Bullet</a:t>
            </a:r>
            <a:r>
              <a:rPr lang="nb-NO" dirty="0"/>
              <a:t> 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E0626223-7550-3AC9-8CDA-BE43428B979B}"/>
              </a:ext>
            </a:extLst>
          </p:cNvPr>
          <p:cNvSpPr txBox="1"/>
          <p:nvPr userDrawn="1"/>
        </p:nvSpPr>
        <p:spPr>
          <a:xfrm>
            <a:off x="959978" y="131379"/>
            <a:ext cx="6960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/>
              <a:t>EVENTS</a:t>
            </a:r>
          </a:p>
        </p:txBody>
      </p:sp>
    </p:spTree>
    <p:extLst>
      <p:ext uri="{BB962C8B-B14F-4D97-AF65-F5344CB8AC3E}">
        <p14:creationId xmlns:p14="http://schemas.microsoft.com/office/powerpoint/2010/main" val="131485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335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10" name="Plassholder for tekst 5">
            <a:extLst>
              <a:ext uri="{FF2B5EF4-FFF2-40B4-BE49-F238E27FC236}">
                <a16:creationId xmlns:a16="http://schemas.microsoft.com/office/drawing/2014/main" id="{0EF7116F-9018-CDB6-7FBC-029F78356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33579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Bullet</a:t>
            </a:r>
            <a:r>
              <a:rPr lang="nb-NO" dirty="0"/>
              <a:t> 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B9D33007-C083-AB49-0661-798BF43493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0283698" y="4973725"/>
            <a:ext cx="2221353" cy="2221353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99E7E3A6-B9EA-C622-E97B-D97326FFD1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38366" y="232679"/>
            <a:ext cx="422817" cy="422817"/>
          </a:xfrm>
          <a:prstGeom prst="rect">
            <a:avLst/>
          </a:prstGeom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979B0FBD-6B4A-2129-8D58-D8C74CDCF604}"/>
              </a:ext>
            </a:extLst>
          </p:cNvPr>
          <p:cNvSpPr txBox="1"/>
          <p:nvPr userDrawn="1"/>
        </p:nvSpPr>
        <p:spPr>
          <a:xfrm>
            <a:off x="5633578" y="131379"/>
            <a:ext cx="6960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/>
              <a:t>EVENTS</a:t>
            </a:r>
          </a:p>
        </p:txBody>
      </p:sp>
    </p:spTree>
    <p:extLst>
      <p:ext uri="{BB962C8B-B14F-4D97-AF65-F5344CB8AC3E}">
        <p14:creationId xmlns:p14="http://schemas.microsoft.com/office/powerpoint/2010/main" val="86272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520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Plassholder for tekst 5">
            <a:extLst>
              <a:ext uri="{FF2B5EF4-FFF2-40B4-BE49-F238E27FC236}">
                <a16:creationId xmlns:a16="http://schemas.microsoft.com/office/drawing/2014/main" id="{F577C597-D2DF-6A8F-05BF-9CA3C43A1E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Bullet</a:t>
            </a:r>
            <a:r>
              <a:rPr lang="nb-NO" dirty="0"/>
              <a:t> 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716C0605-3963-2610-A64D-2F95B2138163}"/>
              </a:ext>
            </a:extLst>
          </p:cNvPr>
          <p:cNvSpPr txBox="1"/>
          <p:nvPr userDrawn="1"/>
        </p:nvSpPr>
        <p:spPr>
          <a:xfrm>
            <a:off x="959978" y="131379"/>
            <a:ext cx="6960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/>
              <a:t>EVENTS</a:t>
            </a:r>
          </a:p>
        </p:txBody>
      </p:sp>
    </p:spTree>
    <p:extLst>
      <p:ext uri="{BB962C8B-B14F-4D97-AF65-F5344CB8AC3E}">
        <p14:creationId xmlns:p14="http://schemas.microsoft.com/office/powerpoint/2010/main" val="233311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tel analysi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FF490F1A-2BB4-6E61-9FDC-B411C7718732}"/>
              </a:ext>
            </a:extLst>
          </p:cNvPr>
          <p:cNvSpPr/>
          <p:nvPr userDrawn="1"/>
        </p:nvSpPr>
        <p:spPr>
          <a:xfrm rot="5400000">
            <a:off x="2637182" y="-2637182"/>
            <a:ext cx="6917635" cy="12191999"/>
          </a:xfrm>
          <a:prstGeom prst="rect">
            <a:avLst/>
          </a:prstGeom>
          <a:solidFill>
            <a:srgbClr val="017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9A34757-0E36-920F-975F-57C850423E5E}"/>
              </a:ext>
            </a:extLst>
          </p:cNvPr>
          <p:cNvSpPr/>
          <p:nvPr userDrawn="1"/>
        </p:nvSpPr>
        <p:spPr>
          <a:xfrm>
            <a:off x="8295294" y="5461000"/>
            <a:ext cx="1965600" cy="1965600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59851B4-7F4E-ABA9-05F6-E6C577C74F42}"/>
              </a:ext>
            </a:extLst>
          </p:cNvPr>
          <p:cNvSpPr/>
          <p:nvPr userDrawn="1"/>
        </p:nvSpPr>
        <p:spPr>
          <a:xfrm>
            <a:off x="10139700" y="3677144"/>
            <a:ext cx="2588606" cy="2588606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93A3838-4256-4194-D7FE-0D2A4CECF158}"/>
              </a:ext>
            </a:extLst>
          </p:cNvPr>
          <p:cNvSpPr/>
          <p:nvPr userDrawn="1"/>
        </p:nvSpPr>
        <p:spPr>
          <a:xfrm>
            <a:off x="11749694" y="6348943"/>
            <a:ext cx="632806" cy="632806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7F4224C-3BB7-FC5E-C78C-9ECD413AB35B}"/>
              </a:ext>
            </a:extLst>
          </p:cNvPr>
          <p:cNvSpPr/>
          <p:nvPr userDrawn="1"/>
        </p:nvSpPr>
        <p:spPr>
          <a:xfrm>
            <a:off x="10378415" y="6366268"/>
            <a:ext cx="1180778" cy="1180778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55286A7-39BA-A198-F89D-F6C8DD037300}"/>
              </a:ext>
            </a:extLst>
          </p:cNvPr>
          <p:cNvSpPr/>
          <p:nvPr userDrawn="1"/>
        </p:nvSpPr>
        <p:spPr>
          <a:xfrm>
            <a:off x="9491608" y="4880895"/>
            <a:ext cx="554092" cy="554092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Graphic 2">
            <a:extLst>
              <a:ext uri="{FF2B5EF4-FFF2-40B4-BE49-F238E27FC236}">
                <a16:creationId xmlns:a16="http://schemas.microsoft.com/office/drawing/2014/main" id="{A5D836B5-E5AE-637B-EA18-619B912AEC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2725" y="2000524"/>
            <a:ext cx="5930278" cy="172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685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/Body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193255A-7F1D-32BE-2E4A-9261BED9D5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8471189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DBC249-D4AE-D99A-38B8-B375316BCA91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4D648B2-C78D-B618-7A86-3FF5BF3D71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1625" y="-3387548"/>
            <a:ext cx="5619750" cy="2028825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4A9587C8-5E5C-F829-AB06-20866578F51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38366" y="232679"/>
            <a:ext cx="426896" cy="426896"/>
          </a:xfrm>
          <a:prstGeom prst="rect">
            <a:avLst/>
          </a:prstGeom>
        </p:spPr>
      </p:pic>
      <p:sp>
        <p:nvSpPr>
          <p:cNvPr id="13" name="Plassholder for tekst 5">
            <a:extLst>
              <a:ext uri="{FF2B5EF4-FFF2-40B4-BE49-F238E27FC236}">
                <a16:creationId xmlns:a16="http://schemas.microsoft.com/office/drawing/2014/main" id="{8585E747-9D42-5F15-F330-CA80A97545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7" y="2072789"/>
            <a:ext cx="10125075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Bullet</a:t>
            </a:r>
            <a:r>
              <a:rPr lang="nb-NO" dirty="0"/>
              <a:t> 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7CB28B4B-968E-B879-B5F4-8E513B6AAA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30000"/>
          </a:blip>
          <a:stretch>
            <a:fillRect/>
          </a:stretch>
        </p:blipFill>
        <p:spPr>
          <a:xfrm>
            <a:off x="9937733" y="4582044"/>
            <a:ext cx="2588580" cy="2155045"/>
          </a:xfrm>
          <a:prstGeom prst="rect">
            <a:avLst/>
          </a:prstGeom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E7568260-739D-9CEB-B861-E3D20EF60A9A}"/>
              </a:ext>
            </a:extLst>
          </p:cNvPr>
          <p:cNvSpPr txBox="1"/>
          <p:nvPr userDrawn="1"/>
        </p:nvSpPr>
        <p:spPr>
          <a:xfrm>
            <a:off x="959978" y="131379"/>
            <a:ext cx="808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/>
              <a:t>ANALYSIS</a:t>
            </a:r>
          </a:p>
        </p:txBody>
      </p:sp>
    </p:spTree>
    <p:extLst>
      <p:ext uri="{BB962C8B-B14F-4D97-AF65-F5344CB8AC3E}">
        <p14:creationId xmlns:p14="http://schemas.microsoft.com/office/powerpoint/2010/main" val="26672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+Image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Plassholder for tekst 19">
            <a:extLst>
              <a:ext uri="{FF2B5EF4-FFF2-40B4-BE49-F238E27FC236}">
                <a16:creationId xmlns:a16="http://schemas.microsoft.com/office/drawing/2014/main" id="{07A5094F-DBA7-E142-3E15-AC7748F3D0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9" y="498764"/>
            <a:ext cx="6380163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22" name="Plassholder for bilde 21">
            <a:extLst>
              <a:ext uri="{FF2B5EF4-FFF2-40B4-BE49-F238E27FC236}">
                <a16:creationId xmlns:a16="http://schemas.microsoft.com/office/drawing/2014/main" id="{56B8CF6D-DDB6-4C4B-4948-4600C1A789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58605" y="-905847"/>
            <a:ext cx="7977602" cy="9183787"/>
          </a:xfrm>
          <a:custGeom>
            <a:avLst/>
            <a:gdLst>
              <a:gd name="connsiteX0" fmla="*/ 4787520 w 7977602"/>
              <a:gd name="connsiteY0" fmla="*/ 0 h 9183787"/>
              <a:gd name="connsiteX1" fmla="*/ 7977602 w 7977602"/>
              <a:gd name="connsiteY1" fmla="*/ 3190082 h 9183787"/>
              <a:gd name="connsiteX2" fmla="*/ 4787520 w 7977602"/>
              <a:gd name="connsiteY2" fmla="*/ 6380164 h 9183787"/>
              <a:gd name="connsiteX3" fmla="*/ 4669578 w 7977602"/>
              <a:gd name="connsiteY3" fmla="*/ 6374209 h 9183787"/>
              <a:gd name="connsiteX4" fmla="*/ 4701867 w 7977602"/>
              <a:gd name="connsiteY4" fmla="*/ 6585778 h 9183787"/>
              <a:gd name="connsiteX5" fmla="*/ 4714036 w 7977602"/>
              <a:gd name="connsiteY5" fmla="*/ 6826769 h 9183787"/>
              <a:gd name="connsiteX6" fmla="*/ 2357018 w 7977602"/>
              <a:gd name="connsiteY6" fmla="*/ 9183787 h 9183787"/>
              <a:gd name="connsiteX7" fmla="*/ 0 w 7977602"/>
              <a:gd name="connsiteY7" fmla="*/ 6826769 h 9183787"/>
              <a:gd name="connsiteX8" fmla="*/ 1881997 w 7977602"/>
              <a:gd name="connsiteY8" fmla="*/ 4517637 h 9183787"/>
              <a:gd name="connsiteX9" fmla="*/ 1888966 w 7977602"/>
              <a:gd name="connsiteY9" fmla="*/ 4516574 h 9183787"/>
              <a:gd name="connsiteX10" fmla="*/ 1848131 w 7977602"/>
              <a:gd name="connsiteY10" fmla="*/ 4431806 h 9183787"/>
              <a:gd name="connsiteX11" fmla="*/ 1597438 w 7977602"/>
              <a:gd name="connsiteY11" fmla="*/ 3190082 h 9183787"/>
              <a:gd name="connsiteX12" fmla="*/ 4787520 w 7977602"/>
              <a:gd name="connsiteY12" fmla="*/ 0 h 918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977602" h="9183787">
                <a:moveTo>
                  <a:pt x="4787520" y="0"/>
                </a:moveTo>
                <a:cubicBezTo>
                  <a:pt x="6549354" y="0"/>
                  <a:pt x="7977602" y="1428248"/>
                  <a:pt x="7977602" y="3190082"/>
                </a:cubicBezTo>
                <a:cubicBezTo>
                  <a:pt x="7977602" y="4951916"/>
                  <a:pt x="6549354" y="6380164"/>
                  <a:pt x="4787520" y="6380164"/>
                </a:cubicBezTo>
                <a:lnTo>
                  <a:pt x="4669578" y="6374209"/>
                </a:lnTo>
                <a:lnTo>
                  <a:pt x="4701867" y="6585778"/>
                </a:lnTo>
                <a:cubicBezTo>
                  <a:pt x="4709914" y="6665014"/>
                  <a:pt x="4714036" y="6745410"/>
                  <a:pt x="4714036" y="6826769"/>
                </a:cubicBezTo>
                <a:cubicBezTo>
                  <a:pt x="4714036" y="8128514"/>
                  <a:pt x="3658763" y="9183787"/>
                  <a:pt x="2357018" y="9183787"/>
                </a:cubicBezTo>
                <a:cubicBezTo>
                  <a:pt x="1055273" y="9183787"/>
                  <a:pt x="0" y="8128514"/>
                  <a:pt x="0" y="6826769"/>
                </a:cubicBezTo>
                <a:cubicBezTo>
                  <a:pt x="0" y="5687742"/>
                  <a:pt x="807944" y="4737421"/>
                  <a:pt x="1881997" y="4517637"/>
                </a:cubicBezTo>
                <a:lnTo>
                  <a:pt x="1888966" y="4516574"/>
                </a:lnTo>
                <a:lnTo>
                  <a:pt x="1848131" y="4431806"/>
                </a:lnTo>
                <a:cubicBezTo>
                  <a:pt x="1686704" y="4050150"/>
                  <a:pt x="1597438" y="3630541"/>
                  <a:pt x="1597438" y="3190082"/>
                </a:cubicBezTo>
                <a:cubicBezTo>
                  <a:pt x="1597438" y="1428248"/>
                  <a:pt x="3025686" y="0"/>
                  <a:pt x="47875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3" name="Plassholder for tekst 5">
            <a:extLst>
              <a:ext uri="{FF2B5EF4-FFF2-40B4-BE49-F238E27FC236}">
                <a16:creationId xmlns:a16="http://schemas.microsoft.com/office/drawing/2014/main" id="{0B547129-12A9-BEC7-747B-D34BB6A046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7" y="2072789"/>
            <a:ext cx="5935675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Bullet</a:t>
            </a:r>
            <a:r>
              <a:rPr lang="nb-NO" dirty="0"/>
              <a:t> 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92B9CD70-52FC-CD7E-C5CE-D88A3BF6CD5E}"/>
              </a:ext>
            </a:extLst>
          </p:cNvPr>
          <p:cNvSpPr txBox="1"/>
          <p:nvPr userDrawn="1"/>
        </p:nvSpPr>
        <p:spPr>
          <a:xfrm>
            <a:off x="959978" y="131379"/>
            <a:ext cx="808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/>
              <a:t>ANALYSIS</a:t>
            </a:r>
          </a:p>
        </p:txBody>
      </p:sp>
    </p:spTree>
    <p:extLst>
      <p:ext uri="{BB962C8B-B14F-4D97-AF65-F5344CB8AC3E}">
        <p14:creationId xmlns:p14="http://schemas.microsoft.com/office/powerpoint/2010/main" val="287143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335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796ADA9A-2FF8-FE6A-244B-2E87CE9999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33372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Bullet</a:t>
            </a:r>
            <a:r>
              <a:rPr lang="nb-NO" dirty="0"/>
              <a:t> 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4ED4BAC4-8B0B-34FA-47DC-4FCB64B1AC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9937733" y="4582044"/>
            <a:ext cx="2588580" cy="2155045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DD9673FB-0080-E441-4A17-74EC621E66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38366" y="232679"/>
            <a:ext cx="426896" cy="426896"/>
          </a:xfrm>
          <a:prstGeom prst="rect">
            <a:avLst/>
          </a:prstGeo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8C9EBF74-5D29-2670-F710-594D16B9D4BA}"/>
              </a:ext>
            </a:extLst>
          </p:cNvPr>
          <p:cNvSpPr txBox="1"/>
          <p:nvPr userDrawn="1"/>
        </p:nvSpPr>
        <p:spPr>
          <a:xfrm>
            <a:off x="5633372" y="131379"/>
            <a:ext cx="808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/>
              <a:t>ANALYSIS</a:t>
            </a:r>
          </a:p>
        </p:txBody>
      </p:sp>
    </p:spTree>
    <p:extLst>
      <p:ext uri="{BB962C8B-B14F-4D97-AF65-F5344CB8AC3E}">
        <p14:creationId xmlns:p14="http://schemas.microsoft.com/office/powerpoint/2010/main" val="363350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520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tekst 5">
            <a:extLst>
              <a:ext uri="{FF2B5EF4-FFF2-40B4-BE49-F238E27FC236}">
                <a16:creationId xmlns:a16="http://schemas.microsoft.com/office/drawing/2014/main" id="{BA7EB6EF-1ECB-8DE1-8D91-CE8A4BE009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Bullet</a:t>
            </a:r>
            <a:r>
              <a:rPr lang="nb-NO" dirty="0"/>
              <a:t> 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08DB82E0-CC57-0025-17B3-617EC8E1B4A3}"/>
              </a:ext>
            </a:extLst>
          </p:cNvPr>
          <p:cNvSpPr txBox="1"/>
          <p:nvPr userDrawn="1"/>
        </p:nvSpPr>
        <p:spPr>
          <a:xfrm>
            <a:off x="959978" y="131379"/>
            <a:ext cx="808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/>
              <a:t>ANALYSIS</a:t>
            </a:r>
          </a:p>
        </p:txBody>
      </p:sp>
    </p:spTree>
    <p:extLst>
      <p:ext uri="{BB962C8B-B14F-4D97-AF65-F5344CB8AC3E}">
        <p14:creationId xmlns:p14="http://schemas.microsoft.com/office/powerpoint/2010/main" val="6640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tel marked data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FF490F1A-2BB4-6E61-9FDC-B411C7718732}"/>
              </a:ext>
            </a:extLst>
          </p:cNvPr>
          <p:cNvSpPr/>
          <p:nvPr userDrawn="1"/>
        </p:nvSpPr>
        <p:spPr>
          <a:xfrm rot="5400000">
            <a:off x="2637182" y="-2637182"/>
            <a:ext cx="6917635" cy="12191999"/>
          </a:xfrm>
          <a:prstGeom prst="rect">
            <a:avLst/>
          </a:prstGeom>
          <a:solidFill>
            <a:srgbClr val="017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9A34757-0E36-920F-975F-57C850423E5E}"/>
              </a:ext>
            </a:extLst>
          </p:cNvPr>
          <p:cNvSpPr/>
          <p:nvPr userDrawn="1"/>
        </p:nvSpPr>
        <p:spPr>
          <a:xfrm>
            <a:off x="8295294" y="5461000"/>
            <a:ext cx="1965600" cy="1965600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59851B4-7F4E-ABA9-05F6-E6C577C74F42}"/>
              </a:ext>
            </a:extLst>
          </p:cNvPr>
          <p:cNvSpPr/>
          <p:nvPr userDrawn="1"/>
        </p:nvSpPr>
        <p:spPr>
          <a:xfrm>
            <a:off x="10139700" y="3677144"/>
            <a:ext cx="2588606" cy="2588606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93A3838-4256-4194-D7FE-0D2A4CECF158}"/>
              </a:ext>
            </a:extLst>
          </p:cNvPr>
          <p:cNvSpPr/>
          <p:nvPr userDrawn="1"/>
        </p:nvSpPr>
        <p:spPr>
          <a:xfrm>
            <a:off x="11749694" y="6348943"/>
            <a:ext cx="632806" cy="632806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7F4224C-3BB7-FC5E-C78C-9ECD413AB35B}"/>
              </a:ext>
            </a:extLst>
          </p:cNvPr>
          <p:cNvSpPr/>
          <p:nvPr userDrawn="1"/>
        </p:nvSpPr>
        <p:spPr>
          <a:xfrm>
            <a:off x="10378415" y="6366268"/>
            <a:ext cx="1180778" cy="1180778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55286A7-39BA-A198-F89D-F6C8DD037300}"/>
              </a:ext>
            </a:extLst>
          </p:cNvPr>
          <p:cNvSpPr/>
          <p:nvPr userDrawn="1"/>
        </p:nvSpPr>
        <p:spPr>
          <a:xfrm>
            <a:off x="9491608" y="4880895"/>
            <a:ext cx="554092" cy="554092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Graphic 3">
            <a:extLst>
              <a:ext uri="{FF2B5EF4-FFF2-40B4-BE49-F238E27FC236}">
                <a16:creationId xmlns:a16="http://schemas.microsoft.com/office/drawing/2014/main" id="{AA9AD0D1-BAD8-E320-B37B-3009169F01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7857" y="2279375"/>
            <a:ext cx="5485133" cy="122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5" name="Plassholder for tekst 19">
            <a:extLst>
              <a:ext uri="{FF2B5EF4-FFF2-40B4-BE49-F238E27FC236}">
                <a16:creationId xmlns:a16="http://schemas.microsoft.com/office/drawing/2014/main" id="{E110AF10-A740-D391-6E3A-03873B21F4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8" y="172880"/>
            <a:ext cx="5219041" cy="2047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/>
              <a:t>CHAPTER HEADING</a:t>
            </a: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520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13" name="Plassholder for tekst 5">
            <a:extLst>
              <a:ext uri="{FF2B5EF4-FFF2-40B4-BE49-F238E27FC236}">
                <a16:creationId xmlns:a16="http://schemas.microsoft.com/office/drawing/2014/main" id="{347F94E1-265F-6BC1-DF23-B351F8D266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Bullet</a:t>
            </a:r>
            <a:r>
              <a:rPr lang="nb-NO" dirty="0"/>
              <a:t> 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965526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/Body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193255A-7F1D-32BE-2E4A-9261BED9D5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8471189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DBC249-D4AE-D99A-38B8-B375316BCA91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4D648B2-C78D-B618-7A86-3FF5BF3D71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1625" y="-3387548"/>
            <a:ext cx="5619750" cy="2028825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CD47D778-E563-13D4-811F-7F58DF54F78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38366" y="232679"/>
            <a:ext cx="426896" cy="426896"/>
          </a:xfrm>
          <a:prstGeom prst="rect">
            <a:avLst/>
          </a:prstGeom>
        </p:spPr>
      </p:pic>
      <p:sp>
        <p:nvSpPr>
          <p:cNvPr id="13" name="Plassholder for tekst 5">
            <a:extLst>
              <a:ext uri="{FF2B5EF4-FFF2-40B4-BE49-F238E27FC236}">
                <a16:creationId xmlns:a16="http://schemas.microsoft.com/office/drawing/2014/main" id="{8231A7B3-091C-24F1-02A2-FD1A3D3314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7" y="2072789"/>
            <a:ext cx="10125075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Bullet</a:t>
            </a:r>
            <a:r>
              <a:rPr lang="nb-NO" dirty="0"/>
              <a:t> 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664B3E46-4991-1BB1-3558-D4C10DC9BCD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30000"/>
          </a:blip>
          <a:stretch>
            <a:fillRect/>
          </a:stretch>
        </p:blipFill>
        <p:spPr>
          <a:xfrm>
            <a:off x="10189816" y="4305300"/>
            <a:ext cx="2697100" cy="2815509"/>
          </a:xfrm>
          <a:prstGeom prst="rect">
            <a:avLst/>
          </a:prstGeom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22B72AEF-738A-E983-3AD6-E9BC9E2EEC40}"/>
              </a:ext>
            </a:extLst>
          </p:cNvPr>
          <p:cNvSpPr txBox="1"/>
          <p:nvPr userDrawn="1"/>
        </p:nvSpPr>
        <p:spPr>
          <a:xfrm>
            <a:off x="959978" y="131379"/>
            <a:ext cx="1095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/>
              <a:t>MARKET DATA</a:t>
            </a:r>
          </a:p>
        </p:txBody>
      </p:sp>
    </p:spTree>
    <p:extLst>
      <p:ext uri="{BB962C8B-B14F-4D97-AF65-F5344CB8AC3E}">
        <p14:creationId xmlns:p14="http://schemas.microsoft.com/office/powerpoint/2010/main" val="276761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+Image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Plassholder for tekst 19">
            <a:extLst>
              <a:ext uri="{FF2B5EF4-FFF2-40B4-BE49-F238E27FC236}">
                <a16:creationId xmlns:a16="http://schemas.microsoft.com/office/drawing/2014/main" id="{07A5094F-DBA7-E142-3E15-AC7748F3D0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9" y="498764"/>
            <a:ext cx="6380163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22" name="Plassholder for bilde 21">
            <a:extLst>
              <a:ext uri="{FF2B5EF4-FFF2-40B4-BE49-F238E27FC236}">
                <a16:creationId xmlns:a16="http://schemas.microsoft.com/office/drawing/2014/main" id="{56B8CF6D-DDB6-4C4B-4948-4600C1A789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58605" y="-905847"/>
            <a:ext cx="7977602" cy="9183787"/>
          </a:xfrm>
          <a:custGeom>
            <a:avLst/>
            <a:gdLst>
              <a:gd name="connsiteX0" fmla="*/ 4787520 w 7977602"/>
              <a:gd name="connsiteY0" fmla="*/ 0 h 9183787"/>
              <a:gd name="connsiteX1" fmla="*/ 7977602 w 7977602"/>
              <a:gd name="connsiteY1" fmla="*/ 3190082 h 9183787"/>
              <a:gd name="connsiteX2" fmla="*/ 4787520 w 7977602"/>
              <a:gd name="connsiteY2" fmla="*/ 6380164 h 9183787"/>
              <a:gd name="connsiteX3" fmla="*/ 4669578 w 7977602"/>
              <a:gd name="connsiteY3" fmla="*/ 6374209 h 9183787"/>
              <a:gd name="connsiteX4" fmla="*/ 4701867 w 7977602"/>
              <a:gd name="connsiteY4" fmla="*/ 6585778 h 9183787"/>
              <a:gd name="connsiteX5" fmla="*/ 4714036 w 7977602"/>
              <a:gd name="connsiteY5" fmla="*/ 6826769 h 9183787"/>
              <a:gd name="connsiteX6" fmla="*/ 2357018 w 7977602"/>
              <a:gd name="connsiteY6" fmla="*/ 9183787 h 9183787"/>
              <a:gd name="connsiteX7" fmla="*/ 0 w 7977602"/>
              <a:gd name="connsiteY7" fmla="*/ 6826769 h 9183787"/>
              <a:gd name="connsiteX8" fmla="*/ 1881997 w 7977602"/>
              <a:gd name="connsiteY8" fmla="*/ 4517637 h 9183787"/>
              <a:gd name="connsiteX9" fmla="*/ 1888966 w 7977602"/>
              <a:gd name="connsiteY9" fmla="*/ 4516574 h 9183787"/>
              <a:gd name="connsiteX10" fmla="*/ 1848131 w 7977602"/>
              <a:gd name="connsiteY10" fmla="*/ 4431806 h 9183787"/>
              <a:gd name="connsiteX11" fmla="*/ 1597438 w 7977602"/>
              <a:gd name="connsiteY11" fmla="*/ 3190082 h 9183787"/>
              <a:gd name="connsiteX12" fmla="*/ 4787520 w 7977602"/>
              <a:gd name="connsiteY12" fmla="*/ 0 h 918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977602" h="9183787">
                <a:moveTo>
                  <a:pt x="4787520" y="0"/>
                </a:moveTo>
                <a:cubicBezTo>
                  <a:pt x="6549354" y="0"/>
                  <a:pt x="7977602" y="1428248"/>
                  <a:pt x="7977602" y="3190082"/>
                </a:cubicBezTo>
                <a:cubicBezTo>
                  <a:pt x="7977602" y="4951916"/>
                  <a:pt x="6549354" y="6380164"/>
                  <a:pt x="4787520" y="6380164"/>
                </a:cubicBezTo>
                <a:lnTo>
                  <a:pt x="4669578" y="6374209"/>
                </a:lnTo>
                <a:lnTo>
                  <a:pt x="4701867" y="6585778"/>
                </a:lnTo>
                <a:cubicBezTo>
                  <a:pt x="4709914" y="6665014"/>
                  <a:pt x="4714036" y="6745410"/>
                  <a:pt x="4714036" y="6826769"/>
                </a:cubicBezTo>
                <a:cubicBezTo>
                  <a:pt x="4714036" y="8128514"/>
                  <a:pt x="3658763" y="9183787"/>
                  <a:pt x="2357018" y="9183787"/>
                </a:cubicBezTo>
                <a:cubicBezTo>
                  <a:pt x="1055273" y="9183787"/>
                  <a:pt x="0" y="8128514"/>
                  <a:pt x="0" y="6826769"/>
                </a:cubicBezTo>
                <a:cubicBezTo>
                  <a:pt x="0" y="5687742"/>
                  <a:pt x="807944" y="4737421"/>
                  <a:pt x="1881997" y="4517637"/>
                </a:cubicBezTo>
                <a:lnTo>
                  <a:pt x="1888966" y="4516574"/>
                </a:lnTo>
                <a:lnTo>
                  <a:pt x="1848131" y="4431806"/>
                </a:lnTo>
                <a:cubicBezTo>
                  <a:pt x="1686704" y="4050150"/>
                  <a:pt x="1597438" y="3630541"/>
                  <a:pt x="1597438" y="3190082"/>
                </a:cubicBezTo>
                <a:cubicBezTo>
                  <a:pt x="1597438" y="1428248"/>
                  <a:pt x="3025686" y="0"/>
                  <a:pt x="47875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3" name="Plassholder for tekst 5">
            <a:extLst>
              <a:ext uri="{FF2B5EF4-FFF2-40B4-BE49-F238E27FC236}">
                <a16:creationId xmlns:a16="http://schemas.microsoft.com/office/drawing/2014/main" id="{A7776614-F429-2BF7-3EEA-6C870D905F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7" y="2072789"/>
            <a:ext cx="6097039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Bullet</a:t>
            </a:r>
            <a:r>
              <a:rPr lang="nb-NO" dirty="0"/>
              <a:t> 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82326A95-84CC-5DB2-F203-AB1F9304B6F7}"/>
              </a:ext>
            </a:extLst>
          </p:cNvPr>
          <p:cNvSpPr txBox="1"/>
          <p:nvPr userDrawn="1"/>
        </p:nvSpPr>
        <p:spPr>
          <a:xfrm>
            <a:off x="959978" y="131379"/>
            <a:ext cx="1095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/>
              <a:t>MARKET DATA</a:t>
            </a:r>
          </a:p>
        </p:txBody>
      </p:sp>
    </p:spTree>
    <p:extLst>
      <p:ext uri="{BB962C8B-B14F-4D97-AF65-F5344CB8AC3E}">
        <p14:creationId xmlns:p14="http://schemas.microsoft.com/office/powerpoint/2010/main" val="378637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335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48831855-A9EF-CA69-57C7-90653A5EDE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335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Bullet</a:t>
            </a:r>
            <a:r>
              <a:rPr lang="nb-NO" dirty="0"/>
              <a:t> 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33C46A58-9F7D-E42F-2F78-65FDD400B2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38366" y="232679"/>
            <a:ext cx="426896" cy="426896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311C0F33-F62E-258A-33B6-10EFCB7886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10189816" y="4305300"/>
            <a:ext cx="2697100" cy="2815509"/>
          </a:xfrm>
          <a:prstGeom prst="rect">
            <a:avLst/>
          </a:prstGeo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8E3CF84B-7446-3338-7BD2-A98695447048}"/>
              </a:ext>
            </a:extLst>
          </p:cNvPr>
          <p:cNvSpPr txBox="1"/>
          <p:nvPr userDrawn="1"/>
        </p:nvSpPr>
        <p:spPr>
          <a:xfrm>
            <a:off x="5633578" y="131379"/>
            <a:ext cx="1095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/>
              <a:t>MARKET DATA</a:t>
            </a:r>
          </a:p>
        </p:txBody>
      </p:sp>
    </p:spTree>
    <p:extLst>
      <p:ext uri="{BB962C8B-B14F-4D97-AF65-F5344CB8AC3E}">
        <p14:creationId xmlns:p14="http://schemas.microsoft.com/office/powerpoint/2010/main" val="367496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520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4" name="Plassholder for tekst 5">
            <a:extLst>
              <a:ext uri="{FF2B5EF4-FFF2-40B4-BE49-F238E27FC236}">
                <a16:creationId xmlns:a16="http://schemas.microsoft.com/office/drawing/2014/main" id="{E39D5A43-6EF4-A9BA-C46C-301E137EF9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1493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Bullet</a:t>
            </a:r>
            <a:r>
              <a:rPr lang="nb-NO" dirty="0"/>
              <a:t> 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DE803654-6E9B-B352-09FC-74971CB27ED9}"/>
              </a:ext>
            </a:extLst>
          </p:cNvPr>
          <p:cNvSpPr txBox="1"/>
          <p:nvPr userDrawn="1"/>
        </p:nvSpPr>
        <p:spPr>
          <a:xfrm>
            <a:off x="959978" y="131379"/>
            <a:ext cx="1095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/>
              <a:t>MARKET DATA</a:t>
            </a:r>
          </a:p>
        </p:txBody>
      </p:sp>
    </p:spTree>
    <p:extLst>
      <p:ext uri="{BB962C8B-B14F-4D97-AF65-F5344CB8AC3E}">
        <p14:creationId xmlns:p14="http://schemas.microsoft.com/office/powerpoint/2010/main" val="164915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tel Publication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FF490F1A-2BB4-6E61-9FDC-B411C7718732}"/>
              </a:ext>
            </a:extLst>
          </p:cNvPr>
          <p:cNvSpPr/>
          <p:nvPr userDrawn="1"/>
        </p:nvSpPr>
        <p:spPr>
          <a:xfrm rot="5400000">
            <a:off x="2637182" y="-2637182"/>
            <a:ext cx="6917635" cy="12191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9A34757-0E36-920F-975F-57C850423E5E}"/>
              </a:ext>
            </a:extLst>
          </p:cNvPr>
          <p:cNvSpPr/>
          <p:nvPr userDrawn="1"/>
        </p:nvSpPr>
        <p:spPr>
          <a:xfrm>
            <a:off x="8295294" y="5461000"/>
            <a:ext cx="1965600" cy="1965600"/>
          </a:xfrm>
          <a:prstGeom prst="ellipse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59851B4-7F4E-ABA9-05F6-E6C577C74F42}"/>
              </a:ext>
            </a:extLst>
          </p:cNvPr>
          <p:cNvSpPr/>
          <p:nvPr userDrawn="1"/>
        </p:nvSpPr>
        <p:spPr>
          <a:xfrm>
            <a:off x="10139700" y="3677144"/>
            <a:ext cx="2588606" cy="2588606"/>
          </a:xfrm>
          <a:prstGeom prst="ellipse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93A3838-4256-4194-D7FE-0D2A4CECF158}"/>
              </a:ext>
            </a:extLst>
          </p:cNvPr>
          <p:cNvSpPr/>
          <p:nvPr userDrawn="1"/>
        </p:nvSpPr>
        <p:spPr>
          <a:xfrm>
            <a:off x="11749694" y="6348943"/>
            <a:ext cx="632806" cy="632806"/>
          </a:xfrm>
          <a:prstGeom prst="ellipse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7F4224C-3BB7-FC5E-C78C-9ECD413AB35B}"/>
              </a:ext>
            </a:extLst>
          </p:cNvPr>
          <p:cNvSpPr/>
          <p:nvPr userDrawn="1"/>
        </p:nvSpPr>
        <p:spPr>
          <a:xfrm>
            <a:off x="10378415" y="6366268"/>
            <a:ext cx="1180778" cy="1180778"/>
          </a:xfrm>
          <a:prstGeom prst="ellipse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55286A7-39BA-A198-F89D-F6C8DD037300}"/>
              </a:ext>
            </a:extLst>
          </p:cNvPr>
          <p:cNvSpPr/>
          <p:nvPr userDrawn="1"/>
        </p:nvSpPr>
        <p:spPr>
          <a:xfrm>
            <a:off x="9491608" y="4880895"/>
            <a:ext cx="554092" cy="554092"/>
          </a:xfrm>
          <a:prstGeom prst="ellipse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36" name="Gruppe 35">
            <a:extLst>
              <a:ext uri="{FF2B5EF4-FFF2-40B4-BE49-F238E27FC236}">
                <a16:creationId xmlns:a16="http://schemas.microsoft.com/office/drawing/2014/main" id="{41F29C41-9379-ED7C-52FD-B7B42639171C}"/>
              </a:ext>
            </a:extLst>
          </p:cNvPr>
          <p:cNvGrpSpPr/>
          <p:nvPr userDrawn="1"/>
        </p:nvGrpSpPr>
        <p:grpSpPr>
          <a:xfrm>
            <a:off x="1467857" y="2279375"/>
            <a:ext cx="5584950" cy="1224523"/>
            <a:chOff x="2103216" y="2545237"/>
            <a:chExt cx="7980638" cy="1749787"/>
          </a:xfrm>
        </p:grpSpPr>
        <p:grpSp>
          <p:nvGrpSpPr>
            <p:cNvPr id="37" name="Graphic 2">
              <a:extLst>
                <a:ext uri="{FF2B5EF4-FFF2-40B4-BE49-F238E27FC236}">
                  <a16:creationId xmlns:a16="http://schemas.microsoft.com/office/drawing/2014/main" id="{76F90A70-D1D4-C309-EB37-E7DC04821AE3}"/>
                </a:ext>
              </a:extLst>
            </p:cNvPr>
            <p:cNvGrpSpPr/>
            <p:nvPr/>
          </p:nvGrpSpPr>
          <p:grpSpPr>
            <a:xfrm>
              <a:off x="2103216" y="2545237"/>
              <a:ext cx="1749788" cy="1749787"/>
              <a:chOff x="2105024" y="2554434"/>
              <a:chExt cx="1749788" cy="1749787"/>
            </a:xfrm>
            <a:solidFill>
              <a:srgbClr val="022E33"/>
            </a:solidFill>
          </p:grpSpPr>
          <p:sp>
            <p:nvSpPr>
              <p:cNvPr id="58" name="Freeform: Shape 7">
                <a:extLst>
                  <a:ext uri="{FF2B5EF4-FFF2-40B4-BE49-F238E27FC236}">
                    <a16:creationId xmlns:a16="http://schemas.microsoft.com/office/drawing/2014/main" id="{1C87958E-1BD6-A1F8-2C0F-A848E5E2922E}"/>
                  </a:ext>
                </a:extLst>
              </p:cNvPr>
              <p:cNvSpPr/>
              <p:nvPr/>
            </p:nvSpPr>
            <p:spPr>
              <a:xfrm>
                <a:off x="2733032" y="3078352"/>
                <a:ext cx="493689" cy="591173"/>
              </a:xfrm>
              <a:custGeom>
                <a:avLst/>
                <a:gdLst>
                  <a:gd name="connsiteX0" fmla="*/ 386734 w 493689"/>
                  <a:gd name="connsiteY0" fmla="*/ 42538 h 591173"/>
                  <a:gd name="connsiteX1" fmla="*/ 251977 w 493689"/>
                  <a:gd name="connsiteY1" fmla="*/ 0 h 591173"/>
                  <a:gd name="connsiteX2" fmla="*/ 241794 w 493689"/>
                  <a:gd name="connsiteY2" fmla="*/ 0 h 591173"/>
                  <a:gd name="connsiteX3" fmla="*/ 107037 w 493689"/>
                  <a:gd name="connsiteY3" fmla="*/ 42538 h 591173"/>
                  <a:gd name="connsiteX4" fmla="*/ 22455 w 493689"/>
                  <a:gd name="connsiteY4" fmla="*/ 145022 h 591173"/>
                  <a:gd name="connsiteX5" fmla="*/ 1761 w 493689"/>
                  <a:gd name="connsiteY5" fmla="*/ 278136 h 591173"/>
                  <a:gd name="connsiteX6" fmla="*/ 60147 w 493689"/>
                  <a:gd name="connsiteY6" fmla="*/ 409034 h 591173"/>
                  <a:gd name="connsiteX7" fmla="*/ 163946 w 493689"/>
                  <a:gd name="connsiteY7" fmla="*/ 530159 h 591173"/>
                  <a:gd name="connsiteX8" fmla="*/ 172814 w 493689"/>
                  <a:gd name="connsiteY8" fmla="*/ 554056 h 591173"/>
                  <a:gd name="connsiteX9" fmla="*/ 172814 w 493689"/>
                  <a:gd name="connsiteY9" fmla="*/ 591173 h 591173"/>
                  <a:gd name="connsiteX10" fmla="*/ 320875 w 493689"/>
                  <a:gd name="connsiteY10" fmla="*/ 591173 h 591173"/>
                  <a:gd name="connsiteX11" fmla="*/ 320875 w 493689"/>
                  <a:gd name="connsiteY11" fmla="*/ 554056 h 591173"/>
                  <a:gd name="connsiteX12" fmla="*/ 329744 w 493689"/>
                  <a:gd name="connsiteY12" fmla="*/ 530159 h 591173"/>
                  <a:gd name="connsiteX13" fmla="*/ 433542 w 493689"/>
                  <a:gd name="connsiteY13" fmla="*/ 409034 h 591173"/>
                  <a:gd name="connsiteX14" fmla="*/ 491928 w 493689"/>
                  <a:gd name="connsiteY14" fmla="*/ 278136 h 591173"/>
                  <a:gd name="connsiteX15" fmla="*/ 471234 w 493689"/>
                  <a:gd name="connsiteY15" fmla="*/ 145022 h 591173"/>
                  <a:gd name="connsiteX16" fmla="*/ 386652 w 493689"/>
                  <a:gd name="connsiteY16" fmla="*/ 42538 h 591173"/>
                  <a:gd name="connsiteX17" fmla="*/ 246886 w 493689"/>
                  <a:gd name="connsiteY17" fmla="*/ 147732 h 591173"/>
                  <a:gd name="connsiteX18" fmla="*/ 135943 w 493689"/>
                  <a:gd name="connsiteY18" fmla="*/ 258674 h 591173"/>
                  <a:gd name="connsiteX19" fmla="*/ 99154 w 493689"/>
                  <a:gd name="connsiteY19" fmla="*/ 295464 h 591173"/>
                  <a:gd name="connsiteX20" fmla="*/ 62365 w 493689"/>
                  <a:gd name="connsiteY20" fmla="*/ 258674 h 591173"/>
                  <a:gd name="connsiteX21" fmla="*/ 246804 w 493689"/>
                  <a:gd name="connsiteY21" fmla="*/ 74235 h 591173"/>
                  <a:gd name="connsiteX22" fmla="*/ 283593 w 493689"/>
                  <a:gd name="connsiteY22" fmla="*/ 111025 h 591173"/>
                  <a:gd name="connsiteX23" fmla="*/ 246804 w 493689"/>
                  <a:gd name="connsiteY23" fmla="*/ 147814 h 591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93689" h="591173">
                    <a:moveTo>
                      <a:pt x="386734" y="42538"/>
                    </a:moveTo>
                    <a:cubicBezTo>
                      <a:pt x="347810" y="15520"/>
                      <a:pt x="301248" y="903"/>
                      <a:pt x="251977" y="0"/>
                    </a:cubicBezTo>
                    <a:cubicBezTo>
                      <a:pt x="248610" y="0"/>
                      <a:pt x="245161" y="0"/>
                      <a:pt x="241794" y="0"/>
                    </a:cubicBezTo>
                    <a:cubicBezTo>
                      <a:pt x="192523" y="821"/>
                      <a:pt x="145962" y="15520"/>
                      <a:pt x="107037" y="42538"/>
                    </a:cubicBezTo>
                    <a:cubicBezTo>
                      <a:pt x="70494" y="67912"/>
                      <a:pt x="41260" y="103305"/>
                      <a:pt x="22455" y="145022"/>
                    </a:cubicBezTo>
                    <a:cubicBezTo>
                      <a:pt x="3485" y="187149"/>
                      <a:pt x="-3659" y="233217"/>
                      <a:pt x="1761" y="278136"/>
                    </a:cubicBezTo>
                    <a:cubicBezTo>
                      <a:pt x="7509" y="325930"/>
                      <a:pt x="27711" y="371177"/>
                      <a:pt x="60147" y="409034"/>
                    </a:cubicBezTo>
                    <a:lnTo>
                      <a:pt x="163946" y="530159"/>
                    </a:lnTo>
                    <a:cubicBezTo>
                      <a:pt x="169694" y="536811"/>
                      <a:pt x="172814" y="545269"/>
                      <a:pt x="172814" y="554056"/>
                    </a:cubicBezTo>
                    <a:lnTo>
                      <a:pt x="172814" y="591173"/>
                    </a:lnTo>
                    <a:lnTo>
                      <a:pt x="320875" y="591173"/>
                    </a:lnTo>
                    <a:lnTo>
                      <a:pt x="320875" y="554056"/>
                    </a:lnTo>
                    <a:cubicBezTo>
                      <a:pt x="320875" y="545269"/>
                      <a:pt x="323995" y="536811"/>
                      <a:pt x="329744" y="530159"/>
                    </a:cubicBezTo>
                    <a:lnTo>
                      <a:pt x="433542" y="409034"/>
                    </a:lnTo>
                    <a:cubicBezTo>
                      <a:pt x="465979" y="371177"/>
                      <a:pt x="486180" y="325930"/>
                      <a:pt x="491928" y="278136"/>
                    </a:cubicBezTo>
                    <a:cubicBezTo>
                      <a:pt x="497348" y="233217"/>
                      <a:pt x="490204" y="187149"/>
                      <a:pt x="471234" y="145022"/>
                    </a:cubicBezTo>
                    <a:cubicBezTo>
                      <a:pt x="452511" y="103305"/>
                      <a:pt x="423195" y="67830"/>
                      <a:pt x="386652" y="42538"/>
                    </a:cubicBezTo>
                    <a:close/>
                    <a:moveTo>
                      <a:pt x="246886" y="147732"/>
                    </a:moveTo>
                    <a:cubicBezTo>
                      <a:pt x="185707" y="147732"/>
                      <a:pt x="135943" y="197496"/>
                      <a:pt x="135943" y="258674"/>
                    </a:cubicBezTo>
                    <a:cubicBezTo>
                      <a:pt x="135943" y="278958"/>
                      <a:pt x="119519" y="295464"/>
                      <a:pt x="99154" y="295464"/>
                    </a:cubicBezTo>
                    <a:cubicBezTo>
                      <a:pt x="78788" y="295464"/>
                      <a:pt x="62365" y="279040"/>
                      <a:pt x="62365" y="258674"/>
                    </a:cubicBezTo>
                    <a:cubicBezTo>
                      <a:pt x="62365" y="156929"/>
                      <a:pt x="145140" y="74235"/>
                      <a:pt x="246804" y="74235"/>
                    </a:cubicBezTo>
                    <a:cubicBezTo>
                      <a:pt x="267087" y="74235"/>
                      <a:pt x="283593" y="90659"/>
                      <a:pt x="283593" y="111025"/>
                    </a:cubicBezTo>
                    <a:cubicBezTo>
                      <a:pt x="283593" y="131390"/>
                      <a:pt x="267169" y="147814"/>
                      <a:pt x="246804" y="147814"/>
                    </a:cubicBezTo>
                    <a:close/>
                  </a:path>
                </a:pathLst>
              </a:custGeom>
              <a:grpFill/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8">
                <a:extLst>
                  <a:ext uri="{FF2B5EF4-FFF2-40B4-BE49-F238E27FC236}">
                    <a16:creationId xmlns:a16="http://schemas.microsoft.com/office/drawing/2014/main" id="{CCB3FD97-6798-BE77-DE4D-73C7CA0A7D0F}"/>
                  </a:ext>
                </a:extLst>
              </p:cNvPr>
              <p:cNvSpPr/>
              <p:nvPr/>
            </p:nvSpPr>
            <p:spPr>
              <a:xfrm>
                <a:off x="2105024" y="2554434"/>
                <a:ext cx="1749788" cy="1749787"/>
              </a:xfrm>
              <a:custGeom>
                <a:avLst/>
                <a:gdLst>
                  <a:gd name="connsiteX0" fmla="*/ 874894 w 1749788"/>
                  <a:gd name="connsiteY0" fmla="*/ 0 h 1749787"/>
                  <a:gd name="connsiteX1" fmla="*/ 0 w 1749788"/>
                  <a:gd name="connsiteY1" fmla="*/ 874894 h 1749787"/>
                  <a:gd name="connsiteX2" fmla="*/ 874894 w 1749788"/>
                  <a:gd name="connsiteY2" fmla="*/ 1749788 h 1749787"/>
                  <a:gd name="connsiteX3" fmla="*/ 1749788 w 1749788"/>
                  <a:gd name="connsiteY3" fmla="*/ 874894 h 1749787"/>
                  <a:gd name="connsiteX4" fmla="*/ 874894 w 1749788"/>
                  <a:gd name="connsiteY4" fmla="*/ 0 h 1749787"/>
                  <a:gd name="connsiteX5" fmla="*/ 985672 w 1749788"/>
                  <a:gd name="connsiteY5" fmla="*/ 1299366 h 1749787"/>
                  <a:gd name="connsiteX6" fmla="*/ 764116 w 1749788"/>
                  <a:gd name="connsiteY6" fmla="*/ 1299366 h 1749787"/>
                  <a:gd name="connsiteX7" fmla="*/ 727327 w 1749788"/>
                  <a:gd name="connsiteY7" fmla="*/ 1262577 h 1749787"/>
                  <a:gd name="connsiteX8" fmla="*/ 764116 w 1749788"/>
                  <a:gd name="connsiteY8" fmla="*/ 1225788 h 1749787"/>
                  <a:gd name="connsiteX9" fmla="*/ 985672 w 1749788"/>
                  <a:gd name="connsiteY9" fmla="*/ 1225788 h 1749787"/>
                  <a:gd name="connsiteX10" fmla="*/ 1022462 w 1749788"/>
                  <a:gd name="connsiteY10" fmla="*/ 1262577 h 1749787"/>
                  <a:gd name="connsiteX11" fmla="*/ 985672 w 1749788"/>
                  <a:gd name="connsiteY11" fmla="*/ 1299366 h 1749787"/>
                  <a:gd name="connsiteX12" fmla="*/ 1192940 w 1749788"/>
                  <a:gd name="connsiteY12" fmla="*/ 810841 h 1749787"/>
                  <a:gd name="connsiteX13" fmla="*/ 1117391 w 1749788"/>
                  <a:gd name="connsiteY13" fmla="*/ 980745 h 1749787"/>
                  <a:gd name="connsiteX14" fmla="*/ 1022462 w 1749788"/>
                  <a:gd name="connsiteY14" fmla="*/ 1091523 h 1749787"/>
                  <a:gd name="connsiteX15" fmla="*/ 1022462 w 1749788"/>
                  <a:gd name="connsiteY15" fmla="*/ 1151799 h 1749787"/>
                  <a:gd name="connsiteX16" fmla="*/ 985672 w 1749788"/>
                  <a:gd name="connsiteY16" fmla="*/ 1188588 h 1749787"/>
                  <a:gd name="connsiteX17" fmla="*/ 764116 w 1749788"/>
                  <a:gd name="connsiteY17" fmla="*/ 1188588 h 1749787"/>
                  <a:gd name="connsiteX18" fmla="*/ 727327 w 1749788"/>
                  <a:gd name="connsiteY18" fmla="*/ 1151799 h 1749787"/>
                  <a:gd name="connsiteX19" fmla="*/ 727327 w 1749788"/>
                  <a:gd name="connsiteY19" fmla="*/ 1091523 h 1749787"/>
                  <a:gd name="connsiteX20" fmla="*/ 632397 w 1749788"/>
                  <a:gd name="connsiteY20" fmla="*/ 980745 h 1749787"/>
                  <a:gd name="connsiteX21" fmla="*/ 556848 w 1749788"/>
                  <a:gd name="connsiteY21" fmla="*/ 810841 h 1749787"/>
                  <a:gd name="connsiteX22" fmla="*/ 583454 w 1749788"/>
                  <a:gd name="connsiteY22" fmla="*/ 638720 h 1749787"/>
                  <a:gd name="connsiteX23" fmla="*/ 693165 w 1749788"/>
                  <a:gd name="connsiteY23" fmla="*/ 505934 h 1749787"/>
                  <a:gd name="connsiteX24" fmla="*/ 868571 w 1749788"/>
                  <a:gd name="connsiteY24" fmla="*/ 450340 h 1749787"/>
                  <a:gd name="connsiteX25" fmla="*/ 881217 w 1749788"/>
                  <a:gd name="connsiteY25" fmla="*/ 450340 h 1749787"/>
                  <a:gd name="connsiteX26" fmla="*/ 1056623 w 1749788"/>
                  <a:gd name="connsiteY26" fmla="*/ 505934 h 1749787"/>
                  <a:gd name="connsiteX27" fmla="*/ 1166334 w 1749788"/>
                  <a:gd name="connsiteY27" fmla="*/ 638720 h 1749787"/>
                  <a:gd name="connsiteX28" fmla="*/ 1192940 w 1749788"/>
                  <a:gd name="connsiteY28" fmla="*/ 810841 h 1749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749788" h="1749787">
                    <a:moveTo>
                      <a:pt x="874894" y="0"/>
                    </a:moveTo>
                    <a:cubicBezTo>
                      <a:pt x="391707" y="0"/>
                      <a:pt x="0" y="391707"/>
                      <a:pt x="0" y="874894"/>
                    </a:cubicBezTo>
                    <a:cubicBezTo>
                      <a:pt x="0" y="1358081"/>
                      <a:pt x="391707" y="1749788"/>
                      <a:pt x="874894" y="1749788"/>
                    </a:cubicBezTo>
                    <a:cubicBezTo>
                      <a:pt x="1358081" y="1749788"/>
                      <a:pt x="1749788" y="1358081"/>
                      <a:pt x="1749788" y="874894"/>
                    </a:cubicBezTo>
                    <a:cubicBezTo>
                      <a:pt x="1749788" y="391707"/>
                      <a:pt x="1358081" y="0"/>
                      <a:pt x="874894" y="0"/>
                    </a:cubicBezTo>
                    <a:close/>
                    <a:moveTo>
                      <a:pt x="985672" y="1299366"/>
                    </a:moveTo>
                    <a:lnTo>
                      <a:pt x="764116" y="1299366"/>
                    </a:lnTo>
                    <a:cubicBezTo>
                      <a:pt x="743832" y="1299366"/>
                      <a:pt x="727327" y="1282942"/>
                      <a:pt x="727327" y="1262577"/>
                    </a:cubicBezTo>
                    <a:cubicBezTo>
                      <a:pt x="727327" y="1242212"/>
                      <a:pt x="743750" y="1225788"/>
                      <a:pt x="764116" y="1225788"/>
                    </a:cubicBezTo>
                    <a:lnTo>
                      <a:pt x="985672" y="1225788"/>
                    </a:lnTo>
                    <a:cubicBezTo>
                      <a:pt x="1005956" y="1225788"/>
                      <a:pt x="1022462" y="1242212"/>
                      <a:pt x="1022462" y="1262577"/>
                    </a:cubicBezTo>
                    <a:cubicBezTo>
                      <a:pt x="1022462" y="1282942"/>
                      <a:pt x="1006038" y="1299366"/>
                      <a:pt x="985672" y="1299366"/>
                    </a:cubicBezTo>
                    <a:close/>
                    <a:moveTo>
                      <a:pt x="1192940" y="810841"/>
                    </a:moveTo>
                    <a:cubicBezTo>
                      <a:pt x="1185386" y="873087"/>
                      <a:pt x="1159272" y="931802"/>
                      <a:pt x="1117391" y="980745"/>
                    </a:cubicBezTo>
                    <a:lnTo>
                      <a:pt x="1022462" y="1091523"/>
                    </a:lnTo>
                    <a:lnTo>
                      <a:pt x="1022462" y="1151799"/>
                    </a:lnTo>
                    <a:cubicBezTo>
                      <a:pt x="1022462" y="1172082"/>
                      <a:pt x="1006038" y="1188588"/>
                      <a:pt x="985672" y="1188588"/>
                    </a:cubicBezTo>
                    <a:lnTo>
                      <a:pt x="764116" y="1188588"/>
                    </a:lnTo>
                    <a:cubicBezTo>
                      <a:pt x="743832" y="1188588"/>
                      <a:pt x="727327" y="1172164"/>
                      <a:pt x="727327" y="1151799"/>
                    </a:cubicBezTo>
                    <a:lnTo>
                      <a:pt x="727327" y="1091523"/>
                    </a:lnTo>
                    <a:lnTo>
                      <a:pt x="632397" y="980745"/>
                    </a:lnTo>
                    <a:cubicBezTo>
                      <a:pt x="590434" y="931802"/>
                      <a:pt x="564321" y="873087"/>
                      <a:pt x="556848" y="810841"/>
                    </a:cubicBezTo>
                    <a:cubicBezTo>
                      <a:pt x="549786" y="752619"/>
                      <a:pt x="558983" y="693083"/>
                      <a:pt x="583454" y="638720"/>
                    </a:cubicBezTo>
                    <a:cubicBezTo>
                      <a:pt x="607679" y="584850"/>
                      <a:pt x="645618" y="538946"/>
                      <a:pt x="693165" y="505934"/>
                    </a:cubicBezTo>
                    <a:cubicBezTo>
                      <a:pt x="744079" y="470623"/>
                      <a:pt x="804683" y="451407"/>
                      <a:pt x="868571" y="450340"/>
                    </a:cubicBezTo>
                    <a:cubicBezTo>
                      <a:pt x="872841" y="450340"/>
                      <a:pt x="877029" y="450340"/>
                      <a:pt x="881217" y="450340"/>
                    </a:cubicBezTo>
                    <a:cubicBezTo>
                      <a:pt x="945106" y="451407"/>
                      <a:pt x="1005709" y="470623"/>
                      <a:pt x="1056623" y="505934"/>
                    </a:cubicBezTo>
                    <a:cubicBezTo>
                      <a:pt x="1104170" y="538864"/>
                      <a:pt x="1142109" y="584768"/>
                      <a:pt x="1166334" y="638720"/>
                    </a:cubicBezTo>
                    <a:cubicBezTo>
                      <a:pt x="1190805" y="693083"/>
                      <a:pt x="1200003" y="752619"/>
                      <a:pt x="1192940" y="810841"/>
                    </a:cubicBezTo>
                    <a:close/>
                  </a:path>
                </a:pathLst>
              </a:custGeom>
              <a:grpFill/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8" name="Graphic 2">
              <a:extLst>
                <a:ext uri="{FF2B5EF4-FFF2-40B4-BE49-F238E27FC236}">
                  <a16:creationId xmlns:a16="http://schemas.microsoft.com/office/drawing/2014/main" id="{C55D9707-8580-E943-B366-D4506D54DAAA}"/>
                </a:ext>
              </a:extLst>
            </p:cNvPr>
            <p:cNvGrpSpPr/>
            <p:nvPr/>
          </p:nvGrpSpPr>
          <p:grpSpPr>
            <a:xfrm>
              <a:off x="4372407" y="2781081"/>
              <a:ext cx="1746092" cy="299076"/>
              <a:chOff x="4372407" y="2781081"/>
              <a:chExt cx="1746092" cy="299076"/>
            </a:xfrm>
            <a:solidFill>
              <a:srgbClr val="022E33"/>
            </a:solidFill>
          </p:grpSpPr>
          <p:sp>
            <p:nvSpPr>
              <p:cNvPr id="52" name="Freeform: Shape 10">
                <a:extLst>
                  <a:ext uri="{FF2B5EF4-FFF2-40B4-BE49-F238E27FC236}">
                    <a16:creationId xmlns:a16="http://schemas.microsoft.com/office/drawing/2014/main" id="{2E6ADC8B-9B59-91E2-D771-264799F2761B}"/>
                  </a:ext>
                </a:extLst>
              </p:cNvPr>
              <p:cNvSpPr/>
              <p:nvPr/>
            </p:nvSpPr>
            <p:spPr>
              <a:xfrm>
                <a:off x="5400452" y="2784366"/>
                <a:ext cx="232642" cy="292343"/>
              </a:xfrm>
              <a:custGeom>
                <a:avLst/>
                <a:gdLst>
                  <a:gd name="connsiteX0" fmla="*/ 88114 w 232642"/>
                  <a:gd name="connsiteY0" fmla="*/ 48450 h 292343"/>
                  <a:gd name="connsiteX1" fmla="*/ 0 w 232642"/>
                  <a:gd name="connsiteY1" fmla="*/ 48450 h 292343"/>
                  <a:gd name="connsiteX2" fmla="*/ 0 w 232642"/>
                  <a:gd name="connsiteY2" fmla="*/ 0 h 292343"/>
                  <a:gd name="connsiteX3" fmla="*/ 232643 w 232642"/>
                  <a:gd name="connsiteY3" fmla="*/ 0 h 292343"/>
                  <a:gd name="connsiteX4" fmla="*/ 232643 w 232642"/>
                  <a:gd name="connsiteY4" fmla="*/ 48450 h 292343"/>
                  <a:gd name="connsiteX5" fmla="*/ 144940 w 232642"/>
                  <a:gd name="connsiteY5" fmla="*/ 48450 h 292343"/>
                  <a:gd name="connsiteX6" fmla="*/ 144940 w 232642"/>
                  <a:gd name="connsiteY6" fmla="*/ 292343 h 292343"/>
                  <a:gd name="connsiteX7" fmla="*/ 88114 w 232642"/>
                  <a:gd name="connsiteY7" fmla="*/ 292343 h 292343"/>
                  <a:gd name="connsiteX8" fmla="*/ 88114 w 232642"/>
                  <a:gd name="connsiteY8" fmla="*/ 48450 h 292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2642" h="292343">
                    <a:moveTo>
                      <a:pt x="88114" y="48450"/>
                    </a:moveTo>
                    <a:lnTo>
                      <a:pt x="0" y="48450"/>
                    </a:lnTo>
                    <a:lnTo>
                      <a:pt x="0" y="0"/>
                    </a:lnTo>
                    <a:lnTo>
                      <a:pt x="232643" y="0"/>
                    </a:lnTo>
                    <a:lnTo>
                      <a:pt x="232643" y="48450"/>
                    </a:lnTo>
                    <a:lnTo>
                      <a:pt x="144940" y="48450"/>
                    </a:lnTo>
                    <a:lnTo>
                      <a:pt x="144940" y="292343"/>
                    </a:lnTo>
                    <a:lnTo>
                      <a:pt x="88114" y="292343"/>
                    </a:lnTo>
                    <a:lnTo>
                      <a:pt x="88114" y="48450"/>
                    </a:ln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11">
                <a:extLst>
                  <a:ext uri="{FF2B5EF4-FFF2-40B4-BE49-F238E27FC236}">
                    <a16:creationId xmlns:a16="http://schemas.microsoft.com/office/drawing/2014/main" id="{43342978-3FBF-E633-F9EF-7F880A0AA93A}"/>
                  </a:ext>
                </a:extLst>
              </p:cNvPr>
              <p:cNvSpPr/>
              <p:nvPr/>
            </p:nvSpPr>
            <p:spPr>
              <a:xfrm>
                <a:off x="5675058" y="2784284"/>
                <a:ext cx="200123" cy="292425"/>
              </a:xfrm>
              <a:custGeom>
                <a:avLst/>
                <a:gdLst>
                  <a:gd name="connsiteX0" fmla="*/ 77356 w 200123"/>
                  <a:gd name="connsiteY0" fmla="*/ 82 h 292425"/>
                  <a:gd name="connsiteX1" fmla="*/ 200124 w 200123"/>
                  <a:gd name="connsiteY1" fmla="*/ 82 h 292425"/>
                  <a:gd name="connsiteX2" fmla="*/ 200124 w 200123"/>
                  <a:gd name="connsiteY2" fmla="*/ 48532 h 292425"/>
                  <a:gd name="connsiteX3" fmla="*/ 82612 w 200123"/>
                  <a:gd name="connsiteY3" fmla="*/ 48532 h 292425"/>
                  <a:gd name="connsiteX4" fmla="*/ 56826 w 200123"/>
                  <a:gd name="connsiteY4" fmla="*/ 74318 h 292425"/>
                  <a:gd name="connsiteX5" fmla="*/ 56826 w 200123"/>
                  <a:gd name="connsiteY5" fmla="*/ 122029 h 292425"/>
                  <a:gd name="connsiteX6" fmla="*/ 200124 w 200123"/>
                  <a:gd name="connsiteY6" fmla="*/ 122029 h 292425"/>
                  <a:gd name="connsiteX7" fmla="*/ 200124 w 200123"/>
                  <a:gd name="connsiteY7" fmla="*/ 170479 h 292425"/>
                  <a:gd name="connsiteX8" fmla="*/ 56826 w 200123"/>
                  <a:gd name="connsiteY8" fmla="*/ 170479 h 292425"/>
                  <a:gd name="connsiteX9" fmla="*/ 56826 w 200123"/>
                  <a:gd name="connsiteY9" fmla="*/ 218190 h 292425"/>
                  <a:gd name="connsiteX10" fmla="*/ 82612 w 200123"/>
                  <a:gd name="connsiteY10" fmla="*/ 243975 h 292425"/>
                  <a:gd name="connsiteX11" fmla="*/ 200124 w 200123"/>
                  <a:gd name="connsiteY11" fmla="*/ 243975 h 292425"/>
                  <a:gd name="connsiteX12" fmla="*/ 200124 w 200123"/>
                  <a:gd name="connsiteY12" fmla="*/ 292425 h 292425"/>
                  <a:gd name="connsiteX13" fmla="*/ 77356 w 200123"/>
                  <a:gd name="connsiteY13" fmla="*/ 292425 h 292425"/>
                  <a:gd name="connsiteX14" fmla="*/ 0 w 200123"/>
                  <a:gd name="connsiteY14" fmla="*/ 215069 h 292425"/>
                  <a:gd name="connsiteX15" fmla="*/ 0 w 200123"/>
                  <a:gd name="connsiteY15" fmla="*/ 77356 h 292425"/>
                  <a:gd name="connsiteX16" fmla="*/ 77356 w 200123"/>
                  <a:gd name="connsiteY16" fmla="*/ 0 h 29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00123" h="292425">
                    <a:moveTo>
                      <a:pt x="77356" y="82"/>
                    </a:moveTo>
                    <a:lnTo>
                      <a:pt x="200124" y="82"/>
                    </a:lnTo>
                    <a:lnTo>
                      <a:pt x="200124" y="48532"/>
                    </a:lnTo>
                    <a:lnTo>
                      <a:pt x="82612" y="48532"/>
                    </a:lnTo>
                    <a:cubicBezTo>
                      <a:pt x="68405" y="48532"/>
                      <a:pt x="56826" y="60111"/>
                      <a:pt x="56826" y="74318"/>
                    </a:cubicBezTo>
                    <a:lnTo>
                      <a:pt x="56826" y="122029"/>
                    </a:lnTo>
                    <a:lnTo>
                      <a:pt x="200124" y="122029"/>
                    </a:lnTo>
                    <a:lnTo>
                      <a:pt x="200124" y="170479"/>
                    </a:lnTo>
                    <a:lnTo>
                      <a:pt x="56826" y="170479"/>
                    </a:lnTo>
                    <a:lnTo>
                      <a:pt x="56826" y="218190"/>
                    </a:lnTo>
                    <a:cubicBezTo>
                      <a:pt x="56826" y="232396"/>
                      <a:pt x="68405" y="243975"/>
                      <a:pt x="82612" y="243975"/>
                    </a:cubicBezTo>
                    <a:lnTo>
                      <a:pt x="200124" y="243975"/>
                    </a:lnTo>
                    <a:lnTo>
                      <a:pt x="200124" y="292425"/>
                    </a:lnTo>
                    <a:lnTo>
                      <a:pt x="77356" y="292425"/>
                    </a:lnTo>
                    <a:cubicBezTo>
                      <a:pt x="34654" y="292425"/>
                      <a:pt x="0" y="257771"/>
                      <a:pt x="0" y="215069"/>
                    </a:cubicBezTo>
                    <a:lnTo>
                      <a:pt x="0" y="77356"/>
                    </a:lnTo>
                    <a:cubicBezTo>
                      <a:pt x="0" y="34654"/>
                      <a:pt x="34654" y="0"/>
                      <a:pt x="77356" y="0"/>
                    </a:cubicBez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12">
                <a:extLst>
                  <a:ext uri="{FF2B5EF4-FFF2-40B4-BE49-F238E27FC236}">
                    <a16:creationId xmlns:a16="http://schemas.microsoft.com/office/drawing/2014/main" id="{79262B31-F38D-5E60-294D-650EC648703B}"/>
                  </a:ext>
                </a:extLst>
              </p:cNvPr>
              <p:cNvSpPr/>
              <p:nvPr/>
            </p:nvSpPr>
            <p:spPr>
              <a:xfrm>
                <a:off x="5924206" y="2784366"/>
                <a:ext cx="194293" cy="292425"/>
              </a:xfrm>
              <a:custGeom>
                <a:avLst/>
                <a:gdLst>
                  <a:gd name="connsiteX0" fmla="*/ 0 w 194293"/>
                  <a:gd name="connsiteY0" fmla="*/ 0 h 292425"/>
                  <a:gd name="connsiteX1" fmla="*/ 56826 w 194293"/>
                  <a:gd name="connsiteY1" fmla="*/ 0 h 292425"/>
                  <a:gd name="connsiteX2" fmla="*/ 56826 w 194293"/>
                  <a:gd name="connsiteY2" fmla="*/ 218190 h 292425"/>
                  <a:gd name="connsiteX3" fmla="*/ 82612 w 194293"/>
                  <a:gd name="connsiteY3" fmla="*/ 243975 h 292425"/>
                  <a:gd name="connsiteX4" fmla="*/ 194293 w 194293"/>
                  <a:gd name="connsiteY4" fmla="*/ 243975 h 292425"/>
                  <a:gd name="connsiteX5" fmla="*/ 194293 w 194293"/>
                  <a:gd name="connsiteY5" fmla="*/ 292425 h 292425"/>
                  <a:gd name="connsiteX6" fmla="*/ 77438 w 194293"/>
                  <a:gd name="connsiteY6" fmla="*/ 292425 h 292425"/>
                  <a:gd name="connsiteX7" fmla="*/ 82 w 194293"/>
                  <a:gd name="connsiteY7" fmla="*/ 215069 h 292425"/>
                  <a:gd name="connsiteX8" fmla="*/ 82 w 194293"/>
                  <a:gd name="connsiteY8" fmla="*/ 0 h 29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4293" h="292425">
                    <a:moveTo>
                      <a:pt x="0" y="0"/>
                    </a:moveTo>
                    <a:lnTo>
                      <a:pt x="56826" y="0"/>
                    </a:lnTo>
                    <a:lnTo>
                      <a:pt x="56826" y="218190"/>
                    </a:lnTo>
                    <a:cubicBezTo>
                      <a:pt x="56826" y="232396"/>
                      <a:pt x="68405" y="243975"/>
                      <a:pt x="82612" y="243975"/>
                    </a:cubicBezTo>
                    <a:lnTo>
                      <a:pt x="194293" y="243975"/>
                    </a:lnTo>
                    <a:lnTo>
                      <a:pt x="194293" y="292425"/>
                    </a:lnTo>
                    <a:lnTo>
                      <a:pt x="77438" y="292425"/>
                    </a:lnTo>
                    <a:cubicBezTo>
                      <a:pt x="34736" y="292425"/>
                      <a:pt x="82" y="257771"/>
                      <a:pt x="82" y="215069"/>
                    </a:cubicBez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13">
                <a:extLst>
                  <a:ext uri="{FF2B5EF4-FFF2-40B4-BE49-F238E27FC236}">
                    <a16:creationId xmlns:a16="http://schemas.microsoft.com/office/drawing/2014/main" id="{3E5F2CDB-D2ED-2F5F-4B59-1C9FA498DC2C}"/>
                  </a:ext>
                </a:extLst>
              </p:cNvPr>
              <p:cNvSpPr/>
              <p:nvPr/>
            </p:nvSpPr>
            <p:spPr>
              <a:xfrm>
                <a:off x="5114433" y="2784366"/>
                <a:ext cx="244385" cy="292425"/>
              </a:xfrm>
              <a:custGeom>
                <a:avLst/>
                <a:gdLst>
                  <a:gd name="connsiteX0" fmla="*/ 244386 w 244385"/>
                  <a:gd name="connsiteY0" fmla="*/ 77356 h 292425"/>
                  <a:gd name="connsiteX1" fmla="*/ 244386 w 244385"/>
                  <a:gd name="connsiteY1" fmla="*/ 292425 h 292425"/>
                  <a:gd name="connsiteX2" fmla="*/ 187559 w 244385"/>
                  <a:gd name="connsiteY2" fmla="*/ 292425 h 292425"/>
                  <a:gd name="connsiteX3" fmla="*/ 187559 w 244385"/>
                  <a:gd name="connsiteY3" fmla="*/ 74235 h 292425"/>
                  <a:gd name="connsiteX4" fmla="*/ 161774 w 244385"/>
                  <a:gd name="connsiteY4" fmla="*/ 48450 h 292425"/>
                  <a:gd name="connsiteX5" fmla="*/ 56826 w 244385"/>
                  <a:gd name="connsiteY5" fmla="*/ 48450 h 292425"/>
                  <a:gd name="connsiteX6" fmla="*/ 56826 w 244385"/>
                  <a:gd name="connsiteY6" fmla="*/ 292343 h 292425"/>
                  <a:gd name="connsiteX7" fmla="*/ 0 w 244385"/>
                  <a:gd name="connsiteY7" fmla="*/ 292343 h 292425"/>
                  <a:gd name="connsiteX8" fmla="*/ 0 w 244385"/>
                  <a:gd name="connsiteY8" fmla="*/ 0 h 292425"/>
                  <a:gd name="connsiteX9" fmla="*/ 167030 w 244385"/>
                  <a:gd name="connsiteY9" fmla="*/ 0 h 292425"/>
                  <a:gd name="connsiteX10" fmla="*/ 244386 w 244385"/>
                  <a:gd name="connsiteY10" fmla="*/ 77356 h 29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4385" h="292425">
                    <a:moveTo>
                      <a:pt x="244386" y="77356"/>
                    </a:moveTo>
                    <a:lnTo>
                      <a:pt x="244386" y="292425"/>
                    </a:lnTo>
                    <a:lnTo>
                      <a:pt x="187559" y="292425"/>
                    </a:lnTo>
                    <a:lnTo>
                      <a:pt x="187559" y="74235"/>
                    </a:lnTo>
                    <a:cubicBezTo>
                      <a:pt x="187559" y="60029"/>
                      <a:pt x="175981" y="48450"/>
                      <a:pt x="161774" y="48450"/>
                    </a:cubicBezTo>
                    <a:lnTo>
                      <a:pt x="56826" y="48450"/>
                    </a:lnTo>
                    <a:lnTo>
                      <a:pt x="56826" y="292343"/>
                    </a:lnTo>
                    <a:lnTo>
                      <a:pt x="0" y="292343"/>
                    </a:lnTo>
                    <a:lnTo>
                      <a:pt x="0" y="0"/>
                    </a:lnTo>
                    <a:lnTo>
                      <a:pt x="167030" y="0"/>
                    </a:lnTo>
                    <a:cubicBezTo>
                      <a:pt x="209732" y="0"/>
                      <a:pt x="244386" y="34654"/>
                      <a:pt x="244386" y="77356"/>
                    </a:cubicBez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14">
                <a:extLst>
                  <a:ext uri="{FF2B5EF4-FFF2-40B4-BE49-F238E27FC236}">
                    <a16:creationId xmlns:a16="http://schemas.microsoft.com/office/drawing/2014/main" id="{60FC30EF-B2F3-36B0-DA01-3F88FE916F79}"/>
                  </a:ext>
                </a:extLst>
              </p:cNvPr>
              <p:cNvSpPr/>
              <p:nvPr/>
            </p:nvSpPr>
            <p:spPr>
              <a:xfrm>
                <a:off x="4372407" y="2784366"/>
                <a:ext cx="354260" cy="292425"/>
              </a:xfrm>
              <a:custGeom>
                <a:avLst/>
                <a:gdLst>
                  <a:gd name="connsiteX0" fmla="*/ 276905 w 354260"/>
                  <a:gd name="connsiteY0" fmla="*/ 0 h 292425"/>
                  <a:gd name="connsiteX1" fmla="*/ 354261 w 354260"/>
                  <a:gd name="connsiteY1" fmla="*/ 77356 h 292425"/>
                  <a:gd name="connsiteX2" fmla="*/ 354261 w 354260"/>
                  <a:gd name="connsiteY2" fmla="*/ 292425 h 292425"/>
                  <a:gd name="connsiteX3" fmla="*/ 297434 w 354260"/>
                  <a:gd name="connsiteY3" fmla="*/ 292425 h 292425"/>
                  <a:gd name="connsiteX4" fmla="*/ 297434 w 354260"/>
                  <a:gd name="connsiteY4" fmla="*/ 74235 h 292425"/>
                  <a:gd name="connsiteX5" fmla="*/ 271649 w 354260"/>
                  <a:gd name="connsiteY5" fmla="*/ 48450 h 292425"/>
                  <a:gd name="connsiteX6" fmla="*/ 205544 w 354260"/>
                  <a:gd name="connsiteY6" fmla="*/ 48450 h 292425"/>
                  <a:gd name="connsiteX7" fmla="*/ 205544 w 354260"/>
                  <a:gd name="connsiteY7" fmla="*/ 292343 h 292425"/>
                  <a:gd name="connsiteX8" fmla="*/ 148717 w 354260"/>
                  <a:gd name="connsiteY8" fmla="*/ 292343 h 292425"/>
                  <a:gd name="connsiteX9" fmla="*/ 148717 w 354260"/>
                  <a:gd name="connsiteY9" fmla="*/ 48450 h 292425"/>
                  <a:gd name="connsiteX10" fmla="*/ 82612 w 354260"/>
                  <a:gd name="connsiteY10" fmla="*/ 48450 h 292425"/>
                  <a:gd name="connsiteX11" fmla="*/ 56826 w 354260"/>
                  <a:gd name="connsiteY11" fmla="*/ 74235 h 292425"/>
                  <a:gd name="connsiteX12" fmla="*/ 56826 w 354260"/>
                  <a:gd name="connsiteY12" fmla="*/ 292425 h 292425"/>
                  <a:gd name="connsiteX13" fmla="*/ 0 w 354260"/>
                  <a:gd name="connsiteY13" fmla="*/ 292425 h 292425"/>
                  <a:gd name="connsiteX14" fmla="*/ 0 w 354260"/>
                  <a:gd name="connsiteY14" fmla="*/ 77356 h 292425"/>
                  <a:gd name="connsiteX15" fmla="*/ 77356 w 354260"/>
                  <a:gd name="connsiteY15" fmla="*/ 0 h 292425"/>
                  <a:gd name="connsiteX16" fmla="*/ 276905 w 354260"/>
                  <a:gd name="connsiteY16" fmla="*/ 0 h 29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4260" h="292425">
                    <a:moveTo>
                      <a:pt x="276905" y="0"/>
                    </a:moveTo>
                    <a:cubicBezTo>
                      <a:pt x="319607" y="0"/>
                      <a:pt x="354261" y="34654"/>
                      <a:pt x="354261" y="77356"/>
                    </a:cubicBezTo>
                    <a:lnTo>
                      <a:pt x="354261" y="292425"/>
                    </a:lnTo>
                    <a:lnTo>
                      <a:pt x="297434" y="292425"/>
                    </a:lnTo>
                    <a:lnTo>
                      <a:pt x="297434" y="74235"/>
                    </a:lnTo>
                    <a:cubicBezTo>
                      <a:pt x="297434" y="60029"/>
                      <a:pt x="285856" y="48450"/>
                      <a:pt x="271649" y="48450"/>
                    </a:cubicBezTo>
                    <a:lnTo>
                      <a:pt x="205544" y="48450"/>
                    </a:lnTo>
                    <a:lnTo>
                      <a:pt x="205544" y="292343"/>
                    </a:lnTo>
                    <a:lnTo>
                      <a:pt x="148717" y="292343"/>
                    </a:lnTo>
                    <a:lnTo>
                      <a:pt x="148717" y="48450"/>
                    </a:lnTo>
                    <a:lnTo>
                      <a:pt x="82612" y="48450"/>
                    </a:lnTo>
                    <a:cubicBezTo>
                      <a:pt x="68405" y="48450"/>
                      <a:pt x="56826" y="60029"/>
                      <a:pt x="56826" y="74235"/>
                    </a:cubicBezTo>
                    <a:lnTo>
                      <a:pt x="56826" y="292425"/>
                    </a:lnTo>
                    <a:lnTo>
                      <a:pt x="0" y="292425"/>
                    </a:lnTo>
                    <a:lnTo>
                      <a:pt x="0" y="77356"/>
                    </a:lnTo>
                    <a:cubicBezTo>
                      <a:pt x="0" y="34654"/>
                      <a:pt x="34654" y="0"/>
                      <a:pt x="77356" y="0"/>
                    </a:cubicBezTo>
                    <a:lnTo>
                      <a:pt x="276905" y="0"/>
                    </a:ln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15">
                <a:extLst>
                  <a:ext uri="{FF2B5EF4-FFF2-40B4-BE49-F238E27FC236}">
                    <a16:creationId xmlns:a16="http://schemas.microsoft.com/office/drawing/2014/main" id="{B94A67F0-4D11-08EF-AED3-57759824CEED}"/>
                  </a:ext>
                </a:extLst>
              </p:cNvPr>
              <p:cNvSpPr/>
              <p:nvPr/>
            </p:nvSpPr>
            <p:spPr>
              <a:xfrm>
                <a:off x="4771176" y="2781081"/>
                <a:ext cx="299076" cy="299076"/>
              </a:xfrm>
              <a:custGeom>
                <a:avLst/>
                <a:gdLst>
                  <a:gd name="connsiteX0" fmla="*/ 149538 w 299076"/>
                  <a:gd name="connsiteY0" fmla="*/ 55020 h 299076"/>
                  <a:gd name="connsiteX1" fmla="*/ 244057 w 299076"/>
                  <a:gd name="connsiteY1" fmla="*/ 149538 h 299076"/>
                  <a:gd name="connsiteX2" fmla="*/ 149538 w 299076"/>
                  <a:gd name="connsiteY2" fmla="*/ 244057 h 299076"/>
                  <a:gd name="connsiteX3" fmla="*/ 55019 w 299076"/>
                  <a:gd name="connsiteY3" fmla="*/ 149538 h 299076"/>
                  <a:gd name="connsiteX4" fmla="*/ 149538 w 299076"/>
                  <a:gd name="connsiteY4" fmla="*/ 55020 h 299076"/>
                  <a:gd name="connsiteX5" fmla="*/ 149538 w 299076"/>
                  <a:gd name="connsiteY5" fmla="*/ 0 h 299076"/>
                  <a:gd name="connsiteX6" fmla="*/ 0 w 299076"/>
                  <a:gd name="connsiteY6" fmla="*/ 149538 h 299076"/>
                  <a:gd name="connsiteX7" fmla="*/ 149538 w 299076"/>
                  <a:gd name="connsiteY7" fmla="*/ 299077 h 299076"/>
                  <a:gd name="connsiteX8" fmla="*/ 299077 w 299076"/>
                  <a:gd name="connsiteY8" fmla="*/ 149538 h 299076"/>
                  <a:gd name="connsiteX9" fmla="*/ 149538 w 299076"/>
                  <a:gd name="connsiteY9" fmla="*/ 0 h 299076"/>
                  <a:gd name="connsiteX10" fmla="*/ 149538 w 299076"/>
                  <a:gd name="connsiteY10" fmla="*/ 0 h 299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9076" h="299076">
                    <a:moveTo>
                      <a:pt x="149538" y="55020"/>
                    </a:moveTo>
                    <a:cubicBezTo>
                      <a:pt x="201684" y="55020"/>
                      <a:pt x="244057" y="97393"/>
                      <a:pt x="244057" y="149538"/>
                    </a:cubicBezTo>
                    <a:cubicBezTo>
                      <a:pt x="244057" y="201684"/>
                      <a:pt x="201684" y="244057"/>
                      <a:pt x="149538" y="244057"/>
                    </a:cubicBezTo>
                    <a:cubicBezTo>
                      <a:pt x="97393" y="244057"/>
                      <a:pt x="55019" y="201684"/>
                      <a:pt x="55019" y="149538"/>
                    </a:cubicBezTo>
                    <a:cubicBezTo>
                      <a:pt x="55019" y="97393"/>
                      <a:pt x="97393" y="55020"/>
                      <a:pt x="149538" y="55020"/>
                    </a:cubicBezTo>
                    <a:moveTo>
                      <a:pt x="149538" y="0"/>
                    </a:moveTo>
                    <a:cubicBezTo>
                      <a:pt x="66927" y="0"/>
                      <a:pt x="0" y="66927"/>
                      <a:pt x="0" y="149538"/>
                    </a:cubicBezTo>
                    <a:cubicBezTo>
                      <a:pt x="0" y="232150"/>
                      <a:pt x="66927" y="299077"/>
                      <a:pt x="149538" y="299077"/>
                    </a:cubicBezTo>
                    <a:cubicBezTo>
                      <a:pt x="232150" y="299077"/>
                      <a:pt x="299077" y="232150"/>
                      <a:pt x="299077" y="149538"/>
                    </a:cubicBezTo>
                    <a:cubicBezTo>
                      <a:pt x="299077" y="66927"/>
                      <a:pt x="232150" y="0"/>
                      <a:pt x="149538" y="0"/>
                    </a:cubicBezTo>
                    <a:lnTo>
                      <a:pt x="149538" y="0"/>
                    </a:ln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9" name="Graphic 2">
              <a:extLst>
                <a:ext uri="{FF2B5EF4-FFF2-40B4-BE49-F238E27FC236}">
                  <a16:creationId xmlns:a16="http://schemas.microsoft.com/office/drawing/2014/main" id="{C4A2299B-CC37-8EA1-1C30-FA1EF5890512}"/>
                </a:ext>
              </a:extLst>
            </p:cNvPr>
            <p:cNvGrpSpPr/>
            <p:nvPr/>
          </p:nvGrpSpPr>
          <p:grpSpPr>
            <a:xfrm>
              <a:off x="4372407" y="3202023"/>
              <a:ext cx="5711447" cy="794171"/>
              <a:chOff x="4372407" y="3219924"/>
              <a:chExt cx="5711447" cy="794171"/>
            </a:xfrm>
            <a:solidFill>
              <a:srgbClr val="022E33"/>
            </a:solidFill>
          </p:grpSpPr>
          <p:sp>
            <p:nvSpPr>
              <p:cNvPr id="40" name="Freeform: Shape 17">
                <a:extLst>
                  <a:ext uri="{FF2B5EF4-FFF2-40B4-BE49-F238E27FC236}">
                    <a16:creationId xmlns:a16="http://schemas.microsoft.com/office/drawing/2014/main" id="{CF86D32B-0AF1-E6EC-AB50-D9A16867E1B9}"/>
                  </a:ext>
                </a:extLst>
              </p:cNvPr>
              <p:cNvSpPr/>
              <p:nvPr/>
            </p:nvSpPr>
            <p:spPr>
              <a:xfrm>
                <a:off x="4372407" y="3229861"/>
                <a:ext cx="530569" cy="775201"/>
              </a:xfrm>
              <a:custGeom>
                <a:avLst/>
                <a:gdLst>
                  <a:gd name="connsiteX0" fmla="*/ 0 w 530569"/>
                  <a:gd name="connsiteY0" fmla="*/ 0 h 775201"/>
                  <a:gd name="connsiteX1" fmla="*/ 292425 w 530569"/>
                  <a:gd name="connsiteY1" fmla="*/ 0 h 775201"/>
                  <a:gd name="connsiteX2" fmla="*/ 530570 w 530569"/>
                  <a:gd name="connsiteY2" fmla="*/ 217040 h 775201"/>
                  <a:gd name="connsiteX3" fmla="*/ 292425 w 530569"/>
                  <a:gd name="connsiteY3" fmla="*/ 434080 h 775201"/>
                  <a:gd name="connsiteX4" fmla="*/ 74236 w 530569"/>
                  <a:gd name="connsiteY4" fmla="*/ 434080 h 775201"/>
                  <a:gd name="connsiteX5" fmla="*/ 74236 w 530569"/>
                  <a:gd name="connsiteY5" fmla="*/ 775202 h 775201"/>
                  <a:gd name="connsiteX6" fmla="*/ 0 w 530569"/>
                  <a:gd name="connsiteY6" fmla="*/ 775202 h 775201"/>
                  <a:gd name="connsiteX7" fmla="*/ 0 w 530569"/>
                  <a:gd name="connsiteY7" fmla="*/ 0 h 775201"/>
                  <a:gd name="connsiteX8" fmla="*/ 286841 w 530569"/>
                  <a:gd name="connsiteY8" fmla="*/ 369945 h 775201"/>
                  <a:gd name="connsiteX9" fmla="*/ 456253 w 530569"/>
                  <a:gd name="connsiteY9" fmla="*/ 217122 h 775201"/>
                  <a:gd name="connsiteX10" fmla="*/ 286841 w 530569"/>
                  <a:gd name="connsiteY10" fmla="*/ 65367 h 775201"/>
                  <a:gd name="connsiteX11" fmla="*/ 74236 w 530569"/>
                  <a:gd name="connsiteY11" fmla="*/ 65367 h 775201"/>
                  <a:gd name="connsiteX12" fmla="*/ 74236 w 530569"/>
                  <a:gd name="connsiteY12" fmla="*/ 369945 h 775201"/>
                  <a:gd name="connsiteX13" fmla="*/ 286841 w 530569"/>
                  <a:gd name="connsiteY13" fmla="*/ 369945 h 77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30569" h="775201">
                    <a:moveTo>
                      <a:pt x="0" y="0"/>
                    </a:moveTo>
                    <a:lnTo>
                      <a:pt x="292425" y="0"/>
                    </a:lnTo>
                    <a:cubicBezTo>
                      <a:pt x="436380" y="0"/>
                      <a:pt x="530570" y="86389"/>
                      <a:pt x="530570" y="217040"/>
                    </a:cubicBezTo>
                    <a:cubicBezTo>
                      <a:pt x="530570" y="347691"/>
                      <a:pt x="436462" y="434080"/>
                      <a:pt x="292425" y="434080"/>
                    </a:cubicBezTo>
                    <a:lnTo>
                      <a:pt x="74236" y="434080"/>
                    </a:lnTo>
                    <a:lnTo>
                      <a:pt x="74236" y="775202"/>
                    </a:lnTo>
                    <a:lnTo>
                      <a:pt x="0" y="775202"/>
                    </a:lnTo>
                    <a:lnTo>
                      <a:pt x="0" y="0"/>
                    </a:lnTo>
                    <a:close/>
                    <a:moveTo>
                      <a:pt x="286841" y="369945"/>
                    </a:moveTo>
                    <a:cubicBezTo>
                      <a:pt x="389818" y="369945"/>
                      <a:pt x="456253" y="309013"/>
                      <a:pt x="456253" y="217122"/>
                    </a:cubicBezTo>
                    <a:cubicBezTo>
                      <a:pt x="456253" y="125231"/>
                      <a:pt x="389818" y="65367"/>
                      <a:pt x="286841" y="65367"/>
                    </a:cubicBezTo>
                    <a:lnTo>
                      <a:pt x="74236" y="65367"/>
                    </a:lnTo>
                    <a:lnTo>
                      <a:pt x="74236" y="369945"/>
                    </a:lnTo>
                    <a:lnTo>
                      <a:pt x="286841" y="369945"/>
                    </a:ln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18">
                <a:extLst>
                  <a:ext uri="{FF2B5EF4-FFF2-40B4-BE49-F238E27FC236}">
                    <a16:creationId xmlns:a16="http://schemas.microsoft.com/office/drawing/2014/main" id="{655995B5-2F18-0980-F5DF-B57984B473BA}"/>
                  </a:ext>
                </a:extLst>
              </p:cNvPr>
              <p:cNvSpPr/>
              <p:nvPr/>
            </p:nvSpPr>
            <p:spPr>
              <a:xfrm>
                <a:off x="4996017" y="3446901"/>
                <a:ext cx="481791" cy="566948"/>
              </a:xfrm>
              <a:custGeom>
                <a:avLst/>
                <a:gdLst>
                  <a:gd name="connsiteX0" fmla="*/ 0 w 481791"/>
                  <a:gd name="connsiteY0" fmla="*/ 360009 h 566948"/>
                  <a:gd name="connsiteX1" fmla="*/ 0 w 481791"/>
                  <a:gd name="connsiteY1" fmla="*/ 82 h 566948"/>
                  <a:gd name="connsiteX2" fmla="*/ 69801 w 481791"/>
                  <a:gd name="connsiteY2" fmla="*/ 82 h 566948"/>
                  <a:gd name="connsiteX3" fmla="*/ 69801 w 481791"/>
                  <a:gd name="connsiteY3" fmla="*/ 353357 h 566948"/>
                  <a:gd name="connsiteX4" fmla="*/ 211538 w 481791"/>
                  <a:gd name="connsiteY4" fmla="*/ 503963 h 566948"/>
                  <a:gd name="connsiteX5" fmla="*/ 411990 w 481791"/>
                  <a:gd name="connsiteY5" fmla="*/ 238145 h 566948"/>
                  <a:gd name="connsiteX6" fmla="*/ 411990 w 481791"/>
                  <a:gd name="connsiteY6" fmla="*/ 0 h 566948"/>
                  <a:gd name="connsiteX7" fmla="*/ 481791 w 481791"/>
                  <a:gd name="connsiteY7" fmla="*/ 0 h 566948"/>
                  <a:gd name="connsiteX8" fmla="*/ 481791 w 481791"/>
                  <a:gd name="connsiteY8" fmla="*/ 558162 h 566948"/>
                  <a:gd name="connsiteX9" fmla="*/ 411990 w 481791"/>
                  <a:gd name="connsiteY9" fmla="*/ 558162 h 566948"/>
                  <a:gd name="connsiteX10" fmla="*/ 411990 w 481791"/>
                  <a:gd name="connsiteY10" fmla="*/ 431863 h 566948"/>
                  <a:gd name="connsiteX11" fmla="*/ 200452 w 481791"/>
                  <a:gd name="connsiteY11" fmla="*/ 566948 h 566948"/>
                  <a:gd name="connsiteX12" fmla="*/ 0 w 481791"/>
                  <a:gd name="connsiteY12" fmla="*/ 359845 h 56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81791" h="566948">
                    <a:moveTo>
                      <a:pt x="0" y="360009"/>
                    </a:moveTo>
                    <a:lnTo>
                      <a:pt x="0" y="82"/>
                    </a:lnTo>
                    <a:lnTo>
                      <a:pt x="69801" y="82"/>
                    </a:lnTo>
                    <a:lnTo>
                      <a:pt x="69801" y="353357"/>
                    </a:lnTo>
                    <a:cubicBezTo>
                      <a:pt x="69801" y="453050"/>
                      <a:pt x="125149" y="503963"/>
                      <a:pt x="211538" y="503963"/>
                    </a:cubicBezTo>
                    <a:cubicBezTo>
                      <a:pt x="334470" y="503963"/>
                      <a:pt x="411990" y="398769"/>
                      <a:pt x="411990" y="238145"/>
                    </a:cubicBezTo>
                    <a:lnTo>
                      <a:pt x="411990" y="0"/>
                    </a:lnTo>
                    <a:lnTo>
                      <a:pt x="481791" y="0"/>
                    </a:lnTo>
                    <a:lnTo>
                      <a:pt x="481791" y="558162"/>
                    </a:lnTo>
                    <a:lnTo>
                      <a:pt x="411990" y="558162"/>
                    </a:lnTo>
                    <a:lnTo>
                      <a:pt x="411990" y="431863"/>
                    </a:lnTo>
                    <a:cubicBezTo>
                      <a:pt x="377665" y="511600"/>
                      <a:pt x="300145" y="566948"/>
                      <a:pt x="200452" y="566948"/>
                    </a:cubicBezTo>
                    <a:cubicBezTo>
                      <a:pt x="85239" y="566948"/>
                      <a:pt x="0" y="496080"/>
                      <a:pt x="0" y="359845"/>
                    </a:cubicBez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19">
                <a:extLst>
                  <a:ext uri="{FF2B5EF4-FFF2-40B4-BE49-F238E27FC236}">
                    <a16:creationId xmlns:a16="http://schemas.microsoft.com/office/drawing/2014/main" id="{3B6661C6-5DC1-29D9-414C-AC2461D90391}"/>
                  </a:ext>
                </a:extLst>
              </p:cNvPr>
              <p:cNvSpPr/>
              <p:nvPr/>
            </p:nvSpPr>
            <p:spPr>
              <a:xfrm>
                <a:off x="5630549" y="3220992"/>
                <a:ext cx="554958" cy="793021"/>
              </a:xfrm>
              <a:custGeom>
                <a:avLst/>
                <a:gdLst>
                  <a:gd name="connsiteX0" fmla="*/ 69801 w 554958"/>
                  <a:gd name="connsiteY0" fmla="*/ 671157 h 793021"/>
                  <a:gd name="connsiteX1" fmla="*/ 69801 w 554958"/>
                  <a:gd name="connsiteY1" fmla="*/ 784153 h 793021"/>
                  <a:gd name="connsiteX2" fmla="*/ 0 w 554958"/>
                  <a:gd name="connsiteY2" fmla="*/ 784153 h 793021"/>
                  <a:gd name="connsiteX3" fmla="*/ 0 w 554958"/>
                  <a:gd name="connsiteY3" fmla="*/ 0 h 793021"/>
                  <a:gd name="connsiteX4" fmla="*/ 69801 w 554958"/>
                  <a:gd name="connsiteY4" fmla="*/ 0 h 793021"/>
                  <a:gd name="connsiteX5" fmla="*/ 69801 w 554958"/>
                  <a:gd name="connsiteY5" fmla="*/ 338904 h 793021"/>
                  <a:gd name="connsiteX6" fmla="*/ 280272 w 554958"/>
                  <a:gd name="connsiteY6" fmla="*/ 217040 h 793021"/>
                  <a:gd name="connsiteX7" fmla="*/ 554959 w 554958"/>
                  <a:gd name="connsiteY7" fmla="*/ 505031 h 793021"/>
                  <a:gd name="connsiteX8" fmla="*/ 280272 w 554958"/>
                  <a:gd name="connsiteY8" fmla="*/ 793022 h 793021"/>
                  <a:gd name="connsiteX9" fmla="*/ 69801 w 554958"/>
                  <a:gd name="connsiteY9" fmla="*/ 671157 h 793021"/>
                  <a:gd name="connsiteX10" fmla="*/ 276905 w 554958"/>
                  <a:gd name="connsiteY10" fmla="*/ 730940 h 793021"/>
                  <a:gd name="connsiteX11" fmla="*/ 484008 w 554958"/>
                  <a:gd name="connsiteY11" fmla="*/ 505031 h 793021"/>
                  <a:gd name="connsiteX12" fmla="*/ 276905 w 554958"/>
                  <a:gd name="connsiteY12" fmla="*/ 279122 h 793021"/>
                  <a:gd name="connsiteX13" fmla="*/ 70869 w 554958"/>
                  <a:gd name="connsiteY13" fmla="*/ 505031 h 793021"/>
                  <a:gd name="connsiteX14" fmla="*/ 276905 w 554958"/>
                  <a:gd name="connsiteY14" fmla="*/ 730940 h 793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54958" h="793021">
                    <a:moveTo>
                      <a:pt x="69801" y="671157"/>
                    </a:moveTo>
                    <a:lnTo>
                      <a:pt x="69801" y="784153"/>
                    </a:lnTo>
                    <a:lnTo>
                      <a:pt x="0" y="784153"/>
                    </a:lnTo>
                    <a:lnTo>
                      <a:pt x="0" y="0"/>
                    </a:lnTo>
                    <a:lnTo>
                      <a:pt x="69801" y="0"/>
                    </a:lnTo>
                    <a:lnTo>
                      <a:pt x="69801" y="338904"/>
                    </a:lnTo>
                    <a:cubicBezTo>
                      <a:pt x="104127" y="265819"/>
                      <a:pt x="189448" y="217040"/>
                      <a:pt x="280272" y="217040"/>
                    </a:cubicBezTo>
                    <a:cubicBezTo>
                      <a:pt x="444181" y="217040"/>
                      <a:pt x="554959" y="333320"/>
                      <a:pt x="554959" y="505031"/>
                    </a:cubicBezTo>
                    <a:cubicBezTo>
                      <a:pt x="554959" y="676741"/>
                      <a:pt x="444181" y="793022"/>
                      <a:pt x="280272" y="793022"/>
                    </a:cubicBezTo>
                    <a:cubicBezTo>
                      <a:pt x="189448" y="793022"/>
                      <a:pt x="104209" y="743175"/>
                      <a:pt x="69801" y="671157"/>
                    </a:cubicBezTo>
                    <a:close/>
                    <a:moveTo>
                      <a:pt x="276905" y="730940"/>
                    </a:moveTo>
                    <a:cubicBezTo>
                      <a:pt x="396552" y="730940"/>
                      <a:pt x="484008" y="637899"/>
                      <a:pt x="484008" y="505031"/>
                    </a:cubicBezTo>
                    <a:cubicBezTo>
                      <a:pt x="484008" y="372163"/>
                      <a:pt x="396470" y="279122"/>
                      <a:pt x="276905" y="279122"/>
                    </a:cubicBezTo>
                    <a:cubicBezTo>
                      <a:pt x="157340" y="279122"/>
                      <a:pt x="70869" y="372163"/>
                      <a:pt x="70869" y="505031"/>
                    </a:cubicBezTo>
                    <a:cubicBezTo>
                      <a:pt x="70869" y="637899"/>
                      <a:pt x="157258" y="730940"/>
                      <a:pt x="276905" y="730940"/>
                    </a:cubicBez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20">
                <a:extLst>
                  <a:ext uri="{FF2B5EF4-FFF2-40B4-BE49-F238E27FC236}">
                    <a16:creationId xmlns:a16="http://schemas.microsoft.com/office/drawing/2014/main" id="{CF7C0B50-0368-1FF6-63CC-66BB35FC9F98}"/>
                  </a:ext>
                </a:extLst>
              </p:cNvPr>
              <p:cNvSpPr/>
              <p:nvPr/>
            </p:nvSpPr>
            <p:spPr>
              <a:xfrm>
                <a:off x="6299572" y="3220992"/>
                <a:ext cx="70868" cy="784152"/>
              </a:xfrm>
              <a:custGeom>
                <a:avLst/>
                <a:gdLst>
                  <a:gd name="connsiteX0" fmla="*/ 0 w 70868"/>
                  <a:gd name="connsiteY0" fmla="*/ 0 h 784152"/>
                  <a:gd name="connsiteX1" fmla="*/ 70868 w 70868"/>
                  <a:gd name="connsiteY1" fmla="*/ 0 h 784152"/>
                  <a:gd name="connsiteX2" fmla="*/ 70868 w 70868"/>
                  <a:gd name="connsiteY2" fmla="*/ 784153 h 784152"/>
                  <a:gd name="connsiteX3" fmla="*/ 0 w 70868"/>
                  <a:gd name="connsiteY3" fmla="*/ 784153 h 784152"/>
                  <a:gd name="connsiteX4" fmla="*/ 0 w 70868"/>
                  <a:gd name="connsiteY4" fmla="*/ 0 h 784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8" h="784152">
                    <a:moveTo>
                      <a:pt x="0" y="0"/>
                    </a:moveTo>
                    <a:lnTo>
                      <a:pt x="70868" y="0"/>
                    </a:lnTo>
                    <a:lnTo>
                      <a:pt x="70868" y="784153"/>
                    </a:lnTo>
                    <a:lnTo>
                      <a:pt x="0" y="78415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21">
                <a:extLst>
                  <a:ext uri="{FF2B5EF4-FFF2-40B4-BE49-F238E27FC236}">
                    <a16:creationId xmlns:a16="http://schemas.microsoft.com/office/drawing/2014/main" id="{FB97918E-0C4C-5921-C511-D4802D991C26}"/>
                  </a:ext>
                </a:extLst>
              </p:cNvPr>
              <p:cNvSpPr/>
              <p:nvPr/>
            </p:nvSpPr>
            <p:spPr>
              <a:xfrm>
                <a:off x="6503390" y="3219924"/>
                <a:ext cx="106261" cy="785220"/>
              </a:xfrm>
              <a:custGeom>
                <a:avLst/>
                <a:gdLst>
                  <a:gd name="connsiteX0" fmla="*/ 53131 w 106261"/>
                  <a:gd name="connsiteY0" fmla="*/ 0 h 785220"/>
                  <a:gd name="connsiteX1" fmla="*/ 106262 w 106261"/>
                  <a:gd name="connsiteY1" fmla="*/ 52063 h 785220"/>
                  <a:gd name="connsiteX2" fmla="*/ 53131 w 106261"/>
                  <a:gd name="connsiteY2" fmla="*/ 102977 h 785220"/>
                  <a:gd name="connsiteX3" fmla="*/ 0 w 106261"/>
                  <a:gd name="connsiteY3" fmla="*/ 52063 h 785220"/>
                  <a:gd name="connsiteX4" fmla="*/ 53131 w 106261"/>
                  <a:gd name="connsiteY4" fmla="*/ 0 h 785220"/>
                  <a:gd name="connsiteX5" fmla="*/ 17656 w 106261"/>
                  <a:gd name="connsiteY5" fmla="*/ 227059 h 785220"/>
                  <a:gd name="connsiteX6" fmla="*/ 88524 w 106261"/>
                  <a:gd name="connsiteY6" fmla="*/ 227059 h 785220"/>
                  <a:gd name="connsiteX7" fmla="*/ 88524 w 106261"/>
                  <a:gd name="connsiteY7" fmla="*/ 785220 h 785220"/>
                  <a:gd name="connsiteX8" fmla="*/ 17656 w 106261"/>
                  <a:gd name="connsiteY8" fmla="*/ 785220 h 785220"/>
                  <a:gd name="connsiteX9" fmla="*/ 17656 w 106261"/>
                  <a:gd name="connsiteY9" fmla="*/ 227059 h 785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6261" h="785220">
                    <a:moveTo>
                      <a:pt x="53131" y="0"/>
                    </a:moveTo>
                    <a:cubicBezTo>
                      <a:pt x="84172" y="0"/>
                      <a:pt x="106262" y="22172"/>
                      <a:pt x="106262" y="52063"/>
                    </a:cubicBezTo>
                    <a:cubicBezTo>
                      <a:pt x="106262" y="81955"/>
                      <a:pt x="84090" y="102977"/>
                      <a:pt x="53131" y="102977"/>
                    </a:cubicBezTo>
                    <a:cubicBezTo>
                      <a:pt x="22172" y="102977"/>
                      <a:pt x="0" y="80805"/>
                      <a:pt x="0" y="52063"/>
                    </a:cubicBezTo>
                    <a:cubicBezTo>
                      <a:pt x="0" y="23322"/>
                      <a:pt x="22172" y="0"/>
                      <a:pt x="53131" y="0"/>
                    </a:cubicBezTo>
                    <a:close/>
                    <a:moveTo>
                      <a:pt x="17656" y="227059"/>
                    </a:moveTo>
                    <a:lnTo>
                      <a:pt x="88524" y="227059"/>
                    </a:lnTo>
                    <a:lnTo>
                      <a:pt x="88524" y="785220"/>
                    </a:lnTo>
                    <a:lnTo>
                      <a:pt x="17656" y="785220"/>
                    </a:lnTo>
                    <a:lnTo>
                      <a:pt x="17656" y="227059"/>
                    </a:ln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22">
                <a:extLst>
                  <a:ext uri="{FF2B5EF4-FFF2-40B4-BE49-F238E27FC236}">
                    <a16:creationId xmlns:a16="http://schemas.microsoft.com/office/drawing/2014/main" id="{3863349F-6B91-214A-04C0-D127953854A4}"/>
                  </a:ext>
                </a:extLst>
              </p:cNvPr>
              <p:cNvSpPr/>
              <p:nvPr/>
            </p:nvSpPr>
            <p:spPr>
              <a:xfrm>
                <a:off x="6704910" y="3438032"/>
                <a:ext cx="519401" cy="575817"/>
              </a:xfrm>
              <a:custGeom>
                <a:avLst/>
                <a:gdLst>
                  <a:gd name="connsiteX0" fmla="*/ 0 w 519401"/>
                  <a:gd name="connsiteY0" fmla="*/ 287991 h 575817"/>
                  <a:gd name="connsiteX1" fmla="*/ 271320 w 519401"/>
                  <a:gd name="connsiteY1" fmla="*/ 0 h 575817"/>
                  <a:gd name="connsiteX2" fmla="*/ 513899 w 519401"/>
                  <a:gd name="connsiteY2" fmla="*/ 184932 h 575817"/>
                  <a:gd name="connsiteX3" fmla="*/ 444098 w 519401"/>
                  <a:gd name="connsiteY3" fmla="*/ 184932 h 575817"/>
                  <a:gd name="connsiteX4" fmla="*/ 271320 w 519401"/>
                  <a:gd name="connsiteY4" fmla="*/ 62000 h 575817"/>
                  <a:gd name="connsiteX5" fmla="*/ 71936 w 519401"/>
                  <a:gd name="connsiteY5" fmla="*/ 287909 h 575817"/>
                  <a:gd name="connsiteX6" fmla="*/ 271320 w 519401"/>
                  <a:gd name="connsiteY6" fmla="*/ 513818 h 575817"/>
                  <a:gd name="connsiteX7" fmla="*/ 449601 w 519401"/>
                  <a:gd name="connsiteY7" fmla="*/ 379800 h 575817"/>
                  <a:gd name="connsiteX8" fmla="*/ 519402 w 519401"/>
                  <a:gd name="connsiteY8" fmla="*/ 379800 h 575817"/>
                  <a:gd name="connsiteX9" fmla="*/ 271320 w 519401"/>
                  <a:gd name="connsiteY9" fmla="*/ 575817 h 575817"/>
                  <a:gd name="connsiteX10" fmla="*/ 0 w 519401"/>
                  <a:gd name="connsiteY10" fmla="*/ 287826 h 57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19401" h="575817">
                    <a:moveTo>
                      <a:pt x="0" y="287991"/>
                    </a:moveTo>
                    <a:cubicBezTo>
                      <a:pt x="0" y="121864"/>
                      <a:pt x="115212" y="0"/>
                      <a:pt x="271320" y="0"/>
                    </a:cubicBezTo>
                    <a:cubicBezTo>
                      <a:pt x="404189" y="0"/>
                      <a:pt x="495012" y="76453"/>
                      <a:pt x="513899" y="184932"/>
                    </a:cubicBezTo>
                    <a:lnTo>
                      <a:pt x="444098" y="184932"/>
                    </a:lnTo>
                    <a:cubicBezTo>
                      <a:pt x="426361" y="110696"/>
                      <a:pt x="359927" y="62000"/>
                      <a:pt x="271320" y="62000"/>
                    </a:cubicBezTo>
                    <a:cubicBezTo>
                      <a:pt x="157257" y="62000"/>
                      <a:pt x="71936" y="156108"/>
                      <a:pt x="71936" y="287909"/>
                    </a:cubicBezTo>
                    <a:cubicBezTo>
                      <a:pt x="71936" y="419709"/>
                      <a:pt x="157175" y="513818"/>
                      <a:pt x="271320" y="513818"/>
                    </a:cubicBezTo>
                    <a:cubicBezTo>
                      <a:pt x="367646" y="513818"/>
                      <a:pt x="437447" y="457320"/>
                      <a:pt x="449601" y="379800"/>
                    </a:cubicBezTo>
                    <a:lnTo>
                      <a:pt x="519402" y="379800"/>
                    </a:lnTo>
                    <a:cubicBezTo>
                      <a:pt x="503881" y="488361"/>
                      <a:pt x="406406" y="575817"/>
                      <a:pt x="271320" y="575817"/>
                    </a:cubicBezTo>
                    <a:cubicBezTo>
                      <a:pt x="115130" y="575817"/>
                      <a:pt x="0" y="452885"/>
                      <a:pt x="0" y="287826"/>
                    </a:cubicBez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23">
                <a:extLst>
                  <a:ext uri="{FF2B5EF4-FFF2-40B4-BE49-F238E27FC236}">
                    <a16:creationId xmlns:a16="http://schemas.microsoft.com/office/drawing/2014/main" id="{2EC78DF6-4C25-8639-48DC-71C0F27D7918}"/>
                  </a:ext>
                </a:extLst>
              </p:cNvPr>
              <p:cNvSpPr/>
              <p:nvPr/>
            </p:nvSpPr>
            <p:spPr>
              <a:xfrm>
                <a:off x="7301668" y="3438032"/>
                <a:ext cx="456334" cy="575981"/>
              </a:xfrm>
              <a:custGeom>
                <a:avLst/>
                <a:gdLst>
                  <a:gd name="connsiteX0" fmla="*/ 164 w 456334"/>
                  <a:gd name="connsiteY0" fmla="*/ 419791 h 575981"/>
                  <a:gd name="connsiteX1" fmla="*/ 260399 w 456334"/>
                  <a:gd name="connsiteY1" fmla="*/ 233710 h 575981"/>
                  <a:gd name="connsiteX2" fmla="*/ 386697 w 456334"/>
                  <a:gd name="connsiteY2" fmla="*/ 220407 h 575981"/>
                  <a:gd name="connsiteX3" fmla="*/ 386697 w 456334"/>
                  <a:gd name="connsiteY3" fmla="*/ 196018 h 575981"/>
                  <a:gd name="connsiteX4" fmla="*/ 234942 w 456334"/>
                  <a:gd name="connsiteY4" fmla="*/ 62000 h 575981"/>
                  <a:gd name="connsiteX5" fmla="*/ 76535 w 456334"/>
                  <a:gd name="connsiteY5" fmla="*/ 196018 h 575981"/>
                  <a:gd name="connsiteX6" fmla="*/ 4516 w 456334"/>
                  <a:gd name="connsiteY6" fmla="*/ 196018 h 575981"/>
                  <a:gd name="connsiteX7" fmla="*/ 234860 w 456334"/>
                  <a:gd name="connsiteY7" fmla="*/ 0 h 575981"/>
                  <a:gd name="connsiteX8" fmla="*/ 456334 w 456334"/>
                  <a:gd name="connsiteY8" fmla="*/ 201602 h 575981"/>
                  <a:gd name="connsiteX9" fmla="*/ 456334 w 456334"/>
                  <a:gd name="connsiteY9" fmla="*/ 567113 h 575981"/>
                  <a:gd name="connsiteX10" fmla="*/ 386533 w 456334"/>
                  <a:gd name="connsiteY10" fmla="*/ 567113 h 575981"/>
                  <a:gd name="connsiteX11" fmla="*/ 386533 w 456334"/>
                  <a:gd name="connsiteY11" fmla="*/ 451900 h 575981"/>
                  <a:gd name="connsiteX12" fmla="*/ 192733 w 456334"/>
                  <a:gd name="connsiteY12" fmla="*/ 575982 h 575981"/>
                  <a:gd name="connsiteX13" fmla="*/ 0 w 456334"/>
                  <a:gd name="connsiteY13" fmla="*/ 419791 h 575981"/>
                  <a:gd name="connsiteX14" fmla="*/ 197331 w 456334"/>
                  <a:gd name="connsiteY14" fmla="*/ 513900 h 575981"/>
                  <a:gd name="connsiteX15" fmla="*/ 386697 w 456334"/>
                  <a:gd name="connsiteY15" fmla="*/ 305728 h 575981"/>
                  <a:gd name="connsiteX16" fmla="*/ 386697 w 456334"/>
                  <a:gd name="connsiteY16" fmla="*/ 276905 h 575981"/>
                  <a:gd name="connsiteX17" fmla="*/ 264833 w 456334"/>
                  <a:gd name="connsiteY17" fmla="*/ 290208 h 575981"/>
                  <a:gd name="connsiteX18" fmla="*/ 71032 w 456334"/>
                  <a:gd name="connsiteY18" fmla="*/ 417574 h 575981"/>
                  <a:gd name="connsiteX19" fmla="*/ 197250 w 456334"/>
                  <a:gd name="connsiteY19" fmla="*/ 513900 h 575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6334" h="575981">
                    <a:moveTo>
                      <a:pt x="164" y="419791"/>
                    </a:moveTo>
                    <a:cubicBezTo>
                      <a:pt x="164" y="305728"/>
                      <a:pt x="78834" y="252515"/>
                      <a:pt x="260399" y="233710"/>
                    </a:cubicBezTo>
                    <a:lnTo>
                      <a:pt x="386697" y="220407"/>
                    </a:lnTo>
                    <a:lnTo>
                      <a:pt x="386697" y="196018"/>
                    </a:lnTo>
                    <a:cubicBezTo>
                      <a:pt x="386697" y="114063"/>
                      <a:pt x="324698" y="62000"/>
                      <a:pt x="234942" y="62000"/>
                    </a:cubicBezTo>
                    <a:cubicBezTo>
                      <a:pt x="145186" y="62000"/>
                      <a:pt x="88770" y="111846"/>
                      <a:pt x="76535" y="196018"/>
                    </a:cubicBezTo>
                    <a:lnTo>
                      <a:pt x="4516" y="196018"/>
                    </a:lnTo>
                    <a:cubicBezTo>
                      <a:pt x="20037" y="87457"/>
                      <a:pt x="104209" y="0"/>
                      <a:pt x="234860" y="0"/>
                    </a:cubicBezTo>
                    <a:cubicBezTo>
                      <a:pt x="365511" y="0"/>
                      <a:pt x="456334" y="78670"/>
                      <a:pt x="456334" y="201602"/>
                    </a:cubicBezTo>
                    <a:lnTo>
                      <a:pt x="456334" y="567113"/>
                    </a:lnTo>
                    <a:lnTo>
                      <a:pt x="386533" y="567113"/>
                    </a:lnTo>
                    <a:lnTo>
                      <a:pt x="386533" y="451900"/>
                    </a:lnTo>
                    <a:cubicBezTo>
                      <a:pt x="366579" y="521701"/>
                      <a:pt x="284624" y="575982"/>
                      <a:pt x="192733" y="575982"/>
                    </a:cubicBezTo>
                    <a:cubicBezTo>
                      <a:pt x="74235" y="575982"/>
                      <a:pt x="0" y="515049"/>
                      <a:pt x="0" y="419791"/>
                    </a:cubicBezTo>
                    <a:close/>
                    <a:moveTo>
                      <a:pt x="197331" y="513900"/>
                    </a:moveTo>
                    <a:cubicBezTo>
                      <a:pt x="310327" y="513900"/>
                      <a:pt x="386697" y="428660"/>
                      <a:pt x="386697" y="305728"/>
                    </a:cubicBezTo>
                    <a:lnTo>
                      <a:pt x="386697" y="276905"/>
                    </a:lnTo>
                    <a:lnTo>
                      <a:pt x="264833" y="290208"/>
                    </a:lnTo>
                    <a:cubicBezTo>
                      <a:pt x="128598" y="305728"/>
                      <a:pt x="71032" y="336769"/>
                      <a:pt x="71032" y="417574"/>
                    </a:cubicBezTo>
                    <a:cubicBezTo>
                      <a:pt x="71032" y="476289"/>
                      <a:pt x="119729" y="513900"/>
                      <a:pt x="197250" y="513900"/>
                    </a:cubicBez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24">
                <a:extLst>
                  <a:ext uri="{FF2B5EF4-FFF2-40B4-BE49-F238E27FC236}">
                    <a16:creationId xmlns:a16="http://schemas.microsoft.com/office/drawing/2014/main" id="{7056F47E-1AD5-2877-9864-D3CDB397BDC2}"/>
                  </a:ext>
                </a:extLst>
              </p:cNvPr>
              <p:cNvSpPr/>
              <p:nvPr/>
            </p:nvSpPr>
            <p:spPr>
              <a:xfrm>
                <a:off x="7824601" y="3301797"/>
                <a:ext cx="315664" cy="712216"/>
              </a:xfrm>
              <a:custGeom>
                <a:avLst/>
                <a:gdLst>
                  <a:gd name="connsiteX0" fmla="*/ 97475 w 315664"/>
                  <a:gd name="connsiteY0" fmla="*/ 549375 h 712216"/>
                  <a:gd name="connsiteX1" fmla="*/ 97475 w 315664"/>
                  <a:gd name="connsiteY1" fmla="*/ 203819 h 712216"/>
                  <a:gd name="connsiteX2" fmla="*/ 0 w 315664"/>
                  <a:gd name="connsiteY2" fmla="*/ 203819 h 712216"/>
                  <a:gd name="connsiteX3" fmla="*/ 0 w 315664"/>
                  <a:gd name="connsiteY3" fmla="*/ 145104 h 712216"/>
                  <a:gd name="connsiteX4" fmla="*/ 97475 w 315664"/>
                  <a:gd name="connsiteY4" fmla="*/ 145104 h 712216"/>
                  <a:gd name="connsiteX5" fmla="*/ 97475 w 315664"/>
                  <a:gd name="connsiteY5" fmla="*/ 0 h 712216"/>
                  <a:gd name="connsiteX6" fmla="*/ 167276 w 315664"/>
                  <a:gd name="connsiteY6" fmla="*/ 0 h 712216"/>
                  <a:gd name="connsiteX7" fmla="*/ 167276 w 315664"/>
                  <a:gd name="connsiteY7" fmla="*/ 145104 h 712216"/>
                  <a:gd name="connsiteX8" fmla="*/ 314597 w 315664"/>
                  <a:gd name="connsiteY8" fmla="*/ 145104 h 712216"/>
                  <a:gd name="connsiteX9" fmla="*/ 314597 w 315664"/>
                  <a:gd name="connsiteY9" fmla="*/ 203819 h 712216"/>
                  <a:gd name="connsiteX10" fmla="*/ 167276 w 315664"/>
                  <a:gd name="connsiteY10" fmla="*/ 203819 h 712216"/>
                  <a:gd name="connsiteX11" fmla="*/ 167276 w 315664"/>
                  <a:gd name="connsiteY11" fmla="*/ 544941 h 712216"/>
                  <a:gd name="connsiteX12" fmla="*/ 252515 w 315664"/>
                  <a:gd name="connsiteY12" fmla="*/ 649067 h 712216"/>
                  <a:gd name="connsiteX13" fmla="*/ 315665 w 315664"/>
                  <a:gd name="connsiteY13" fmla="*/ 637981 h 712216"/>
                  <a:gd name="connsiteX14" fmla="*/ 315665 w 315664"/>
                  <a:gd name="connsiteY14" fmla="*/ 698913 h 712216"/>
                  <a:gd name="connsiteX15" fmla="*/ 245864 w 315664"/>
                  <a:gd name="connsiteY15" fmla="*/ 712217 h 712216"/>
                  <a:gd name="connsiteX16" fmla="*/ 97475 w 315664"/>
                  <a:gd name="connsiteY16" fmla="*/ 549375 h 712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15664" h="712216">
                    <a:moveTo>
                      <a:pt x="97475" y="549375"/>
                    </a:moveTo>
                    <a:lnTo>
                      <a:pt x="97475" y="203819"/>
                    </a:lnTo>
                    <a:lnTo>
                      <a:pt x="0" y="203819"/>
                    </a:lnTo>
                    <a:lnTo>
                      <a:pt x="0" y="145104"/>
                    </a:lnTo>
                    <a:lnTo>
                      <a:pt x="97475" y="145104"/>
                    </a:lnTo>
                    <a:lnTo>
                      <a:pt x="97475" y="0"/>
                    </a:lnTo>
                    <a:lnTo>
                      <a:pt x="167276" y="0"/>
                    </a:lnTo>
                    <a:lnTo>
                      <a:pt x="167276" y="145104"/>
                    </a:lnTo>
                    <a:lnTo>
                      <a:pt x="314597" y="145104"/>
                    </a:lnTo>
                    <a:lnTo>
                      <a:pt x="314597" y="203819"/>
                    </a:lnTo>
                    <a:lnTo>
                      <a:pt x="167276" y="203819"/>
                    </a:lnTo>
                    <a:lnTo>
                      <a:pt x="167276" y="544941"/>
                    </a:lnTo>
                    <a:cubicBezTo>
                      <a:pt x="167276" y="615809"/>
                      <a:pt x="201602" y="649067"/>
                      <a:pt x="252515" y="649067"/>
                    </a:cubicBezTo>
                    <a:cubicBezTo>
                      <a:pt x="273538" y="649067"/>
                      <a:pt x="297927" y="644633"/>
                      <a:pt x="315665" y="637981"/>
                    </a:cubicBezTo>
                    <a:lnTo>
                      <a:pt x="315665" y="698913"/>
                    </a:lnTo>
                    <a:cubicBezTo>
                      <a:pt x="296860" y="707782"/>
                      <a:pt x="269186" y="712217"/>
                      <a:pt x="245864" y="712217"/>
                    </a:cubicBezTo>
                    <a:cubicBezTo>
                      <a:pt x="158407" y="712217"/>
                      <a:pt x="97475" y="656869"/>
                      <a:pt x="97475" y="549375"/>
                    </a:cubicBez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25">
                <a:extLst>
                  <a:ext uri="{FF2B5EF4-FFF2-40B4-BE49-F238E27FC236}">
                    <a16:creationId xmlns:a16="http://schemas.microsoft.com/office/drawing/2014/main" id="{F37AB345-D49F-2B6D-1DFF-97D3CEC257F8}"/>
                  </a:ext>
                </a:extLst>
              </p:cNvPr>
              <p:cNvSpPr/>
              <p:nvPr/>
            </p:nvSpPr>
            <p:spPr>
              <a:xfrm>
                <a:off x="8210066" y="3219924"/>
                <a:ext cx="106261" cy="785220"/>
              </a:xfrm>
              <a:custGeom>
                <a:avLst/>
                <a:gdLst>
                  <a:gd name="connsiteX0" fmla="*/ 53131 w 106261"/>
                  <a:gd name="connsiteY0" fmla="*/ 0 h 785220"/>
                  <a:gd name="connsiteX1" fmla="*/ 106262 w 106261"/>
                  <a:gd name="connsiteY1" fmla="*/ 52063 h 785220"/>
                  <a:gd name="connsiteX2" fmla="*/ 53131 w 106261"/>
                  <a:gd name="connsiteY2" fmla="*/ 102977 h 785220"/>
                  <a:gd name="connsiteX3" fmla="*/ 0 w 106261"/>
                  <a:gd name="connsiteY3" fmla="*/ 52063 h 785220"/>
                  <a:gd name="connsiteX4" fmla="*/ 53131 w 106261"/>
                  <a:gd name="connsiteY4" fmla="*/ 0 h 785220"/>
                  <a:gd name="connsiteX5" fmla="*/ 17656 w 106261"/>
                  <a:gd name="connsiteY5" fmla="*/ 227059 h 785220"/>
                  <a:gd name="connsiteX6" fmla="*/ 88524 w 106261"/>
                  <a:gd name="connsiteY6" fmla="*/ 227059 h 785220"/>
                  <a:gd name="connsiteX7" fmla="*/ 88524 w 106261"/>
                  <a:gd name="connsiteY7" fmla="*/ 785220 h 785220"/>
                  <a:gd name="connsiteX8" fmla="*/ 17656 w 106261"/>
                  <a:gd name="connsiteY8" fmla="*/ 785220 h 785220"/>
                  <a:gd name="connsiteX9" fmla="*/ 17656 w 106261"/>
                  <a:gd name="connsiteY9" fmla="*/ 227059 h 785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6261" h="785220">
                    <a:moveTo>
                      <a:pt x="53131" y="0"/>
                    </a:moveTo>
                    <a:cubicBezTo>
                      <a:pt x="84172" y="0"/>
                      <a:pt x="106262" y="22172"/>
                      <a:pt x="106262" y="52063"/>
                    </a:cubicBezTo>
                    <a:cubicBezTo>
                      <a:pt x="106262" y="81955"/>
                      <a:pt x="84090" y="102977"/>
                      <a:pt x="53131" y="102977"/>
                    </a:cubicBezTo>
                    <a:cubicBezTo>
                      <a:pt x="22172" y="102977"/>
                      <a:pt x="0" y="80805"/>
                      <a:pt x="0" y="52063"/>
                    </a:cubicBezTo>
                    <a:cubicBezTo>
                      <a:pt x="0" y="23322"/>
                      <a:pt x="22172" y="0"/>
                      <a:pt x="53131" y="0"/>
                    </a:cubicBezTo>
                    <a:close/>
                    <a:moveTo>
                      <a:pt x="17656" y="227059"/>
                    </a:moveTo>
                    <a:lnTo>
                      <a:pt x="88524" y="227059"/>
                    </a:lnTo>
                    <a:lnTo>
                      <a:pt x="88524" y="785220"/>
                    </a:lnTo>
                    <a:lnTo>
                      <a:pt x="17656" y="785220"/>
                    </a:lnTo>
                    <a:lnTo>
                      <a:pt x="17656" y="227059"/>
                    </a:ln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26">
                <a:extLst>
                  <a:ext uri="{FF2B5EF4-FFF2-40B4-BE49-F238E27FC236}">
                    <a16:creationId xmlns:a16="http://schemas.microsoft.com/office/drawing/2014/main" id="{54368A8B-ED36-B322-1E80-16C2C7B11513}"/>
                  </a:ext>
                </a:extLst>
              </p:cNvPr>
              <p:cNvSpPr/>
              <p:nvPr/>
            </p:nvSpPr>
            <p:spPr>
              <a:xfrm>
                <a:off x="8411586" y="3438032"/>
                <a:ext cx="554877" cy="575981"/>
              </a:xfrm>
              <a:custGeom>
                <a:avLst/>
                <a:gdLst>
                  <a:gd name="connsiteX0" fmla="*/ 0 w 554877"/>
                  <a:gd name="connsiteY0" fmla="*/ 287991 h 575981"/>
                  <a:gd name="connsiteX1" fmla="*/ 277973 w 554877"/>
                  <a:gd name="connsiteY1" fmla="*/ 0 h 575981"/>
                  <a:gd name="connsiteX2" fmla="*/ 554877 w 554877"/>
                  <a:gd name="connsiteY2" fmla="*/ 287991 h 575981"/>
                  <a:gd name="connsiteX3" fmla="*/ 277973 w 554877"/>
                  <a:gd name="connsiteY3" fmla="*/ 575982 h 575981"/>
                  <a:gd name="connsiteX4" fmla="*/ 0 w 554877"/>
                  <a:gd name="connsiteY4" fmla="*/ 287991 h 575981"/>
                  <a:gd name="connsiteX5" fmla="*/ 277973 w 554877"/>
                  <a:gd name="connsiteY5" fmla="*/ 513900 h 575981"/>
                  <a:gd name="connsiteX6" fmla="*/ 484008 w 554877"/>
                  <a:gd name="connsiteY6" fmla="*/ 287991 h 575981"/>
                  <a:gd name="connsiteX7" fmla="*/ 277973 w 554877"/>
                  <a:gd name="connsiteY7" fmla="*/ 62082 h 575981"/>
                  <a:gd name="connsiteX8" fmla="*/ 71936 w 554877"/>
                  <a:gd name="connsiteY8" fmla="*/ 287991 h 575981"/>
                  <a:gd name="connsiteX9" fmla="*/ 277973 w 554877"/>
                  <a:gd name="connsiteY9" fmla="*/ 513900 h 575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54877" h="575981">
                    <a:moveTo>
                      <a:pt x="0" y="287991"/>
                    </a:moveTo>
                    <a:cubicBezTo>
                      <a:pt x="0" y="119647"/>
                      <a:pt x="117430" y="0"/>
                      <a:pt x="277973" y="0"/>
                    </a:cubicBezTo>
                    <a:cubicBezTo>
                      <a:pt x="438515" y="0"/>
                      <a:pt x="554877" y="119647"/>
                      <a:pt x="554877" y="287991"/>
                    </a:cubicBezTo>
                    <a:cubicBezTo>
                      <a:pt x="554877" y="456334"/>
                      <a:pt x="437447" y="575982"/>
                      <a:pt x="277973" y="575982"/>
                    </a:cubicBezTo>
                    <a:cubicBezTo>
                      <a:pt x="118497" y="575982"/>
                      <a:pt x="0" y="456334"/>
                      <a:pt x="0" y="287991"/>
                    </a:cubicBezTo>
                    <a:close/>
                    <a:moveTo>
                      <a:pt x="277973" y="513900"/>
                    </a:moveTo>
                    <a:cubicBezTo>
                      <a:pt x="397620" y="513900"/>
                      <a:pt x="484008" y="420859"/>
                      <a:pt x="484008" y="287991"/>
                    </a:cubicBezTo>
                    <a:cubicBezTo>
                      <a:pt x="484008" y="155122"/>
                      <a:pt x="397620" y="62082"/>
                      <a:pt x="277973" y="62082"/>
                    </a:cubicBezTo>
                    <a:cubicBezTo>
                      <a:pt x="158325" y="62082"/>
                      <a:pt x="71936" y="155122"/>
                      <a:pt x="71936" y="287991"/>
                    </a:cubicBezTo>
                    <a:cubicBezTo>
                      <a:pt x="71936" y="420859"/>
                      <a:pt x="158325" y="513900"/>
                      <a:pt x="277973" y="513900"/>
                    </a:cubicBez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27">
                <a:extLst>
                  <a:ext uri="{FF2B5EF4-FFF2-40B4-BE49-F238E27FC236}">
                    <a16:creationId xmlns:a16="http://schemas.microsoft.com/office/drawing/2014/main" id="{83CEFC43-47CE-F71A-38BE-57E5CCFC06A9}"/>
                  </a:ext>
                </a:extLst>
              </p:cNvPr>
              <p:cNvSpPr/>
              <p:nvPr/>
            </p:nvSpPr>
            <p:spPr>
              <a:xfrm>
                <a:off x="9081676" y="3438114"/>
                <a:ext cx="484008" cy="567194"/>
              </a:xfrm>
              <a:custGeom>
                <a:avLst/>
                <a:gdLst>
                  <a:gd name="connsiteX0" fmla="*/ 0 w 484008"/>
                  <a:gd name="connsiteY0" fmla="*/ 8869 h 567194"/>
                  <a:gd name="connsiteX1" fmla="*/ 69801 w 484008"/>
                  <a:gd name="connsiteY1" fmla="*/ 8869 h 567194"/>
                  <a:gd name="connsiteX2" fmla="*/ 69801 w 484008"/>
                  <a:gd name="connsiteY2" fmla="*/ 134018 h 567194"/>
                  <a:gd name="connsiteX3" fmla="*/ 282406 w 484008"/>
                  <a:gd name="connsiteY3" fmla="*/ 0 h 567194"/>
                  <a:gd name="connsiteX4" fmla="*/ 484008 w 484008"/>
                  <a:gd name="connsiteY4" fmla="*/ 199385 h 567194"/>
                  <a:gd name="connsiteX5" fmla="*/ 484008 w 484008"/>
                  <a:gd name="connsiteY5" fmla="*/ 567113 h 567194"/>
                  <a:gd name="connsiteX6" fmla="*/ 413140 w 484008"/>
                  <a:gd name="connsiteY6" fmla="*/ 567113 h 567194"/>
                  <a:gd name="connsiteX7" fmla="*/ 413140 w 484008"/>
                  <a:gd name="connsiteY7" fmla="*/ 213837 h 567194"/>
                  <a:gd name="connsiteX8" fmla="*/ 270253 w 484008"/>
                  <a:gd name="connsiteY8" fmla="*/ 63231 h 567194"/>
                  <a:gd name="connsiteX9" fmla="*/ 69801 w 484008"/>
                  <a:gd name="connsiteY9" fmla="*/ 329050 h 567194"/>
                  <a:gd name="connsiteX10" fmla="*/ 69801 w 484008"/>
                  <a:gd name="connsiteY10" fmla="*/ 567195 h 567194"/>
                  <a:gd name="connsiteX11" fmla="*/ 0 w 484008"/>
                  <a:gd name="connsiteY11" fmla="*/ 567195 h 567194"/>
                  <a:gd name="connsiteX12" fmla="*/ 0 w 484008"/>
                  <a:gd name="connsiteY12" fmla="*/ 8869 h 567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84008" h="567194">
                    <a:moveTo>
                      <a:pt x="0" y="8869"/>
                    </a:moveTo>
                    <a:lnTo>
                      <a:pt x="69801" y="8869"/>
                    </a:lnTo>
                    <a:lnTo>
                      <a:pt x="69801" y="134018"/>
                    </a:lnTo>
                    <a:cubicBezTo>
                      <a:pt x="103059" y="57565"/>
                      <a:pt x="180579" y="0"/>
                      <a:pt x="282406" y="0"/>
                    </a:cubicBezTo>
                    <a:cubicBezTo>
                      <a:pt x="398687" y="0"/>
                      <a:pt x="484008" y="70869"/>
                      <a:pt x="484008" y="199385"/>
                    </a:cubicBezTo>
                    <a:lnTo>
                      <a:pt x="484008" y="567113"/>
                    </a:lnTo>
                    <a:lnTo>
                      <a:pt x="413140" y="567113"/>
                    </a:lnTo>
                    <a:lnTo>
                      <a:pt x="413140" y="213837"/>
                    </a:lnTo>
                    <a:cubicBezTo>
                      <a:pt x="413140" y="114145"/>
                      <a:pt x="357792" y="63231"/>
                      <a:pt x="270253" y="63231"/>
                    </a:cubicBezTo>
                    <a:cubicBezTo>
                      <a:pt x="148389" y="63231"/>
                      <a:pt x="69801" y="168426"/>
                      <a:pt x="69801" y="329050"/>
                    </a:cubicBezTo>
                    <a:lnTo>
                      <a:pt x="69801" y="567195"/>
                    </a:lnTo>
                    <a:lnTo>
                      <a:pt x="0" y="567195"/>
                    </a:lnTo>
                    <a:lnTo>
                      <a:pt x="0" y="8869"/>
                    </a:ln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28">
                <a:extLst>
                  <a:ext uri="{FF2B5EF4-FFF2-40B4-BE49-F238E27FC236}">
                    <a16:creationId xmlns:a16="http://schemas.microsoft.com/office/drawing/2014/main" id="{53336379-AF7D-F58F-9BEE-011C15477633}"/>
                  </a:ext>
                </a:extLst>
              </p:cNvPr>
              <p:cNvSpPr/>
              <p:nvPr/>
            </p:nvSpPr>
            <p:spPr>
              <a:xfrm>
                <a:off x="9667429" y="3438114"/>
                <a:ext cx="416424" cy="575981"/>
              </a:xfrm>
              <a:custGeom>
                <a:avLst/>
                <a:gdLst>
                  <a:gd name="connsiteX0" fmla="*/ 82 w 416424"/>
                  <a:gd name="connsiteY0" fmla="*/ 386533 h 575981"/>
                  <a:gd name="connsiteX1" fmla="*/ 72101 w 416424"/>
                  <a:gd name="connsiteY1" fmla="*/ 386533 h 575981"/>
                  <a:gd name="connsiteX2" fmla="*/ 216055 w 416424"/>
                  <a:gd name="connsiteY2" fmla="*/ 513900 h 575981"/>
                  <a:gd name="connsiteX3" fmla="*/ 344489 w 416424"/>
                  <a:gd name="connsiteY3" fmla="*/ 409773 h 575981"/>
                  <a:gd name="connsiteX4" fmla="*/ 15521 w 416424"/>
                  <a:gd name="connsiteY4" fmla="*/ 145104 h 575981"/>
                  <a:gd name="connsiteX5" fmla="*/ 198235 w 416424"/>
                  <a:gd name="connsiteY5" fmla="*/ 0 h 575981"/>
                  <a:gd name="connsiteX6" fmla="*/ 402054 w 416424"/>
                  <a:gd name="connsiteY6" fmla="*/ 161692 h 575981"/>
                  <a:gd name="connsiteX7" fmla="*/ 330036 w 416424"/>
                  <a:gd name="connsiteY7" fmla="*/ 161692 h 575981"/>
                  <a:gd name="connsiteX8" fmla="*/ 198235 w 416424"/>
                  <a:gd name="connsiteY8" fmla="*/ 62000 h 575981"/>
                  <a:gd name="connsiteX9" fmla="*/ 85239 w 416424"/>
                  <a:gd name="connsiteY9" fmla="*/ 142887 h 575981"/>
                  <a:gd name="connsiteX10" fmla="*/ 416425 w 416424"/>
                  <a:gd name="connsiteY10" fmla="*/ 408705 h 575981"/>
                  <a:gd name="connsiteX11" fmla="*/ 215973 w 416424"/>
                  <a:gd name="connsiteY11" fmla="*/ 575981 h 575981"/>
                  <a:gd name="connsiteX12" fmla="*/ 0 w 416424"/>
                  <a:gd name="connsiteY12" fmla="*/ 386615 h 575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6424" h="575981">
                    <a:moveTo>
                      <a:pt x="82" y="386533"/>
                    </a:moveTo>
                    <a:lnTo>
                      <a:pt x="72101" y="386533"/>
                    </a:lnTo>
                    <a:cubicBezTo>
                      <a:pt x="78752" y="461836"/>
                      <a:pt x="127449" y="513900"/>
                      <a:pt x="216055" y="513900"/>
                    </a:cubicBezTo>
                    <a:cubicBezTo>
                      <a:pt x="292508" y="513900"/>
                      <a:pt x="344489" y="477357"/>
                      <a:pt x="344489" y="409773"/>
                    </a:cubicBezTo>
                    <a:cubicBezTo>
                      <a:pt x="344489" y="254733"/>
                      <a:pt x="15521" y="348841"/>
                      <a:pt x="15521" y="145104"/>
                    </a:cubicBezTo>
                    <a:cubicBezTo>
                      <a:pt x="15521" y="60932"/>
                      <a:pt x="89756" y="0"/>
                      <a:pt x="198235" y="0"/>
                    </a:cubicBezTo>
                    <a:cubicBezTo>
                      <a:pt x="317882" y="0"/>
                      <a:pt x="388751" y="59782"/>
                      <a:pt x="402054" y="161692"/>
                    </a:cubicBezTo>
                    <a:lnTo>
                      <a:pt x="330036" y="161692"/>
                    </a:lnTo>
                    <a:cubicBezTo>
                      <a:pt x="321167" y="97475"/>
                      <a:pt x="272471" y="62000"/>
                      <a:pt x="198235" y="62000"/>
                    </a:cubicBezTo>
                    <a:cubicBezTo>
                      <a:pt x="134018" y="62000"/>
                      <a:pt x="85239" y="90823"/>
                      <a:pt x="85239" y="142887"/>
                    </a:cubicBezTo>
                    <a:cubicBezTo>
                      <a:pt x="85239" y="285774"/>
                      <a:pt x="416425" y="188298"/>
                      <a:pt x="416425" y="408705"/>
                    </a:cubicBezTo>
                    <a:cubicBezTo>
                      <a:pt x="416425" y="509465"/>
                      <a:pt x="331185" y="575981"/>
                      <a:pt x="215973" y="575981"/>
                    </a:cubicBezTo>
                    <a:cubicBezTo>
                      <a:pt x="73086" y="575981"/>
                      <a:pt x="4435" y="481873"/>
                      <a:pt x="0" y="386615"/>
                    </a:cubicBez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46010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/Body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193255A-7F1D-32BE-2E4A-9261BED9D5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8471189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DBC249-D4AE-D99A-38B8-B375316BCA91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2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4D648B2-C78D-B618-7A86-3FF5BF3D71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1625" y="-3387548"/>
            <a:ext cx="5619750" cy="2028825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8C109D9A-DDF6-50EB-6060-D6488CD7456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38366" y="232679"/>
            <a:ext cx="426896" cy="426896"/>
          </a:xfrm>
          <a:prstGeom prst="rect">
            <a:avLst/>
          </a:prstGeom>
        </p:spPr>
      </p:pic>
      <p:sp>
        <p:nvSpPr>
          <p:cNvPr id="16" name="Plassholder for tekst 5">
            <a:extLst>
              <a:ext uri="{FF2B5EF4-FFF2-40B4-BE49-F238E27FC236}">
                <a16:creationId xmlns:a16="http://schemas.microsoft.com/office/drawing/2014/main" id="{2AA9A442-D2B2-74D7-B2DE-DF1F141E5D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1493" y="2072789"/>
            <a:ext cx="10104020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Bullet</a:t>
            </a:r>
            <a:r>
              <a:rPr lang="nb-NO" dirty="0"/>
              <a:t> 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2A94FDF5-1A9F-1EB1-3E32-B48230DFB92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40000"/>
          </a:blip>
          <a:stretch>
            <a:fillRect/>
          </a:stretch>
        </p:blipFill>
        <p:spPr>
          <a:xfrm>
            <a:off x="10805098" y="4091087"/>
            <a:ext cx="2091727" cy="2768600"/>
          </a:xfrm>
          <a:prstGeom prst="rect">
            <a:avLst/>
          </a:prstGeom>
        </p:spPr>
      </p:pic>
      <p:sp>
        <p:nvSpPr>
          <p:cNvPr id="19" name="TekstSylinder 18">
            <a:extLst>
              <a:ext uri="{FF2B5EF4-FFF2-40B4-BE49-F238E27FC236}">
                <a16:creationId xmlns:a16="http://schemas.microsoft.com/office/drawing/2014/main" id="{402040AE-AA56-4AC0-D2C7-062D83522292}"/>
              </a:ext>
            </a:extLst>
          </p:cNvPr>
          <p:cNvSpPr txBox="1"/>
          <p:nvPr userDrawn="1"/>
        </p:nvSpPr>
        <p:spPr>
          <a:xfrm>
            <a:off x="959978" y="131379"/>
            <a:ext cx="11224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/>
              <a:t>PUBLICATIONS</a:t>
            </a:r>
          </a:p>
        </p:txBody>
      </p:sp>
    </p:spTree>
    <p:extLst>
      <p:ext uri="{BB962C8B-B14F-4D97-AF65-F5344CB8AC3E}">
        <p14:creationId xmlns:p14="http://schemas.microsoft.com/office/powerpoint/2010/main" val="385161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+Image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Plassholder for tekst 19">
            <a:extLst>
              <a:ext uri="{FF2B5EF4-FFF2-40B4-BE49-F238E27FC236}">
                <a16:creationId xmlns:a16="http://schemas.microsoft.com/office/drawing/2014/main" id="{07A5094F-DBA7-E142-3E15-AC7748F3D0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9" y="498764"/>
            <a:ext cx="6380163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22" name="Plassholder for bilde 21">
            <a:extLst>
              <a:ext uri="{FF2B5EF4-FFF2-40B4-BE49-F238E27FC236}">
                <a16:creationId xmlns:a16="http://schemas.microsoft.com/office/drawing/2014/main" id="{56B8CF6D-DDB6-4C4B-4948-4600C1A789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58605" y="-905847"/>
            <a:ext cx="7977602" cy="9183787"/>
          </a:xfrm>
          <a:custGeom>
            <a:avLst/>
            <a:gdLst>
              <a:gd name="connsiteX0" fmla="*/ 4787520 w 7977602"/>
              <a:gd name="connsiteY0" fmla="*/ 0 h 9183787"/>
              <a:gd name="connsiteX1" fmla="*/ 7977602 w 7977602"/>
              <a:gd name="connsiteY1" fmla="*/ 3190082 h 9183787"/>
              <a:gd name="connsiteX2" fmla="*/ 4787520 w 7977602"/>
              <a:gd name="connsiteY2" fmla="*/ 6380164 h 9183787"/>
              <a:gd name="connsiteX3" fmla="*/ 4669578 w 7977602"/>
              <a:gd name="connsiteY3" fmla="*/ 6374209 h 9183787"/>
              <a:gd name="connsiteX4" fmla="*/ 4701867 w 7977602"/>
              <a:gd name="connsiteY4" fmla="*/ 6585778 h 9183787"/>
              <a:gd name="connsiteX5" fmla="*/ 4714036 w 7977602"/>
              <a:gd name="connsiteY5" fmla="*/ 6826769 h 9183787"/>
              <a:gd name="connsiteX6" fmla="*/ 2357018 w 7977602"/>
              <a:gd name="connsiteY6" fmla="*/ 9183787 h 9183787"/>
              <a:gd name="connsiteX7" fmla="*/ 0 w 7977602"/>
              <a:gd name="connsiteY7" fmla="*/ 6826769 h 9183787"/>
              <a:gd name="connsiteX8" fmla="*/ 1881997 w 7977602"/>
              <a:gd name="connsiteY8" fmla="*/ 4517637 h 9183787"/>
              <a:gd name="connsiteX9" fmla="*/ 1888966 w 7977602"/>
              <a:gd name="connsiteY9" fmla="*/ 4516574 h 9183787"/>
              <a:gd name="connsiteX10" fmla="*/ 1848131 w 7977602"/>
              <a:gd name="connsiteY10" fmla="*/ 4431806 h 9183787"/>
              <a:gd name="connsiteX11" fmla="*/ 1597438 w 7977602"/>
              <a:gd name="connsiteY11" fmla="*/ 3190082 h 9183787"/>
              <a:gd name="connsiteX12" fmla="*/ 4787520 w 7977602"/>
              <a:gd name="connsiteY12" fmla="*/ 0 h 918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977602" h="9183787">
                <a:moveTo>
                  <a:pt x="4787520" y="0"/>
                </a:moveTo>
                <a:cubicBezTo>
                  <a:pt x="6549354" y="0"/>
                  <a:pt x="7977602" y="1428248"/>
                  <a:pt x="7977602" y="3190082"/>
                </a:cubicBezTo>
                <a:cubicBezTo>
                  <a:pt x="7977602" y="4951916"/>
                  <a:pt x="6549354" y="6380164"/>
                  <a:pt x="4787520" y="6380164"/>
                </a:cubicBezTo>
                <a:lnTo>
                  <a:pt x="4669578" y="6374209"/>
                </a:lnTo>
                <a:lnTo>
                  <a:pt x="4701867" y="6585778"/>
                </a:lnTo>
                <a:cubicBezTo>
                  <a:pt x="4709914" y="6665014"/>
                  <a:pt x="4714036" y="6745410"/>
                  <a:pt x="4714036" y="6826769"/>
                </a:cubicBezTo>
                <a:cubicBezTo>
                  <a:pt x="4714036" y="8128514"/>
                  <a:pt x="3658763" y="9183787"/>
                  <a:pt x="2357018" y="9183787"/>
                </a:cubicBezTo>
                <a:cubicBezTo>
                  <a:pt x="1055273" y="9183787"/>
                  <a:pt x="0" y="8128514"/>
                  <a:pt x="0" y="6826769"/>
                </a:cubicBezTo>
                <a:cubicBezTo>
                  <a:pt x="0" y="5687742"/>
                  <a:pt x="807944" y="4737421"/>
                  <a:pt x="1881997" y="4517637"/>
                </a:cubicBezTo>
                <a:lnTo>
                  <a:pt x="1888966" y="4516574"/>
                </a:lnTo>
                <a:lnTo>
                  <a:pt x="1848131" y="4431806"/>
                </a:lnTo>
                <a:cubicBezTo>
                  <a:pt x="1686704" y="4050150"/>
                  <a:pt x="1597438" y="3630541"/>
                  <a:pt x="1597438" y="3190082"/>
                </a:cubicBezTo>
                <a:cubicBezTo>
                  <a:pt x="1597438" y="1428248"/>
                  <a:pt x="3025686" y="0"/>
                  <a:pt x="47875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3" name="Plassholder for tekst 5">
            <a:extLst>
              <a:ext uri="{FF2B5EF4-FFF2-40B4-BE49-F238E27FC236}">
                <a16:creationId xmlns:a16="http://schemas.microsoft.com/office/drawing/2014/main" id="{55BAE5AE-F22D-885D-1C63-BD6C0F21CC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1493" y="2072789"/>
            <a:ext cx="5957189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Bullet</a:t>
            </a:r>
            <a:r>
              <a:rPr lang="nb-NO" dirty="0"/>
              <a:t> 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CAE188F2-AD36-FAFF-7D17-BD3ABD31DF54}"/>
              </a:ext>
            </a:extLst>
          </p:cNvPr>
          <p:cNvSpPr txBox="1"/>
          <p:nvPr userDrawn="1"/>
        </p:nvSpPr>
        <p:spPr>
          <a:xfrm>
            <a:off x="959978" y="131379"/>
            <a:ext cx="11224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/>
              <a:t>PUBLICATIONS</a:t>
            </a:r>
          </a:p>
        </p:txBody>
      </p:sp>
    </p:spTree>
    <p:extLst>
      <p:ext uri="{BB962C8B-B14F-4D97-AF65-F5344CB8AC3E}">
        <p14:creationId xmlns:p14="http://schemas.microsoft.com/office/powerpoint/2010/main" val="133021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335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10" name="Plassholder for tekst 5">
            <a:extLst>
              <a:ext uri="{FF2B5EF4-FFF2-40B4-BE49-F238E27FC236}">
                <a16:creationId xmlns:a16="http://schemas.microsoft.com/office/drawing/2014/main" id="{BA265EDC-1F39-AFC6-3A79-0A978E063B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33579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Bullet</a:t>
            </a:r>
            <a:r>
              <a:rPr lang="nb-NO" dirty="0"/>
              <a:t> 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0E55D9D3-F9CB-FDE3-C4E4-F20A5D52E0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10805098" y="4091087"/>
            <a:ext cx="2091727" cy="2768600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B445DB7C-82F5-3E6A-D166-1B92F8513E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38366" y="232679"/>
            <a:ext cx="426896" cy="426896"/>
          </a:xfrm>
          <a:prstGeom prst="rect">
            <a:avLst/>
          </a:prstGeom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6DB4B2A3-3813-3375-6030-F9CD261CDEFC}"/>
              </a:ext>
            </a:extLst>
          </p:cNvPr>
          <p:cNvSpPr txBox="1"/>
          <p:nvPr userDrawn="1"/>
        </p:nvSpPr>
        <p:spPr>
          <a:xfrm>
            <a:off x="5633578" y="131379"/>
            <a:ext cx="11224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/>
              <a:t>PUBLICATIONS</a:t>
            </a:r>
          </a:p>
        </p:txBody>
      </p:sp>
    </p:spTree>
    <p:extLst>
      <p:ext uri="{BB962C8B-B14F-4D97-AF65-F5344CB8AC3E}">
        <p14:creationId xmlns:p14="http://schemas.microsoft.com/office/powerpoint/2010/main" val="181329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2"/>
              </a:solidFill>
            </a:endParaRP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520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tekst 5">
            <a:extLst>
              <a:ext uri="{FF2B5EF4-FFF2-40B4-BE49-F238E27FC236}">
                <a16:creationId xmlns:a16="http://schemas.microsoft.com/office/drawing/2014/main" id="{D5B8F4EF-18E9-14E2-0C9E-86DDDF9F2D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Bullet</a:t>
            </a:r>
            <a:r>
              <a:rPr lang="nb-NO" dirty="0"/>
              <a:t> 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A7E3E140-7C94-FD9E-60F2-7FDEE362C14A}"/>
              </a:ext>
            </a:extLst>
          </p:cNvPr>
          <p:cNvSpPr txBox="1"/>
          <p:nvPr userDrawn="1"/>
        </p:nvSpPr>
        <p:spPr>
          <a:xfrm>
            <a:off x="959978" y="131379"/>
            <a:ext cx="11224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/>
              <a:t>PUBLICATIONS</a:t>
            </a:r>
          </a:p>
        </p:txBody>
      </p:sp>
    </p:spTree>
    <p:extLst>
      <p:ext uri="{BB962C8B-B14F-4D97-AF65-F5344CB8AC3E}">
        <p14:creationId xmlns:p14="http://schemas.microsoft.com/office/powerpoint/2010/main" val="394569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tel Markedplac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FF490F1A-2BB4-6E61-9FDC-B411C7718732}"/>
              </a:ext>
            </a:extLst>
          </p:cNvPr>
          <p:cNvSpPr/>
          <p:nvPr userDrawn="1"/>
        </p:nvSpPr>
        <p:spPr>
          <a:xfrm rot="5400000">
            <a:off x="2637182" y="-2637182"/>
            <a:ext cx="6917635" cy="12191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9A34757-0E36-920F-975F-57C850423E5E}"/>
              </a:ext>
            </a:extLst>
          </p:cNvPr>
          <p:cNvSpPr/>
          <p:nvPr userDrawn="1"/>
        </p:nvSpPr>
        <p:spPr>
          <a:xfrm>
            <a:off x="8295294" y="5461000"/>
            <a:ext cx="1965600" cy="1965600"/>
          </a:xfrm>
          <a:prstGeom prst="ellipse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59851B4-7F4E-ABA9-05F6-E6C577C74F42}"/>
              </a:ext>
            </a:extLst>
          </p:cNvPr>
          <p:cNvSpPr/>
          <p:nvPr userDrawn="1"/>
        </p:nvSpPr>
        <p:spPr>
          <a:xfrm>
            <a:off x="10139700" y="3677144"/>
            <a:ext cx="2588606" cy="2588606"/>
          </a:xfrm>
          <a:prstGeom prst="ellipse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93A3838-4256-4194-D7FE-0D2A4CECF158}"/>
              </a:ext>
            </a:extLst>
          </p:cNvPr>
          <p:cNvSpPr/>
          <p:nvPr userDrawn="1"/>
        </p:nvSpPr>
        <p:spPr>
          <a:xfrm>
            <a:off x="11749694" y="6348943"/>
            <a:ext cx="632806" cy="632806"/>
          </a:xfrm>
          <a:prstGeom prst="ellipse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7F4224C-3BB7-FC5E-C78C-9ECD413AB35B}"/>
              </a:ext>
            </a:extLst>
          </p:cNvPr>
          <p:cNvSpPr/>
          <p:nvPr userDrawn="1"/>
        </p:nvSpPr>
        <p:spPr>
          <a:xfrm>
            <a:off x="10378415" y="6366268"/>
            <a:ext cx="1180778" cy="1180778"/>
          </a:xfrm>
          <a:prstGeom prst="ellipse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55286A7-39BA-A198-F89D-F6C8DD037300}"/>
              </a:ext>
            </a:extLst>
          </p:cNvPr>
          <p:cNvSpPr/>
          <p:nvPr userDrawn="1"/>
        </p:nvSpPr>
        <p:spPr>
          <a:xfrm>
            <a:off x="9491608" y="4880895"/>
            <a:ext cx="554092" cy="554092"/>
          </a:xfrm>
          <a:prstGeom prst="ellipse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34" name="Gruppe 33">
            <a:extLst>
              <a:ext uri="{FF2B5EF4-FFF2-40B4-BE49-F238E27FC236}">
                <a16:creationId xmlns:a16="http://schemas.microsoft.com/office/drawing/2014/main" id="{65B905BD-E06E-39A5-2A9A-BE4AF14AF8CD}"/>
              </a:ext>
            </a:extLst>
          </p:cNvPr>
          <p:cNvGrpSpPr/>
          <p:nvPr userDrawn="1"/>
        </p:nvGrpSpPr>
        <p:grpSpPr>
          <a:xfrm>
            <a:off x="1467857" y="2279376"/>
            <a:ext cx="5690172" cy="1222106"/>
            <a:chOff x="1737360" y="2493122"/>
            <a:chExt cx="8718236" cy="1872458"/>
          </a:xfrm>
        </p:grpSpPr>
        <p:grpSp>
          <p:nvGrpSpPr>
            <p:cNvPr id="35" name="Graphic 3">
              <a:extLst>
                <a:ext uri="{FF2B5EF4-FFF2-40B4-BE49-F238E27FC236}">
                  <a16:creationId xmlns:a16="http://schemas.microsoft.com/office/drawing/2014/main" id="{B45D6F03-EAC5-18DB-7EFE-7BFF311A1E49}"/>
                </a:ext>
              </a:extLst>
            </p:cNvPr>
            <p:cNvGrpSpPr/>
            <p:nvPr/>
          </p:nvGrpSpPr>
          <p:grpSpPr>
            <a:xfrm>
              <a:off x="1737360" y="2493122"/>
              <a:ext cx="1872457" cy="1872458"/>
              <a:chOff x="1737360" y="2493122"/>
              <a:chExt cx="1872457" cy="1872458"/>
            </a:xfrm>
          </p:grpSpPr>
          <p:sp>
            <p:nvSpPr>
              <p:cNvPr id="55" name="Freeform: Shape 7">
                <a:extLst>
                  <a:ext uri="{FF2B5EF4-FFF2-40B4-BE49-F238E27FC236}">
                    <a16:creationId xmlns:a16="http://schemas.microsoft.com/office/drawing/2014/main" id="{2375A116-1F6C-6AE9-D335-9ACCFD2539EC}"/>
                  </a:ext>
                </a:extLst>
              </p:cNvPr>
              <p:cNvSpPr/>
              <p:nvPr/>
            </p:nvSpPr>
            <p:spPr>
              <a:xfrm>
                <a:off x="1737360" y="2493122"/>
                <a:ext cx="1872457" cy="1872458"/>
              </a:xfrm>
              <a:custGeom>
                <a:avLst/>
                <a:gdLst>
                  <a:gd name="connsiteX0" fmla="*/ 1872458 w 1872457"/>
                  <a:gd name="connsiteY0" fmla="*/ 936229 h 1872458"/>
                  <a:gd name="connsiteX1" fmla="*/ 936229 w 1872457"/>
                  <a:gd name="connsiteY1" fmla="*/ 1872458 h 1872458"/>
                  <a:gd name="connsiteX2" fmla="*/ 0 w 1872457"/>
                  <a:gd name="connsiteY2" fmla="*/ 936229 h 1872458"/>
                  <a:gd name="connsiteX3" fmla="*/ 936229 w 1872457"/>
                  <a:gd name="connsiteY3" fmla="*/ 0 h 1872458"/>
                  <a:gd name="connsiteX4" fmla="*/ 1872458 w 1872457"/>
                  <a:gd name="connsiteY4" fmla="*/ 936229 h 1872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2457" h="1872458">
                    <a:moveTo>
                      <a:pt x="1872458" y="936229"/>
                    </a:moveTo>
                    <a:cubicBezTo>
                      <a:pt x="1872458" y="1453294"/>
                      <a:pt x="1453294" y="1872458"/>
                      <a:pt x="936229" y="1872458"/>
                    </a:cubicBezTo>
                    <a:cubicBezTo>
                      <a:pt x="419164" y="1872458"/>
                      <a:pt x="0" y="1453294"/>
                      <a:pt x="0" y="936229"/>
                    </a:cubicBezTo>
                    <a:cubicBezTo>
                      <a:pt x="0" y="419164"/>
                      <a:pt x="419164" y="0"/>
                      <a:pt x="936229" y="0"/>
                    </a:cubicBezTo>
                    <a:cubicBezTo>
                      <a:pt x="1453294" y="0"/>
                      <a:pt x="1872458" y="419164"/>
                      <a:pt x="1872458" y="936229"/>
                    </a:cubicBez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56" name="Graphic 3">
                <a:extLst>
                  <a:ext uri="{FF2B5EF4-FFF2-40B4-BE49-F238E27FC236}">
                    <a16:creationId xmlns:a16="http://schemas.microsoft.com/office/drawing/2014/main" id="{C97A1549-017D-D1B4-415C-2F94E850CD25}"/>
                  </a:ext>
                </a:extLst>
              </p:cNvPr>
              <p:cNvGrpSpPr/>
              <p:nvPr/>
            </p:nvGrpSpPr>
            <p:grpSpPr>
              <a:xfrm>
                <a:off x="2120322" y="3034261"/>
                <a:ext cx="1106619" cy="790179"/>
                <a:chOff x="2120322" y="3034261"/>
                <a:chExt cx="1106619" cy="790179"/>
              </a:xfrm>
              <a:solidFill>
                <a:srgbClr val="FFFFFF"/>
              </a:solidFill>
            </p:grpSpPr>
            <p:sp>
              <p:nvSpPr>
                <p:cNvPr id="57" name="Freeform: Shape 9">
                  <a:extLst>
                    <a:ext uri="{FF2B5EF4-FFF2-40B4-BE49-F238E27FC236}">
                      <a16:creationId xmlns:a16="http://schemas.microsoft.com/office/drawing/2014/main" id="{76B56077-317D-1AE8-D2A8-F08C8464CCD1}"/>
                    </a:ext>
                  </a:extLst>
                </p:cNvPr>
                <p:cNvSpPr/>
                <p:nvPr/>
              </p:nvSpPr>
              <p:spPr>
                <a:xfrm>
                  <a:off x="2436587" y="3043021"/>
                  <a:ext cx="790354" cy="781418"/>
                </a:xfrm>
                <a:custGeom>
                  <a:avLst/>
                  <a:gdLst>
                    <a:gd name="connsiteX0" fmla="*/ 702567 w 790354"/>
                    <a:gd name="connsiteY0" fmla="*/ 138080 h 781418"/>
                    <a:gd name="connsiteX1" fmla="*/ 482878 w 790354"/>
                    <a:gd name="connsiteY1" fmla="*/ 994 h 781418"/>
                    <a:gd name="connsiteX2" fmla="*/ 435864 w 790354"/>
                    <a:gd name="connsiteY2" fmla="*/ 30608 h 781418"/>
                    <a:gd name="connsiteX3" fmla="*/ 465478 w 790354"/>
                    <a:gd name="connsiteY3" fmla="*/ 77621 h 781418"/>
                    <a:gd name="connsiteX4" fmla="*/ 641406 w 790354"/>
                    <a:gd name="connsiteY4" fmla="*/ 187466 h 781418"/>
                    <a:gd name="connsiteX5" fmla="*/ 711618 w 790354"/>
                    <a:gd name="connsiteY5" fmla="*/ 386329 h 781418"/>
                    <a:gd name="connsiteX6" fmla="*/ 395090 w 790354"/>
                    <a:gd name="connsiteY6" fmla="*/ 702858 h 781418"/>
                    <a:gd name="connsiteX7" fmla="*/ 78561 w 790354"/>
                    <a:gd name="connsiteY7" fmla="*/ 386329 h 781418"/>
                    <a:gd name="connsiteX8" fmla="*/ 123553 w 790354"/>
                    <a:gd name="connsiteY8" fmla="*/ 223583 h 781418"/>
                    <a:gd name="connsiteX9" fmla="*/ 110108 w 790354"/>
                    <a:gd name="connsiteY9" fmla="*/ 169627 h 781418"/>
                    <a:gd name="connsiteX10" fmla="*/ 56153 w 790354"/>
                    <a:gd name="connsiteY10" fmla="*/ 183072 h 781418"/>
                    <a:gd name="connsiteX11" fmla="*/ 0 w 790354"/>
                    <a:gd name="connsiteY11" fmla="*/ 386241 h 781418"/>
                    <a:gd name="connsiteX12" fmla="*/ 115732 w 790354"/>
                    <a:gd name="connsiteY12" fmla="*/ 665686 h 781418"/>
                    <a:gd name="connsiteX13" fmla="*/ 395178 w 790354"/>
                    <a:gd name="connsiteY13" fmla="*/ 781419 h 781418"/>
                    <a:gd name="connsiteX14" fmla="*/ 674623 w 790354"/>
                    <a:gd name="connsiteY14" fmla="*/ 665686 h 781418"/>
                    <a:gd name="connsiteX15" fmla="*/ 790355 w 790354"/>
                    <a:gd name="connsiteY15" fmla="*/ 386241 h 781418"/>
                    <a:gd name="connsiteX16" fmla="*/ 702655 w 790354"/>
                    <a:gd name="connsiteY16" fmla="*/ 137992 h 781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90354" h="781418">
                      <a:moveTo>
                        <a:pt x="702567" y="138080"/>
                      </a:moveTo>
                      <a:cubicBezTo>
                        <a:pt x="646854" y="69185"/>
                        <a:pt x="568820" y="20502"/>
                        <a:pt x="482878" y="994"/>
                      </a:cubicBezTo>
                      <a:cubicBezTo>
                        <a:pt x="461700" y="-3840"/>
                        <a:pt x="440609" y="9430"/>
                        <a:pt x="435864" y="30608"/>
                      </a:cubicBezTo>
                      <a:cubicBezTo>
                        <a:pt x="431031" y="51786"/>
                        <a:pt x="444300" y="72876"/>
                        <a:pt x="465478" y="77621"/>
                      </a:cubicBezTo>
                      <a:cubicBezTo>
                        <a:pt x="534285" y="93263"/>
                        <a:pt x="596765" y="132280"/>
                        <a:pt x="641406" y="187466"/>
                      </a:cubicBezTo>
                      <a:cubicBezTo>
                        <a:pt x="687365" y="244322"/>
                        <a:pt x="711618" y="313041"/>
                        <a:pt x="711618" y="386329"/>
                      </a:cubicBezTo>
                      <a:cubicBezTo>
                        <a:pt x="711618" y="560850"/>
                        <a:pt x="569611" y="702858"/>
                        <a:pt x="395090" y="702858"/>
                      </a:cubicBezTo>
                      <a:cubicBezTo>
                        <a:pt x="220568" y="702858"/>
                        <a:pt x="78561" y="560850"/>
                        <a:pt x="78561" y="386329"/>
                      </a:cubicBezTo>
                      <a:cubicBezTo>
                        <a:pt x="78561" y="328858"/>
                        <a:pt x="94115" y="272618"/>
                        <a:pt x="123553" y="223583"/>
                      </a:cubicBezTo>
                      <a:cubicBezTo>
                        <a:pt x="134714" y="204953"/>
                        <a:pt x="128738" y="180787"/>
                        <a:pt x="110108" y="169627"/>
                      </a:cubicBezTo>
                      <a:cubicBezTo>
                        <a:pt x="91479" y="158467"/>
                        <a:pt x="67313" y="164443"/>
                        <a:pt x="56153" y="183072"/>
                      </a:cubicBezTo>
                      <a:cubicBezTo>
                        <a:pt x="19421" y="244234"/>
                        <a:pt x="0" y="314535"/>
                        <a:pt x="0" y="386241"/>
                      </a:cubicBezTo>
                      <a:cubicBezTo>
                        <a:pt x="0" y="491780"/>
                        <a:pt x="41126" y="590992"/>
                        <a:pt x="115732" y="665686"/>
                      </a:cubicBezTo>
                      <a:cubicBezTo>
                        <a:pt x="190339" y="740293"/>
                        <a:pt x="289639" y="781419"/>
                        <a:pt x="395178" y="781419"/>
                      </a:cubicBezTo>
                      <a:cubicBezTo>
                        <a:pt x="500716" y="781419"/>
                        <a:pt x="599928" y="740293"/>
                        <a:pt x="674623" y="665686"/>
                      </a:cubicBezTo>
                      <a:cubicBezTo>
                        <a:pt x="749229" y="591080"/>
                        <a:pt x="790355" y="491780"/>
                        <a:pt x="790355" y="386241"/>
                      </a:cubicBezTo>
                      <a:cubicBezTo>
                        <a:pt x="790355" y="296081"/>
                        <a:pt x="759159" y="207941"/>
                        <a:pt x="702655" y="137992"/>
                      </a:cubicBezTo>
                      <a:close/>
                    </a:path>
                  </a:pathLst>
                </a:custGeom>
                <a:solidFill>
                  <a:srgbClr val="A3EDE3"/>
                </a:solidFill>
                <a:ln w="87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" name="Freeform: Shape 10">
                  <a:extLst>
                    <a:ext uri="{FF2B5EF4-FFF2-40B4-BE49-F238E27FC236}">
                      <a16:creationId xmlns:a16="http://schemas.microsoft.com/office/drawing/2014/main" id="{05D53F7A-DE1D-057A-921A-69047117F56E}"/>
                    </a:ext>
                  </a:extLst>
                </p:cNvPr>
                <p:cNvSpPr/>
                <p:nvPr/>
              </p:nvSpPr>
              <p:spPr>
                <a:xfrm>
                  <a:off x="2120322" y="3034261"/>
                  <a:ext cx="790355" cy="781479"/>
                </a:xfrm>
                <a:custGeom>
                  <a:avLst/>
                  <a:gdLst>
                    <a:gd name="connsiteX0" fmla="*/ 324877 w 790355"/>
                    <a:gd name="connsiteY0" fmla="*/ 703797 h 781479"/>
                    <a:gd name="connsiteX1" fmla="*/ 148949 w 790355"/>
                    <a:gd name="connsiteY1" fmla="*/ 593953 h 781479"/>
                    <a:gd name="connsiteX2" fmla="*/ 78737 w 790355"/>
                    <a:gd name="connsiteY2" fmla="*/ 395090 h 781479"/>
                    <a:gd name="connsiteX3" fmla="*/ 395265 w 790355"/>
                    <a:gd name="connsiteY3" fmla="*/ 78561 h 781479"/>
                    <a:gd name="connsiteX4" fmla="*/ 711794 w 790355"/>
                    <a:gd name="connsiteY4" fmla="*/ 395090 h 781479"/>
                    <a:gd name="connsiteX5" fmla="*/ 666802 w 790355"/>
                    <a:gd name="connsiteY5" fmla="*/ 557836 h 781479"/>
                    <a:gd name="connsiteX6" fmla="*/ 680247 w 790355"/>
                    <a:gd name="connsiteY6" fmla="*/ 611791 h 781479"/>
                    <a:gd name="connsiteX7" fmla="*/ 734202 w 790355"/>
                    <a:gd name="connsiteY7" fmla="*/ 598346 h 781479"/>
                    <a:gd name="connsiteX8" fmla="*/ 790355 w 790355"/>
                    <a:gd name="connsiteY8" fmla="*/ 395178 h 781479"/>
                    <a:gd name="connsiteX9" fmla="*/ 674623 w 790355"/>
                    <a:gd name="connsiteY9" fmla="*/ 115732 h 781479"/>
                    <a:gd name="connsiteX10" fmla="*/ 395178 w 790355"/>
                    <a:gd name="connsiteY10" fmla="*/ 0 h 781479"/>
                    <a:gd name="connsiteX11" fmla="*/ 115732 w 790355"/>
                    <a:gd name="connsiteY11" fmla="*/ 115732 h 781479"/>
                    <a:gd name="connsiteX12" fmla="*/ 0 w 790355"/>
                    <a:gd name="connsiteY12" fmla="*/ 395178 h 781479"/>
                    <a:gd name="connsiteX13" fmla="*/ 87700 w 790355"/>
                    <a:gd name="connsiteY13" fmla="*/ 643427 h 781479"/>
                    <a:gd name="connsiteX14" fmla="*/ 307390 w 790355"/>
                    <a:gd name="connsiteY14" fmla="*/ 780513 h 781479"/>
                    <a:gd name="connsiteX15" fmla="*/ 316089 w 790355"/>
                    <a:gd name="connsiteY15" fmla="*/ 781480 h 781479"/>
                    <a:gd name="connsiteX16" fmla="*/ 354403 w 790355"/>
                    <a:gd name="connsiteY16" fmla="*/ 750811 h 781479"/>
                    <a:gd name="connsiteX17" fmla="*/ 324789 w 790355"/>
                    <a:gd name="connsiteY17" fmla="*/ 703797 h 781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90355" h="781479">
                      <a:moveTo>
                        <a:pt x="324877" y="703797"/>
                      </a:moveTo>
                      <a:cubicBezTo>
                        <a:pt x="256070" y="688156"/>
                        <a:pt x="193590" y="649139"/>
                        <a:pt x="148949" y="593953"/>
                      </a:cubicBezTo>
                      <a:cubicBezTo>
                        <a:pt x="102990" y="537097"/>
                        <a:pt x="78737" y="468378"/>
                        <a:pt x="78737" y="395090"/>
                      </a:cubicBezTo>
                      <a:cubicBezTo>
                        <a:pt x="78737" y="220568"/>
                        <a:pt x="220744" y="78561"/>
                        <a:pt x="395265" y="78561"/>
                      </a:cubicBezTo>
                      <a:cubicBezTo>
                        <a:pt x="569787" y="78561"/>
                        <a:pt x="711794" y="220568"/>
                        <a:pt x="711794" y="395090"/>
                      </a:cubicBezTo>
                      <a:cubicBezTo>
                        <a:pt x="711794" y="452560"/>
                        <a:pt x="696240" y="508801"/>
                        <a:pt x="666802" y="557836"/>
                      </a:cubicBezTo>
                      <a:cubicBezTo>
                        <a:pt x="655641" y="576465"/>
                        <a:pt x="661617" y="600631"/>
                        <a:pt x="680247" y="611791"/>
                      </a:cubicBezTo>
                      <a:cubicBezTo>
                        <a:pt x="698876" y="622952"/>
                        <a:pt x="723042" y="616976"/>
                        <a:pt x="734202" y="598346"/>
                      </a:cubicBezTo>
                      <a:cubicBezTo>
                        <a:pt x="770934" y="537185"/>
                        <a:pt x="790355" y="466884"/>
                        <a:pt x="790355" y="395178"/>
                      </a:cubicBezTo>
                      <a:cubicBezTo>
                        <a:pt x="790355" y="289639"/>
                        <a:pt x="749229" y="190427"/>
                        <a:pt x="674623" y="115732"/>
                      </a:cubicBezTo>
                      <a:cubicBezTo>
                        <a:pt x="600016" y="41126"/>
                        <a:pt x="500716" y="0"/>
                        <a:pt x="395178" y="0"/>
                      </a:cubicBezTo>
                      <a:cubicBezTo>
                        <a:pt x="289639" y="0"/>
                        <a:pt x="190427" y="41126"/>
                        <a:pt x="115732" y="115732"/>
                      </a:cubicBezTo>
                      <a:cubicBezTo>
                        <a:pt x="41126" y="190339"/>
                        <a:pt x="0" y="289639"/>
                        <a:pt x="0" y="395178"/>
                      </a:cubicBezTo>
                      <a:cubicBezTo>
                        <a:pt x="0" y="485338"/>
                        <a:pt x="31196" y="573478"/>
                        <a:pt x="87700" y="643427"/>
                      </a:cubicBezTo>
                      <a:cubicBezTo>
                        <a:pt x="143413" y="712321"/>
                        <a:pt x="221447" y="761005"/>
                        <a:pt x="307390" y="780513"/>
                      </a:cubicBezTo>
                      <a:cubicBezTo>
                        <a:pt x="310289" y="781216"/>
                        <a:pt x="313277" y="781480"/>
                        <a:pt x="316089" y="781480"/>
                      </a:cubicBezTo>
                      <a:cubicBezTo>
                        <a:pt x="334016" y="781480"/>
                        <a:pt x="350273" y="769089"/>
                        <a:pt x="354403" y="750811"/>
                      </a:cubicBezTo>
                      <a:cubicBezTo>
                        <a:pt x="359236" y="729633"/>
                        <a:pt x="345967" y="708543"/>
                        <a:pt x="324789" y="703797"/>
                      </a:cubicBezTo>
                      <a:close/>
                    </a:path>
                  </a:pathLst>
                </a:custGeom>
                <a:solidFill>
                  <a:srgbClr val="A3EDE3"/>
                </a:solidFill>
                <a:ln w="87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36" name="Graphic 3">
              <a:extLst>
                <a:ext uri="{FF2B5EF4-FFF2-40B4-BE49-F238E27FC236}">
                  <a16:creationId xmlns:a16="http://schemas.microsoft.com/office/drawing/2014/main" id="{D6E8C30B-2FEA-CBDD-78EB-C61A40DCBF9C}"/>
                </a:ext>
              </a:extLst>
            </p:cNvPr>
            <p:cNvGrpSpPr/>
            <p:nvPr/>
          </p:nvGrpSpPr>
          <p:grpSpPr>
            <a:xfrm>
              <a:off x="4163698" y="2735659"/>
              <a:ext cx="1868503" cy="320043"/>
              <a:chOff x="4163698" y="2735659"/>
              <a:chExt cx="1868503" cy="320043"/>
            </a:xfrm>
            <a:solidFill>
              <a:srgbClr val="022E33"/>
            </a:solidFill>
          </p:grpSpPr>
          <p:sp>
            <p:nvSpPr>
              <p:cNvPr id="49" name="Freeform: Shape 12">
                <a:extLst>
                  <a:ext uri="{FF2B5EF4-FFF2-40B4-BE49-F238E27FC236}">
                    <a16:creationId xmlns:a16="http://schemas.microsoft.com/office/drawing/2014/main" id="{8AD977ED-DC68-9C87-76C7-629491483E0F}"/>
                  </a:ext>
                </a:extLst>
              </p:cNvPr>
              <p:cNvSpPr/>
              <p:nvPr/>
            </p:nvSpPr>
            <p:spPr>
              <a:xfrm>
                <a:off x="5263816" y="2739174"/>
                <a:ext cx="248952" cy="312837"/>
              </a:xfrm>
              <a:custGeom>
                <a:avLst/>
                <a:gdLst>
                  <a:gd name="connsiteX0" fmla="*/ 94291 w 248952"/>
                  <a:gd name="connsiteY0" fmla="*/ 51847 h 312837"/>
                  <a:gd name="connsiteX1" fmla="*/ 0 w 248952"/>
                  <a:gd name="connsiteY1" fmla="*/ 51847 h 312837"/>
                  <a:gd name="connsiteX2" fmla="*/ 0 w 248952"/>
                  <a:gd name="connsiteY2" fmla="*/ 0 h 312837"/>
                  <a:gd name="connsiteX3" fmla="*/ 248952 w 248952"/>
                  <a:gd name="connsiteY3" fmla="*/ 0 h 312837"/>
                  <a:gd name="connsiteX4" fmla="*/ 248952 w 248952"/>
                  <a:gd name="connsiteY4" fmla="*/ 51847 h 312837"/>
                  <a:gd name="connsiteX5" fmla="*/ 155101 w 248952"/>
                  <a:gd name="connsiteY5" fmla="*/ 51847 h 312837"/>
                  <a:gd name="connsiteX6" fmla="*/ 155101 w 248952"/>
                  <a:gd name="connsiteY6" fmla="*/ 312838 h 312837"/>
                  <a:gd name="connsiteX7" fmla="*/ 94291 w 248952"/>
                  <a:gd name="connsiteY7" fmla="*/ 312838 h 312837"/>
                  <a:gd name="connsiteX8" fmla="*/ 94291 w 248952"/>
                  <a:gd name="connsiteY8" fmla="*/ 51847 h 312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8952" h="312837">
                    <a:moveTo>
                      <a:pt x="94291" y="51847"/>
                    </a:moveTo>
                    <a:lnTo>
                      <a:pt x="0" y="51847"/>
                    </a:lnTo>
                    <a:lnTo>
                      <a:pt x="0" y="0"/>
                    </a:lnTo>
                    <a:lnTo>
                      <a:pt x="248952" y="0"/>
                    </a:lnTo>
                    <a:lnTo>
                      <a:pt x="248952" y="51847"/>
                    </a:lnTo>
                    <a:lnTo>
                      <a:pt x="155101" y="51847"/>
                    </a:lnTo>
                    <a:lnTo>
                      <a:pt x="155101" y="312838"/>
                    </a:lnTo>
                    <a:lnTo>
                      <a:pt x="94291" y="312838"/>
                    </a:lnTo>
                    <a:lnTo>
                      <a:pt x="94291" y="51847"/>
                    </a:ln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13">
                <a:extLst>
                  <a:ext uri="{FF2B5EF4-FFF2-40B4-BE49-F238E27FC236}">
                    <a16:creationId xmlns:a16="http://schemas.microsoft.com/office/drawing/2014/main" id="{0FE1627B-CF55-9DAE-84D8-FC082B4298B9}"/>
                  </a:ext>
                </a:extLst>
              </p:cNvPr>
              <p:cNvSpPr/>
              <p:nvPr/>
            </p:nvSpPr>
            <p:spPr>
              <a:xfrm>
                <a:off x="5557672" y="2739086"/>
                <a:ext cx="214153" cy="312925"/>
              </a:xfrm>
              <a:custGeom>
                <a:avLst/>
                <a:gdLst>
                  <a:gd name="connsiteX0" fmla="*/ 82779 w 214153"/>
                  <a:gd name="connsiteY0" fmla="*/ 88 h 312925"/>
                  <a:gd name="connsiteX1" fmla="*/ 214153 w 214153"/>
                  <a:gd name="connsiteY1" fmla="*/ 88 h 312925"/>
                  <a:gd name="connsiteX2" fmla="*/ 214153 w 214153"/>
                  <a:gd name="connsiteY2" fmla="*/ 51935 h 312925"/>
                  <a:gd name="connsiteX3" fmla="*/ 88403 w 214153"/>
                  <a:gd name="connsiteY3" fmla="*/ 51935 h 312925"/>
                  <a:gd name="connsiteX4" fmla="*/ 60810 w 214153"/>
                  <a:gd name="connsiteY4" fmla="*/ 79528 h 312925"/>
                  <a:gd name="connsiteX5" fmla="*/ 60810 w 214153"/>
                  <a:gd name="connsiteY5" fmla="*/ 130583 h 312925"/>
                  <a:gd name="connsiteX6" fmla="*/ 214153 w 214153"/>
                  <a:gd name="connsiteY6" fmla="*/ 130583 h 312925"/>
                  <a:gd name="connsiteX7" fmla="*/ 214153 w 214153"/>
                  <a:gd name="connsiteY7" fmla="*/ 182430 h 312925"/>
                  <a:gd name="connsiteX8" fmla="*/ 60810 w 214153"/>
                  <a:gd name="connsiteY8" fmla="*/ 182430 h 312925"/>
                  <a:gd name="connsiteX9" fmla="*/ 60810 w 214153"/>
                  <a:gd name="connsiteY9" fmla="*/ 233486 h 312925"/>
                  <a:gd name="connsiteX10" fmla="*/ 88403 w 214153"/>
                  <a:gd name="connsiteY10" fmla="*/ 261079 h 312925"/>
                  <a:gd name="connsiteX11" fmla="*/ 214153 w 214153"/>
                  <a:gd name="connsiteY11" fmla="*/ 261079 h 312925"/>
                  <a:gd name="connsiteX12" fmla="*/ 214153 w 214153"/>
                  <a:gd name="connsiteY12" fmla="*/ 312926 h 312925"/>
                  <a:gd name="connsiteX13" fmla="*/ 82779 w 214153"/>
                  <a:gd name="connsiteY13" fmla="*/ 312926 h 312925"/>
                  <a:gd name="connsiteX14" fmla="*/ 0 w 214153"/>
                  <a:gd name="connsiteY14" fmla="*/ 230147 h 312925"/>
                  <a:gd name="connsiteX15" fmla="*/ 0 w 214153"/>
                  <a:gd name="connsiteY15" fmla="*/ 82779 h 312925"/>
                  <a:gd name="connsiteX16" fmla="*/ 82779 w 214153"/>
                  <a:gd name="connsiteY16" fmla="*/ 0 h 312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4153" h="312925">
                    <a:moveTo>
                      <a:pt x="82779" y="88"/>
                    </a:moveTo>
                    <a:lnTo>
                      <a:pt x="214153" y="88"/>
                    </a:lnTo>
                    <a:lnTo>
                      <a:pt x="214153" y="51935"/>
                    </a:lnTo>
                    <a:lnTo>
                      <a:pt x="88403" y="51935"/>
                    </a:lnTo>
                    <a:cubicBezTo>
                      <a:pt x="73201" y="51935"/>
                      <a:pt x="60810" y="64325"/>
                      <a:pt x="60810" y="79528"/>
                    </a:cubicBezTo>
                    <a:lnTo>
                      <a:pt x="60810" y="130583"/>
                    </a:lnTo>
                    <a:lnTo>
                      <a:pt x="214153" y="130583"/>
                    </a:lnTo>
                    <a:lnTo>
                      <a:pt x="214153" y="182430"/>
                    </a:lnTo>
                    <a:lnTo>
                      <a:pt x="60810" y="182430"/>
                    </a:lnTo>
                    <a:lnTo>
                      <a:pt x="60810" y="233486"/>
                    </a:lnTo>
                    <a:cubicBezTo>
                      <a:pt x="60810" y="248689"/>
                      <a:pt x="73201" y="261079"/>
                      <a:pt x="88403" y="261079"/>
                    </a:cubicBezTo>
                    <a:lnTo>
                      <a:pt x="214153" y="261079"/>
                    </a:lnTo>
                    <a:lnTo>
                      <a:pt x="214153" y="312926"/>
                    </a:lnTo>
                    <a:lnTo>
                      <a:pt x="82779" y="312926"/>
                    </a:lnTo>
                    <a:cubicBezTo>
                      <a:pt x="37084" y="312926"/>
                      <a:pt x="0" y="275842"/>
                      <a:pt x="0" y="230147"/>
                    </a:cubicBezTo>
                    <a:lnTo>
                      <a:pt x="0" y="82779"/>
                    </a:lnTo>
                    <a:cubicBezTo>
                      <a:pt x="0" y="37084"/>
                      <a:pt x="37084" y="0"/>
                      <a:pt x="82779" y="0"/>
                    </a:cubicBez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14">
                <a:extLst>
                  <a:ext uri="{FF2B5EF4-FFF2-40B4-BE49-F238E27FC236}">
                    <a16:creationId xmlns:a16="http://schemas.microsoft.com/office/drawing/2014/main" id="{6A025B30-54B0-668D-6030-836D4770EF40}"/>
                  </a:ext>
                </a:extLst>
              </p:cNvPr>
              <p:cNvSpPr/>
              <p:nvPr/>
            </p:nvSpPr>
            <p:spPr>
              <a:xfrm>
                <a:off x="5824287" y="2739174"/>
                <a:ext cx="207914" cy="312925"/>
              </a:xfrm>
              <a:custGeom>
                <a:avLst/>
                <a:gdLst>
                  <a:gd name="connsiteX0" fmla="*/ 0 w 207914"/>
                  <a:gd name="connsiteY0" fmla="*/ 0 h 312925"/>
                  <a:gd name="connsiteX1" fmla="*/ 60810 w 207914"/>
                  <a:gd name="connsiteY1" fmla="*/ 0 h 312925"/>
                  <a:gd name="connsiteX2" fmla="*/ 60810 w 207914"/>
                  <a:gd name="connsiteY2" fmla="*/ 233486 h 312925"/>
                  <a:gd name="connsiteX3" fmla="*/ 88403 w 207914"/>
                  <a:gd name="connsiteY3" fmla="*/ 261079 h 312925"/>
                  <a:gd name="connsiteX4" fmla="*/ 207914 w 207914"/>
                  <a:gd name="connsiteY4" fmla="*/ 261079 h 312925"/>
                  <a:gd name="connsiteX5" fmla="*/ 207914 w 207914"/>
                  <a:gd name="connsiteY5" fmla="*/ 312926 h 312925"/>
                  <a:gd name="connsiteX6" fmla="*/ 82867 w 207914"/>
                  <a:gd name="connsiteY6" fmla="*/ 312926 h 312925"/>
                  <a:gd name="connsiteX7" fmla="*/ 88 w 207914"/>
                  <a:gd name="connsiteY7" fmla="*/ 230147 h 312925"/>
                  <a:gd name="connsiteX8" fmla="*/ 88 w 207914"/>
                  <a:gd name="connsiteY8" fmla="*/ 0 h 312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914" h="312925">
                    <a:moveTo>
                      <a:pt x="0" y="0"/>
                    </a:moveTo>
                    <a:lnTo>
                      <a:pt x="60810" y="0"/>
                    </a:lnTo>
                    <a:lnTo>
                      <a:pt x="60810" y="233486"/>
                    </a:lnTo>
                    <a:cubicBezTo>
                      <a:pt x="60810" y="248689"/>
                      <a:pt x="73201" y="261079"/>
                      <a:pt x="88403" y="261079"/>
                    </a:cubicBezTo>
                    <a:lnTo>
                      <a:pt x="207914" y="261079"/>
                    </a:lnTo>
                    <a:lnTo>
                      <a:pt x="207914" y="312926"/>
                    </a:lnTo>
                    <a:lnTo>
                      <a:pt x="82867" y="312926"/>
                    </a:lnTo>
                    <a:cubicBezTo>
                      <a:pt x="37172" y="312926"/>
                      <a:pt x="88" y="275842"/>
                      <a:pt x="88" y="230147"/>
                    </a:cubicBez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15">
                <a:extLst>
                  <a:ext uri="{FF2B5EF4-FFF2-40B4-BE49-F238E27FC236}">
                    <a16:creationId xmlns:a16="http://schemas.microsoft.com/office/drawing/2014/main" id="{DFFD6B4A-FE26-ECB9-7C39-52E97F688E9E}"/>
                  </a:ext>
                </a:extLst>
              </p:cNvPr>
              <p:cNvSpPr/>
              <p:nvPr/>
            </p:nvSpPr>
            <p:spPr>
              <a:xfrm>
                <a:off x="4957744" y="2739174"/>
                <a:ext cx="261518" cy="312925"/>
              </a:xfrm>
              <a:custGeom>
                <a:avLst/>
                <a:gdLst>
                  <a:gd name="connsiteX0" fmla="*/ 261518 w 261518"/>
                  <a:gd name="connsiteY0" fmla="*/ 82779 h 312925"/>
                  <a:gd name="connsiteX1" fmla="*/ 261518 w 261518"/>
                  <a:gd name="connsiteY1" fmla="*/ 312926 h 312925"/>
                  <a:gd name="connsiteX2" fmla="*/ 200708 w 261518"/>
                  <a:gd name="connsiteY2" fmla="*/ 312926 h 312925"/>
                  <a:gd name="connsiteX3" fmla="*/ 200708 w 261518"/>
                  <a:gd name="connsiteY3" fmla="*/ 79440 h 312925"/>
                  <a:gd name="connsiteX4" fmla="*/ 173115 w 261518"/>
                  <a:gd name="connsiteY4" fmla="*/ 51847 h 312925"/>
                  <a:gd name="connsiteX5" fmla="*/ 60810 w 261518"/>
                  <a:gd name="connsiteY5" fmla="*/ 51847 h 312925"/>
                  <a:gd name="connsiteX6" fmla="*/ 60810 w 261518"/>
                  <a:gd name="connsiteY6" fmla="*/ 312838 h 312925"/>
                  <a:gd name="connsiteX7" fmla="*/ 0 w 261518"/>
                  <a:gd name="connsiteY7" fmla="*/ 312838 h 312925"/>
                  <a:gd name="connsiteX8" fmla="*/ 0 w 261518"/>
                  <a:gd name="connsiteY8" fmla="*/ 0 h 312925"/>
                  <a:gd name="connsiteX9" fmla="*/ 178739 w 261518"/>
                  <a:gd name="connsiteY9" fmla="*/ 0 h 312925"/>
                  <a:gd name="connsiteX10" fmla="*/ 261518 w 261518"/>
                  <a:gd name="connsiteY10" fmla="*/ 82779 h 312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1518" h="312925">
                    <a:moveTo>
                      <a:pt x="261518" y="82779"/>
                    </a:moveTo>
                    <a:lnTo>
                      <a:pt x="261518" y="312926"/>
                    </a:lnTo>
                    <a:lnTo>
                      <a:pt x="200708" y="312926"/>
                    </a:lnTo>
                    <a:lnTo>
                      <a:pt x="200708" y="79440"/>
                    </a:lnTo>
                    <a:cubicBezTo>
                      <a:pt x="200708" y="64237"/>
                      <a:pt x="188318" y="51847"/>
                      <a:pt x="173115" y="51847"/>
                    </a:cubicBezTo>
                    <a:lnTo>
                      <a:pt x="60810" y="51847"/>
                    </a:lnTo>
                    <a:lnTo>
                      <a:pt x="60810" y="312838"/>
                    </a:lnTo>
                    <a:lnTo>
                      <a:pt x="0" y="312838"/>
                    </a:lnTo>
                    <a:lnTo>
                      <a:pt x="0" y="0"/>
                    </a:lnTo>
                    <a:lnTo>
                      <a:pt x="178739" y="0"/>
                    </a:lnTo>
                    <a:cubicBezTo>
                      <a:pt x="224435" y="0"/>
                      <a:pt x="261518" y="37084"/>
                      <a:pt x="261518" y="82779"/>
                    </a:cubicBez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16">
                <a:extLst>
                  <a:ext uri="{FF2B5EF4-FFF2-40B4-BE49-F238E27FC236}">
                    <a16:creationId xmlns:a16="http://schemas.microsoft.com/office/drawing/2014/main" id="{9BFC74D3-CB24-7BF9-4927-07DCD6EAD89E}"/>
                  </a:ext>
                </a:extLst>
              </p:cNvPr>
              <p:cNvSpPr/>
              <p:nvPr/>
            </p:nvSpPr>
            <p:spPr>
              <a:xfrm>
                <a:off x="4163698" y="2739174"/>
                <a:ext cx="379096" cy="312925"/>
              </a:xfrm>
              <a:custGeom>
                <a:avLst/>
                <a:gdLst>
                  <a:gd name="connsiteX0" fmla="*/ 296317 w 379096"/>
                  <a:gd name="connsiteY0" fmla="*/ 0 h 312925"/>
                  <a:gd name="connsiteX1" fmla="*/ 379096 w 379096"/>
                  <a:gd name="connsiteY1" fmla="*/ 82779 h 312925"/>
                  <a:gd name="connsiteX2" fmla="*/ 379096 w 379096"/>
                  <a:gd name="connsiteY2" fmla="*/ 312926 h 312925"/>
                  <a:gd name="connsiteX3" fmla="*/ 318286 w 379096"/>
                  <a:gd name="connsiteY3" fmla="*/ 312926 h 312925"/>
                  <a:gd name="connsiteX4" fmla="*/ 318286 w 379096"/>
                  <a:gd name="connsiteY4" fmla="*/ 79440 h 312925"/>
                  <a:gd name="connsiteX5" fmla="*/ 290693 w 379096"/>
                  <a:gd name="connsiteY5" fmla="*/ 51847 h 312925"/>
                  <a:gd name="connsiteX6" fmla="*/ 219953 w 379096"/>
                  <a:gd name="connsiteY6" fmla="*/ 51847 h 312925"/>
                  <a:gd name="connsiteX7" fmla="*/ 219953 w 379096"/>
                  <a:gd name="connsiteY7" fmla="*/ 312838 h 312925"/>
                  <a:gd name="connsiteX8" fmla="*/ 159143 w 379096"/>
                  <a:gd name="connsiteY8" fmla="*/ 312838 h 312925"/>
                  <a:gd name="connsiteX9" fmla="*/ 159143 w 379096"/>
                  <a:gd name="connsiteY9" fmla="*/ 51847 h 312925"/>
                  <a:gd name="connsiteX10" fmla="*/ 88403 w 379096"/>
                  <a:gd name="connsiteY10" fmla="*/ 51847 h 312925"/>
                  <a:gd name="connsiteX11" fmla="*/ 60810 w 379096"/>
                  <a:gd name="connsiteY11" fmla="*/ 79440 h 312925"/>
                  <a:gd name="connsiteX12" fmla="*/ 60810 w 379096"/>
                  <a:gd name="connsiteY12" fmla="*/ 312926 h 312925"/>
                  <a:gd name="connsiteX13" fmla="*/ 0 w 379096"/>
                  <a:gd name="connsiteY13" fmla="*/ 312926 h 312925"/>
                  <a:gd name="connsiteX14" fmla="*/ 0 w 379096"/>
                  <a:gd name="connsiteY14" fmla="*/ 82779 h 312925"/>
                  <a:gd name="connsiteX15" fmla="*/ 82779 w 379096"/>
                  <a:gd name="connsiteY15" fmla="*/ 0 h 312925"/>
                  <a:gd name="connsiteX16" fmla="*/ 296317 w 379096"/>
                  <a:gd name="connsiteY16" fmla="*/ 0 h 312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79096" h="312925">
                    <a:moveTo>
                      <a:pt x="296317" y="0"/>
                    </a:moveTo>
                    <a:cubicBezTo>
                      <a:pt x="342013" y="0"/>
                      <a:pt x="379096" y="37084"/>
                      <a:pt x="379096" y="82779"/>
                    </a:cubicBezTo>
                    <a:lnTo>
                      <a:pt x="379096" y="312926"/>
                    </a:lnTo>
                    <a:lnTo>
                      <a:pt x="318286" y="312926"/>
                    </a:lnTo>
                    <a:lnTo>
                      <a:pt x="318286" y="79440"/>
                    </a:lnTo>
                    <a:cubicBezTo>
                      <a:pt x="318286" y="64237"/>
                      <a:pt x="305896" y="51847"/>
                      <a:pt x="290693" y="51847"/>
                    </a:cubicBezTo>
                    <a:lnTo>
                      <a:pt x="219953" y="51847"/>
                    </a:lnTo>
                    <a:lnTo>
                      <a:pt x="219953" y="312838"/>
                    </a:lnTo>
                    <a:lnTo>
                      <a:pt x="159143" y="312838"/>
                    </a:lnTo>
                    <a:lnTo>
                      <a:pt x="159143" y="51847"/>
                    </a:lnTo>
                    <a:lnTo>
                      <a:pt x="88403" y="51847"/>
                    </a:lnTo>
                    <a:cubicBezTo>
                      <a:pt x="73201" y="51847"/>
                      <a:pt x="60810" y="64237"/>
                      <a:pt x="60810" y="79440"/>
                    </a:cubicBezTo>
                    <a:lnTo>
                      <a:pt x="60810" y="312926"/>
                    </a:lnTo>
                    <a:lnTo>
                      <a:pt x="0" y="312926"/>
                    </a:lnTo>
                    <a:lnTo>
                      <a:pt x="0" y="82779"/>
                    </a:lnTo>
                    <a:cubicBezTo>
                      <a:pt x="0" y="37084"/>
                      <a:pt x="37084" y="0"/>
                      <a:pt x="82779" y="0"/>
                    </a:cubicBezTo>
                    <a:lnTo>
                      <a:pt x="296317" y="0"/>
                    </a:ln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17">
                <a:extLst>
                  <a:ext uri="{FF2B5EF4-FFF2-40B4-BE49-F238E27FC236}">
                    <a16:creationId xmlns:a16="http://schemas.microsoft.com/office/drawing/2014/main" id="{2529D964-BAAC-0E0D-04C5-8E72325D74C9}"/>
                  </a:ext>
                </a:extLst>
              </p:cNvPr>
              <p:cNvSpPr/>
              <p:nvPr/>
            </p:nvSpPr>
            <p:spPr>
              <a:xfrm>
                <a:off x="4590423" y="2735659"/>
                <a:ext cx="320043" cy="320043"/>
              </a:xfrm>
              <a:custGeom>
                <a:avLst/>
                <a:gdLst>
                  <a:gd name="connsiteX0" fmla="*/ 160022 w 320043"/>
                  <a:gd name="connsiteY0" fmla="*/ 58877 h 320043"/>
                  <a:gd name="connsiteX1" fmla="*/ 261167 w 320043"/>
                  <a:gd name="connsiteY1" fmla="*/ 160022 h 320043"/>
                  <a:gd name="connsiteX2" fmla="*/ 160022 w 320043"/>
                  <a:gd name="connsiteY2" fmla="*/ 261167 h 320043"/>
                  <a:gd name="connsiteX3" fmla="*/ 58877 w 320043"/>
                  <a:gd name="connsiteY3" fmla="*/ 160022 h 320043"/>
                  <a:gd name="connsiteX4" fmla="*/ 160022 w 320043"/>
                  <a:gd name="connsiteY4" fmla="*/ 58877 h 320043"/>
                  <a:gd name="connsiteX5" fmla="*/ 160022 w 320043"/>
                  <a:gd name="connsiteY5" fmla="*/ 0 h 320043"/>
                  <a:gd name="connsiteX6" fmla="*/ 0 w 320043"/>
                  <a:gd name="connsiteY6" fmla="*/ 160022 h 320043"/>
                  <a:gd name="connsiteX7" fmla="*/ 160022 w 320043"/>
                  <a:gd name="connsiteY7" fmla="*/ 320044 h 320043"/>
                  <a:gd name="connsiteX8" fmla="*/ 320044 w 320043"/>
                  <a:gd name="connsiteY8" fmla="*/ 160022 h 320043"/>
                  <a:gd name="connsiteX9" fmla="*/ 160022 w 320043"/>
                  <a:gd name="connsiteY9" fmla="*/ 0 h 320043"/>
                  <a:gd name="connsiteX10" fmla="*/ 160022 w 320043"/>
                  <a:gd name="connsiteY10" fmla="*/ 0 h 32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0043" h="320043">
                    <a:moveTo>
                      <a:pt x="160022" y="58877"/>
                    </a:moveTo>
                    <a:cubicBezTo>
                      <a:pt x="215823" y="58877"/>
                      <a:pt x="261167" y="104221"/>
                      <a:pt x="261167" y="160022"/>
                    </a:cubicBezTo>
                    <a:cubicBezTo>
                      <a:pt x="261167" y="215823"/>
                      <a:pt x="215823" y="261167"/>
                      <a:pt x="160022" y="261167"/>
                    </a:cubicBezTo>
                    <a:cubicBezTo>
                      <a:pt x="104221" y="261167"/>
                      <a:pt x="58877" y="215823"/>
                      <a:pt x="58877" y="160022"/>
                    </a:cubicBezTo>
                    <a:cubicBezTo>
                      <a:pt x="58877" y="104221"/>
                      <a:pt x="104221" y="58877"/>
                      <a:pt x="160022" y="58877"/>
                    </a:cubicBezTo>
                    <a:moveTo>
                      <a:pt x="160022" y="0"/>
                    </a:moveTo>
                    <a:cubicBezTo>
                      <a:pt x="71619" y="0"/>
                      <a:pt x="0" y="71619"/>
                      <a:pt x="0" y="160022"/>
                    </a:cubicBezTo>
                    <a:cubicBezTo>
                      <a:pt x="0" y="248425"/>
                      <a:pt x="71619" y="320044"/>
                      <a:pt x="160022" y="320044"/>
                    </a:cubicBezTo>
                    <a:cubicBezTo>
                      <a:pt x="248425" y="320044"/>
                      <a:pt x="320044" y="248425"/>
                      <a:pt x="320044" y="160022"/>
                    </a:cubicBezTo>
                    <a:cubicBezTo>
                      <a:pt x="320044" y="71619"/>
                      <a:pt x="248425" y="0"/>
                      <a:pt x="160022" y="0"/>
                    </a:cubicBezTo>
                    <a:lnTo>
                      <a:pt x="160022" y="0"/>
                    </a:ln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7" name="Graphic 3">
              <a:extLst>
                <a:ext uri="{FF2B5EF4-FFF2-40B4-BE49-F238E27FC236}">
                  <a16:creationId xmlns:a16="http://schemas.microsoft.com/office/drawing/2014/main" id="{094A31DC-6FA0-C3A0-1CA0-0A0D548086CD}"/>
                </a:ext>
              </a:extLst>
            </p:cNvPr>
            <p:cNvGrpSpPr/>
            <p:nvPr/>
          </p:nvGrpSpPr>
          <p:grpSpPr>
            <a:xfrm>
              <a:off x="4163698" y="3206410"/>
              <a:ext cx="6291898" cy="1054861"/>
              <a:chOff x="4163698" y="3206410"/>
              <a:chExt cx="6291898" cy="1054861"/>
            </a:xfrm>
            <a:solidFill>
              <a:srgbClr val="022E33"/>
            </a:solidFill>
          </p:grpSpPr>
          <p:sp>
            <p:nvSpPr>
              <p:cNvPr id="38" name="Freeform: Shape 19">
                <a:extLst>
                  <a:ext uri="{FF2B5EF4-FFF2-40B4-BE49-F238E27FC236}">
                    <a16:creationId xmlns:a16="http://schemas.microsoft.com/office/drawing/2014/main" id="{20BA13C6-65EB-305A-14FD-7B48335EE02B}"/>
                  </a:ext>
                </a:extLst>
              </p:cNvPr>
              <p:cNvSpPr/>
              <p:nvPr/>
            </p:nvSpPr>
            <p:spPr>
              <a:xfrm>
                <a:off x="4163698" y="3215812"/>
                <a:ext cx="848616" cy="829635"/>
              </a:xfrm>
              <a:custGeom>
                <a:avLst/>
                <a:gdLst>
                  <a:gd name="connsiteX0" fmla="*/ 0 w 848616"/>
                  <a:gd name="connsiteY0" fmla="*/ 88 h 829635"/>
                  <a:gd name="connsiteX1" fmla="*/ 118545 w 848616"/>
                  <a:gd name="connsiteY1" fmla="*/ 88 h 829635"/>
                  <a:gd name="connsiteX2" fmla="*/ 360291 w 848616"/>
                  <a:gd name="connsiteY2" fmla="*/ 573741 h 829635"/>
                  <a:gd name="connsiteX3" fmla="*/ 425495 w 848616"/>
                  <a:gd name="connsiteY3" fmla="*/ 762147 h 829635"/>
                  <a:gd name="connsiteX4" fmla="*/ 485953 w 848616"/>
                  <a:gd name="connsiteY4" fmla="*/ 583144 h 829635"/>
                  <a:gd name="connsiteX5" fmla="*/ 732445 w 848616"/>
                  <a:gd name="connsiteY5" fmla="*/ 0 h 829635"/>
                  <a:gd name="connsiteX6" fmla="*/ 848617 w 848616"/>
                  <a:gd name="connsiteY6" fmla="*/ 0 h 829635"/>
                  <a:gd name="connsiteX7" fmla="*/ 848617 w 848616"/>
                  <a:gd name="connsiteY7" fmla="*/ 829636 h 829635"/>
                  <a:gd name="connsiteX8" fmla="*/ 768035 w 848616"/>
                  <a:gd name="connsiteY8" fmla="*/ 829636 h 829635"/>
                  <a:gd name="connsiteX9" fmla="*/ 768035 w 848616"/>
                  <a:gd name="connsiteY9" fmla="*/ 271448 h 829635"/>
                  <a:gd name="connsiteX10" fmla="*/ 775153 w 848616"/>
                  <a:gd name="connsiteY10" fmla="*/ 69949 h 829635"/>
                  <a:gd name="connsiteX11" fmla="*/ 707576 w 848616"/>
                  <a:gd name="connsiteY11" fmla="*/ 250095 h 829635"/>
                  <a:gd name="connsiteX12" fmla="*/ 463457 w 848616"/>
                  <a:gd name="connsiteY12" fmla="*/ 829636 h 829635"/>
                  <a:gd name="connsiteX13" fmla="*/ 386390 w 848616"/>
                  <a:gd name="connsiteY13" fmla="*/ 829636 h 829635"/>
                  <a:gd name="connsiteX14" fmla="*/ 144644 w 848616"/>
                  <a:gd name="connsiteY14" fmla="*/ 258355 h 829635"/>
                  <a:gd name="connsiteX15" fmla="*/ 72322 w 848616"/>
                  <a:gd name="connsiteY15" fmla="*/ 71092 h 829635"/>
                  <a:gd name="connsiteX16" fmla="*/ 79440 w 848616"/>
                  <a:gd name="connsiteY16" fmla="*/ 263100 h 829635"/>
                  <a:gd name="connsiteX17" fmla="*/ 79440 w 848616"/>
                  <a:gd name="connsiteY17" fmla="*/ 829636 h 829635"/>
                  <a:gd name="connsiteX18" fmla="*/ 0 w 848616"/>
                  <a:gd name="connsiteY18" fmla="*/ 829636 h 829635"/>
                  <a:gd name="connsiteX19" fmla="*/ 0 w 848616"/>
                  <a:gd name="connsiteY19" fmla="*/ 88 h 829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48616" h="829635">
                    <a:moveTo>
                      <a:pt x="0" y="88"/>
                    </a:moveTo>
                    <a:lnTo>
                      <a:pt x="118545" y="88"/>
                    </a:lnTo>
                    <a:lnTo>
                      <a:pt x="360291" y="573741"/>
                    </a:lnTo>
                    <a:cubicBezTo>
                      <a:pt x="410029" y="689913"/>
                      <a:pt x="425495" y="762147"/>
                      <a:pt x="425495" y="762147"/>
                    </a:cubicBezTo>
                    <a:cubicBezTo>
                      <a:pt x="425495" y="762147"/>
                      <a:pt x="440873" y="689825"/>
                      <a:pt x="485953" y="583144"/>
                    </a:cubicBezTo>
                    <a:lnTo>
                      <a:pt x="732445" y="0"/>
                    </a:lnTo>
                    <a:lnTo>
                      <a:pt x="848617" y="0"/>
                    </a:lnTo>
                    <a:lnTo>
                      <a:pt x="848617" y="829636"/>
                    </a:lnTo>
                    <a:lnTo>
                      <a:pt x="768035" y="829636"/>
                    </a:lnTo>
                    <a:lnTo>
                      <a:pt x="768035" y="271448"/>
                    </a:lnTo>
                    <a:cubicBezTo>
                      <a:pt x="768035" y="144644"/>
                      <a:pt x="775153" y="69949"/>
                      <a:pt x="775153" y="69949"/>
                    </a:cubicBezTo>
                    <a:cubicBezTo>
                      <a:pt x="775153" y="69949"/>
                      <a:pt x="752657" y="142271"/>
                      <a:pt x="707576" y="250095"/>
                    </a:cubicBezTo>
                    <a:lnTo>
                      <a:pt x="463457" y="829636"/>
                    </a:lnTo>
                    <a:lnTo>
                      <a:pt x="386390" y="829636"/>
                    </a:lnTo>
                    <a:lnTo>
                      <a:pt x="144644" y="258355"/>
                    </a:lnTo>
                    <a:cubicBezTo>
                      <a:pt x="94906" y="143413"/>
                      <a:pt x="72322" y="71092"/>
                      <a:pt x="72322" y="71092"/>
                    </a:cubicBezTo>
                    <a:cubicBezTo>
                      <a:pt x="72322" y="71092"/>
                      <a:pt x="79440" y="145786"/>
                      <a:pt x="79440" y="263100"/>
                    </a:cubicBezTo>
                    <a:lnTo>
                      <a:pt x="79440" y="829636"/>
                    </a:lnTo>
                    <a:lnTo>
                      <a:pt x="0" y="829636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20">
                <a:extLst>
                  <a:ext uri="{FF2B5EF4-FFF2-40B4-BE49-F238E27FC236}">
                    <a16:creationId xmlns:a16="http://schemas.microsoft.com/office/drawing/2014/main" id="{D1C99EE7-45C9-478A-AE7B-B380D6889929}"/>
                  </a:ext>
                </a:extLst>
              </p:cNvPr>
              <p:cNvSpPr/>
              <p:nvPr/>
            </p:nvSpPr>
            <p:spPr>
              <a:xfrm>
                <a:off x="5148435" y="3438665"/>
                <a:ext cx="488325" cy="616361"/>
              </a:xfrm>
              <a:custGeom>
                <a:avLst/>
                <a:gdLst>
                  <a:gd name="connsiteX0" fmla="*/ 176 w 488325"/>
                  <a:gd name="connsiteY0" fmla="*/ 449221 h 616361"/>
                  <a:gd name="connsiteX1" fmla="*/ 278654 w 488325"/>
                  <a:gd name="connsiteY1" fmla="*/ 250095 h 616361"/>
                  <a:gd name="connsiteX2" fmla="*/ 413807 w 488325"/>
                  <a:gd name="connsiteY2" fmla="*/ 235859 h 616361"/>
                  <a:gd name="connsiteX3" fmla="*/ 413807 w 488325"/>
                  <a:gd name="connsiteY3" fmla="*/ 209760 h 616361"/>
                  <a:gd name="connsiteX4" fmla="*/ 251413 w 488325"/>
                  <a:gd name="connsiteY4" fmla="*/ 66346 h 616361"/>
                  <a:gd name="connsiteX5" fmla="*/ 81900 w 488325"/>
                  <a:gd name="connsiteY5" fmla="*/ 209760 h 616361"/>
                  <a:gd name="connsiteX6" fmla="*/ 4833 w 488325"/>
                  <a:gd name="connsiteY6" fmla="*/ 209760 h 616361"/>
                  <a:gd name="connsiteX7" fmla="*/ 251325 w 488325"/>
                  <a:gd name="connsiteY7" fmla="*/ 0 h 616361"/>
                  <a:gd name="connsiteX8" fmla="*/ 488326 w 488325"/>
                  <a:gd name="connsiteY8" fmla="*/ 215735 h 616361"/>
                  <a:gd name="connsiteX9" fmla="*/ 488326 w 488325"/>
                  <a:gd name="connsiteY9" fmla="*/ 606871 h 616361"/>
                  <a:gd name="connsiteX10" fmla="*/ 413631 w 488325"/>
                  <a:gd name="connsiteY10" fmla="*/ 606871 h 616361"/>
                  <a:gd name="connsiteX11" fmla="*/ 413631 w 488325"/>
                  <a:gd name="connsiteY11" fmla="*/ 483581 h 616361"/>
                  <a:gd name="connsiteX12" fmla="*/ 206245 w 488325"/>
                  <a:gd name="connsiteY12" fmla="*/ 616361 h 616361"/>
                  <a:gd name="connsiteX13" fmla="*/ 0 w 488325"/>
                  <a:gd name="connsiteY13" fmla="*/ 449221 h 616361"/>
                  <a:gd name="connsiteX14" fmla="*/ 211166 w 488325"/>
                  <a:gd name="connsiteY14" fmla="*/ 549927 h 616361"/>
                  <a:gd name="connsiteX15" fmla="*/ 413807 w 488325"/>
                  <a:gd name="connsiteY15" fmla="*/ 327162 h 616361"/>
                  <a:gd name="connsiteX16" fmla="*/ 413807 w 488325"/>
                  <a:gd name="connsiteY16" fmla="*/ 296317 h 616361"/>
                  <a:gd name="connsiteX17" fmla="*/ 283399 w 488325"/>
                  <a:gd name="connsiteY17" fmla="*/ 310553 h 616361"/>
                  <a:gd name="connsiteX18" fmla="*/ 76013 w 488325"/>
                  <a:gd name="connsiteY18" fmla="*/ 446849 h 616361"/>
                  <a:gd name="connsiteX19" fmla="*/ 211078 w 488325"/>
                  <a:gd name="connsiteY19" fmla="*/ 549927 h 616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88325" h="616361">
                    <a:moveTo>
                      <a:pt x="176" y="449221"/>
                    </a:moveTo>
                    <a:cubicBezTo>
                      <a:pt x="176" y="327162"/>
                      <a:pt x="84361" y="270218"/>
                      <a:pt x="278654" y="250095"/>
                    </a:cubicBezTo>
                    <a:lnTo>
                      <a:pt x="413807" y="235859"/>
                    </a:lnTo>
                    <a:lnTo>
                      <a:pt x="413807" y="209760"/>
                    </a:lnTo>
                    <a:cubicBezTo>
                      <a:pt x="413807" y="122060"/>
                      <a:pt x="347461" y="66346"/>
                      <a:pt x="251413" y="66346"/>
                    </a:cubicBezTo>
                    <a:cubicBezTo>
                      <a:pt x="155364" y="66346"/>
                      <a:pt x="94994" y="119687"/>
                      <a:pt x="81900" y="209760"/>
                    </a:cubicBezTo>
                    <a:lnTo>
                      <a:pt x="4833" y="209760"/>
                    </a:lnTo>
                    <a:cubicBezTo>
                      <a:pt x="21441" y="93588"/>
                      <a:pt x="111514" y="0"/>
                      <a:pt x="251325" y="0"/>
                    </a:cubicBezTo>
                    <a:cubicBezTo>
                      <a:pt x="391135" y="0"/>
                      <a:pt x="488326" y="84185"/>
                      <a:pt x="488326" y="215735"/>
                    </a:cubicBezTo>
                    <a:lnTo>
                      <a:pt x="488326" y="606871"/>
                    </a:lnTo>
                    <a:lnTo>
                      <a:pt x="413631" y="606871"/>
                    </a:lnTo>
                    <a:lnTo>
                      <a:pt x="413631" y="483581"/>
                    </a:lnTo>
                    <a:cubicBezTo>
                      <a:pt x="392277" y="558275"/>
                      <a:pt x="304577" y="616361"/>
                      <a:pt x="206245" y="616361"/>
                    </a:cubicBezTo>
                    <a:cubicBezTo>
                      <a:pt x="79440" y="616361"/>
                      <a:pt x="0" y="551157"/>
                      <a:pt x="0" y="449221"/>
                    </a:cubicBezTo>
                    <a:close/>
                    <a:moveTo>
                      <a:pt x="211166" y="549927"/>
                    </a:moveTo>
                    <a:cubicBezTo>
                      <a:pt x="332082" y="549927"/>
                      <a:pt x="413807" y="458712"/>
                      <a:pt x="413807" y="327162"/>
                    </a:cubicBezTo>
                    <a:lnTo>
                      <a:pt x="413807" y="296317"/>
                    </a:lnTo>
                    <a:lnTo>
                      <a:pt x="283399" y="310553"/>
                    </a:lnTo>
                    <a:cubicBezTo>
                      <a:pt x="137613" y="327162"/>
                      <a:pt x="76013" y="360379"/>
                      <a:pt x="76013" y="446849"/>
                    </a:cubicBezTo>
                    <a:cubicBezTo>
                      <a:pt x="76013" y="509680"/>
                      <a:pt x="128123" y="549927"/>
                      <a:pt x="211078" y="549927"/>
                    </a:cubicBez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21">
                <a:extLst>
                  <a:ext uri="{FF2B5EF4-FFF2-40B4-BE49-F238E27FC236}">
                    <a16:creationId xmlns:a16="http://schemas.microsoft.com/office/drawing/2014/main" id="{2CF7D10D-7D08-8A83-4705-FA9AE6670133}"/>
                  </a:ext>
                </a:extLst>
              </p:cNvPr>
              <p:cNvSpPr/>
              <p:nvPr/>
            </p:nvSpPr>
            <p:spPr>
              <a:xfrm>
                <a:off x="5792125" y="3438753"/>
                <a:ext cx="336652" cy="606782"/>
              </a:xfrm>
              <a:custGeom>
                <a:avLst/>
                <a:gdLst>
                  <a:gd name="connsiteX0" fmla="*/ 88 w 336652"/>
                  <a:gd name="connsiteY0" fmla="*/ 9491 h 606782"/>
                  <a:gd name="connsiteX1" fmla="*/ 74782 w 336652"/>
                  <a:gd name="connsiteY1" fmla="*/ 9491 h 606782"/>
                  <a:gd name="connsiteX2" fmla="*/ 74782 w 336652"/>
                  <a:gd name="connsiteY2" fmla="*/ 143413 h 606782"/>
                  <a:gd name="connsiteX3" fmla="*/ 265561 w 336652"/>
                  <a:gd name="connsiteY3" fmla="*/ 0 h 606782"/>
                  <a:gd name="connsiteX4" fmla="*/ 336652 w 336652"/>
                  <a:gd name="connsiteY4" fmla="*/ 14236 h 606782"/>
                  <a:gd name="connsiteX5" fmla="*/ 336652 w 336652"/>
                  <a:gd name="connsiteY5" fmla="*/ 85327 h 606782"/>
                  <a:gd name="connsiteX6" fmla="*/ 257212 w 336652"/>
                  <a:gd name="connsiteY6" fmla="*/ 69949 h 606782"/>
                  <a:gd name="connsiteX7" fmla="*/ 74694 w 336652"/>
                  <a:gd name="connsiteY7" fmla="*/ 367409 h 606782"/>
                  <a:gd name="connsiteX8" fmla="*/ 74694 w 336652"/>
                  <a:gd name="connsiteY8" fmla="*/ 606783 h 606782"/>
                  <a:gd name="connsiteX9" fmla="*/ 0 w 336652"/>
                  <a:gd name="connsiteY9" fmla="*/ 606783 h 606782"/>
                  <a:gd name="connsiteX10" fmla="*/ 0 w 336652"/>
                  <a:gd name="connsiteY10" fmla="*/ 9491 h 606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6652" h="606782">
                    <a:moveTo>
                      <a:pt x="88" y="9491"/>
                    </a:moveTo>
                    <a:lnTo>
                      <a:pt x="74782" y="9491"/>
                    </a:lnTo>
                    <a:lnTo>
                      <a:pt x="74782" y="143413"/>
                    </a:lnTo>
                    <a:cubicBezTo>
                      <a:pt x="104396" y="55713"/>
                      <a:pt x="179091" y="0"/>
                      <a:pt x="265561" y="0"/>
                    </a:cubicBezTo>
                    <a:cubicBezTo>
                      <a:pt x="290429" y="0"/>
                      <a:pt x="317671" y="4745"/>
                      <a:pt x="336652" y="14236"/>
                    </a:cubicBezTo>
                    <a:lnTo>
                      <a:pt x="336652" y="85327"/>
                    </a:lnTo>
                    <a:cubicBezTo>
                      <a:pt x="305808" y="73464"/>
                      <a:pt x="279797" y="69949"/>
                      <a:pt x="257212" y="69949"/>
                    </a:cubicBezTo>
                    <a:cubicBezTo>
                      <a:pt x="150531" y="69949"/>
                      <a:pt x="74694" y="181376"/>
                      <a:pt x="74694" y="367409"/>
                    </a:cubicBezTo>
                    <a:lnTo>
                      <a:pt x="74694" y="606783"/>
                    </a:lnTo>
                    <a:lnTo>
                      <a:pt x="0" y="606783"/>
                    </a:lnTo>
                    <a:lnTo>
                      <a:pt x="0" y="9491"/>
                    </a:ln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22">
                <a:extLst>
                  <a:ext uri="{FF2B5EF4-FFF2-40B4-BE49-F238E27FC236}">
                    <a16:creationId xmlns:a16="http://schemas.microsoft.com/office/drawing/2014/main" id="{3E961C8F-080C-81C5-6A55-F1333502F4B8}"/>
                  </a:ext>
                </a:extLst>
              </p:cNvPr>
              <p:cNvSpPr/>
              <p:nvPr/>
            </p:nvSpPr>
            <p:spPr>
              <a:xfrm>
                <a:off x="6210590" y="3206410"/>
                <a:ext cx="508361" cy="839126"/>
              </a:xfrm>
              <a:custGeom>
                <a:avLst/>
                <a:gdLst>
                  <a:gd name="connsiteX0" fmla="*/ 167052 w 508361"/>
                  <a:gd name="connsiteY0" fmla="*/ 521543 h 839126"/>
                  <a:gd name="connsiteX1" fmla="*/ 75837 w 508361"/>
                  <a:gd name="connsiteY1" fmla="*/ 602125 h 839126"/>
                  <a:gd name="connsiteX2" fmla="*/ 75837 w 508361"/>
                  <a:gd name="connsiteY2" fmla="*/ 839126 h 839126"/>
                  <a:gd name="connsiteX3" fmla="*/ 0 w 508361"/>
                  <a:gd name="connsiteY3" fmla="*/ 839126 h 839126"/>
                  <a:gd name="connsiteX4" fmla="*/ 0 w 508361"/>
                  <a:gd name="connsiteY4" fmla="*/ 0 h 839126"/>
                  <a:gd name="connsiteX5" fmla="*/ 75837 w 508361"/>
                  <a:gd name="connsiteY5" fmla="*/ 0 h 839126"/>
                  <a:gd name="connsiteX6" fmla="*/ 75837 w 508361"/>
                  <a:gd name="connsiteY6" fmla="*/ 507219 h 839126"/>
                  <a:gd name="connsiteX7" fmla="*/ 382787 w 508361"/>
                  <a:gd name="connsiteY7" fmla="*/ 241746 h 839126"/>
                  <a:gd name="connsiteX8" fmla="*/ 485865 w 508361"/>
                  <a:gd name="connsiteY8" fmla="*/ 241746 h 839126"/>
                  <a:gd name="connsiteX9" fmla="*/ 223908 w 508361"/>
                  <a:gd name="connsiteY9" fmla="*/ 472860 h 839126"/>
                  <a:gd name="connsiteX10" fmla="*/ 508362 w 508361"/>
                  <a:gd name="connsiteY10" fmla="*/ 839038 h 839126"/>
                  <a:gd name="connsiteX11" fmla="*/ 417146 w 508361"/>
                  <a:gd name="connsiteY11" fmla="*/ 839038 h 839126"/>
                  <a:gd name="connsiteX12" fmla="*/ 167052 w 508361"/>
                  <a:gd name="connsiteY12" fmla="*/ 521455 h 839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8361" h="839126">
                    <a:moveTo>
                      <a:pt x="167052" y="521543"/>
                    </a:moveTo>
                    <a:lnTo>
                      <a:pt x="75837" y="602125"/>
                    </a:lnTo>
                    <a:lnTo>
                      <a:pt x="75837" y="839126"/>
                    </a:lnTo>
                    <a:lnTo>
                      <a:pt x="0" y="839126"/>
                    </a:lnTo>
                    <a:lnTo>
                      <a:pt x="0" y="0"/>
                    </a:lnTo>
                    <a:lnTo>
                      <a:pt x="75837" y="0"/>
                    </a:lnTo>
                    <a:lnTo>
                      <a:pt x="75837" y="507219"/>
                    </a:lnTo>
                    <a:lnTo>
                      <a:pt x="382787" y="241746"/>
                    </a:lnTo>
                    <a:lnTo>
                      <a:pt x="485865" y="241746"/>
                    </a:lnTo>
                    <a:lnTo>
                      <a:pt x="223908" y="472860"/>
                    </a:lnTo>
                    <a:lnTo>
                      <a:pt x="508362" y="839038"/>
                    </a:lnTo>
                    <a:lnTo>
                      <a:pt x="417146" y="839038"/>
                    </a:lnTo>
                    <a:lnTo>
                      <a:pt x="167052" y="521455"/>
                    </a:ln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23">
                <a:extLst>
                  <a:ext uri="{FF2B5EF4-FFF2-40B4-BE49-F238E27FC236}">
                    <a16:creationId xmlns:a16="http://schemas.microsoft.com/office/drawing/2014/main" id="{F832C2DB-BEB8-2B67-8762-317E79D01D49}"/>
                  </a:ext>
                </a:extLst>
              </p:cNvPr>
              <p:cNvSpPr/>
              <p:nvPr/>
            </p:nvSpPr>
            <p:spPr>
              <a:xfrm>
                <a:off x="6716666" y="3438665"/>
                <a:ext cx="556771" cy="616361"/>
              </a:xfrm>
              <a:custGeom>
                <a:avLst/>
                <a:gdLst>
                  <a:gd name="connsiteX0" fmla="*/ 0 w 556771"/>
                  <a:gd name="connsiteY0" fmla="*/ 308181 h 616361"/>
                  <a:gd name="connsiteX1" fmla="*/ 287969 w 556771"/>
                  <a:gd name="connsiteY1" fmla="*/ 0 h 616361"/>
                  <a:gd name="connsiteX2" fmla="*/ 554672 w 556771"/>
                  <a:gd name="connsiteY2" fmla="*/ 308181 h 616361"/>
                  <a:gd name="connsiteX3" fmla="*/ 75837 w 556771"/>
                  <a:gd name="connsiteY3" fmla="*/ 308181 h 616361"/>
                  <a:gd name="connsiteX4" fmla="*/ 290341 w 556771"/>
                  <a:gd name="connsiteY4" fmla="*/ 549927 h 616361"/>
                  <a:gd name="connsiteX5" fmla="*/ 474002 w 556771"/>
                  <a:gd name="connsiteY5" fmla="*/ 419607 h 616361"/>
                  <a:gd name="connsiteX6" fmla="*/ 548697 w 556771"/>
                  <a:gd name="connsiteY6" fmla="*/ 419607 h 616361"/>
                  <a:gd name="connsiteX7" fmla="*/ 292714 w 556771"/>
                  <a:gd name="connsiteY7" fmla="*/ 616361 h 616361"/>
                  <a:gd name="connsiteX8" fmla="*/ 0 w 556771"/>
                  <a:gd name="connsiteY8" fmla="*/ 308181 h 616361"/>
                  <a:gd name="connsiteX9" fmla="*/ 478835 w 556771"/>
                  <a:gd name="connsiteY9" fmla="*/ 246580 h 616361"/>
                  <a:gd name="connsiteX10" fmla="*/ 288057 w 556771"/>
                  <a:gd name="connsiteY10" fmla="*/ 66434 h 616361"/>
                  <a:gd name="connsiteX11" fmla="*/ 81812 w 556771"/>
                  <a:gd name="connsiteY11" fmla="*/ 246580 h 616361"/>
                  <a:gd name="connsiteX12" fmla="*/ 478835 w 556771"/>
                  <a:gd name="connsiteY12" fmla="*/ 246580 h 616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6771" h="616361">
                    <a:moveTo>
                      <a:pt x="0" y="308181"/>
                    </a:moveTo>
                    <a:cubicBezTo>
                      <a:pt x="0" y="128035"/>
                      <a:pt x="120917" y="0"/>
                      <a:pt x="287969" y="0"/>
                    </a:cubicBezTo>
                    <a:cubicBezTo>
                      <a:pt x="463369" y="0"/>
                      <a:pt x="573566" y="135153"/>
                      <a:pt x="554672" y="308181"/>
                    </a:cubicBezTo>
                    <a:lnTo>
                      <a:pt x="75837" y="308181"/>
                    </a:lnTo>
                    <a:cubicBezTo>
                      <a:pt x="74694" y="451594"/>
                      <a:pt x="161164" y="549927"/>
                      <a:pt x="290341" y="549927"/>
                    </a:cubicBezTo>
                    <a:cubicBezTo>
                      <a:pt x="392278" y="549927"/>
                      <a:pt x="453879" y="496586"/>
                      <a:pt x="474002" y="419607"/>
                    </a:cubicBezTo>
                    <a:lnTo>
                      <a:pt x="548697" y="419607"/>
                    </a:lnTo>
                    <a:cubicBezTo>
                      <a:pt x="528573" y="532176"/>
                      <a:pt x="430152" y="616361"/>
                      <a:pt x="292714" y="616361"/>
                    </a:cubicBezTo>
                    <a:cubicBezTo>
                      <a:pt x="122060" y="616361"/>
                      <a:pt x="0" y="488326"/>
                      <a:pt x="0" y="308181"/>
                    </a:cubicBezTo>
                    <a:close/>
                    <a:moveTo>
                      <a:pt x="478835" y="246580"/>
                    </a:moveTo>
                    <a:cubicBezTo>
                      <a:pt x="480066" y="137526"/>
                      <a:pt x="400626" y="66434"/>
                      <a:pt x="288057" y="66434"/>
                    </a:cubicBezTo>
                    <a:cubicBezTo>
                      <a:pt x="175488" y="66434"/>
                      <a:pt x="102024" y="132780"/>
                      <a:pt x="81812" y="246580"/>
                    </a:cubicBezTo>
                    <a:lnTo>
                      <a:pt x="478835" y="246580"/>
                    </a:ln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24">
                <a:extLst>
                  <a:ext uri="{FF2B5EF4-FFF2-40B4-BE49-F238E27FC236}">
                    <a16:creationId xmlns:a16="http://schemas.microsoft.com/office/drawing/2014/main" id="{433CBE50-CC15-D9FC-91B3-FF2871899414}"/>
                  </a:ext>
                </a:extLst>
              </p:cNvPr>
              <p:cNvSpPr/>
              <p:nvPr/>
            </p:nvSpPr>
            <p:spPr>
              <a:xfrm>
                <a:off x="7311586" y="3292879"/>
                <a:ext cx="337794" cy="762147"/>
              </a:xfrm>
              <a:custGeom>
                <a:avLst/>
                <a:gdLst>
                  <a:gd name="connsiteX0" fmla="*/ 104309 w 337794"/>
                  <a:gd name="connsiteY0" fmla="*/ 587889 h 762147"/>
                  <a:gd name="connsiteX1" fmla="*/ 104309 w 337794"/>
                  <a:gd name="connsiteY1" fmla="*/ 218108 h 762147"/>
                  <a:gd name="connsiteX2" fmla="*/ 0 w 337794"/>
                  <a:gd name="connsiteY2" fmla="*/ 218108 h 762147"/>
                  <a:gd name="connsiteX3" fmla="*/ 0 w 337794"/>
                  <a:gd name="connsiteY3" fmla="*/ 155277 h 762147"/>
                  <a:gd name="connsiteX4" fmla="*/ 104309 w 337794"/>
                  <a:gd name="connsiteY4" fmla="*/ 155277 h 762147"/>
                  <a:gd name="connsiteX5" fmla="*/ 104309 w 337794"/>
                  <a:gd name="connsiteY5" fmla="*/ 0 h 762147"/>
                  <a:gd name="connsiteX6" fmla="*/ 179003 w 337794"/>
                  <a:gd name="connsiteY6" fmla="*/ 0 h 762147"/>
                  <a:gd name="connsiteX7" fmla="*/ 179003 w 337794"/>
                  <a:gd name="connsiteY7" fmla="*/ 155277 h 762147"/>
                  <a:gd name="connsiteX8" fmla="*/ 336652 w 337794"/>
                  <a:gd name="connsiteY8" fmla="*/ 155277 h 762147"/>
                  <a:gd name="connsiteX9" fmla="*/ 336652 w 337794"/>
                  <a:gd name="connsiteY9" fmla="*/ 218108 h 762147"/>
                  <a:gd name="connsiteX10" fmla="*/ 179003 w 337794"/>
                  <a:gd name="connsiteY10" fmla="*/ 218108 h 762147"/>
                  <a:gd name="connsiteX11" fmla="*/ 179003 w 337794"/>
                  <a:gd name="connsiteY11" fmla="*/ 583144 h 762147"/>
                  <a:gd name="connsiteX12" fmla="*/ 270218 w 337794"/>
                  <a:gd name="connsiteY12" fmla="*/ 694571 h 762147"/>
                  <a:gd name="connsiteX13" fmla="*/ 337795 w 337794"/>
                  <a:gd name="connsiteY13" fmla="*/ 682707 h 762147"/>
                  <a:gd name="connsiteX14" fmla="*/ 337795 w 337794"/>
                  <a:gd name="connsiteY14" fmla="*/ 747911 h 762147"/>
                  <a:gd name="connsiteX15" fmla="*/ 263100 w 337794"/>
                  <a:gd name="connsiteY15" fmla="*/ 762147 h 762147"/>
                  <a:gd name="connsiteX16" fmla="*/ 104309 w 337794"/>
                  <a:gd name="connsiteY16" fmla="*/ 587889 h 762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37794" h="762147">
                    <a:moveTo>
                      <a:pt x="104309" y="587889"/>
                    </a:moveTo>
                    <a:lnTo>
                      <a:pt x="104309" y="218108"/>
                    </a:lnTo>
                    <a:lnTo>
                      <a:pt x="0" y="218108"/>
                    </a:lnTo>
                    <a:lnTo>
                      <a:pt x="0" y="155277"/>
                    </a:lnTo>
                    <a:lnTo>
                      <a:pt x="104309" y="155277"/>
                    </a:lnTo>
                    <a:lnTo>
                      <a:pt x="104309" y="0"/>
                    </a:lnTo>
                    <a:lnTo>
                      <a:pt x="179003" y="0"/>
                    </a:lnTo>
                    <a:lnTo>
                      <a:pt x="179003" y="155277"/>
                    </a:lnTo>
                    <a:lnTo>
                      <a:pt x="336652" y="155277"/>
                    </a:lnTo>
                    <a:lnTo>
                      <a:pt x="336652" y="218108"/>
                    </a:lnTo>
                    <a:lnTo>
                      <a:pt x="179003" y="218108"/>
                    </a:lnTo>
                    <a:lnTo>
                      <a:pt x="179003" y="583144"/>
                    </a:lnTo>
                    <a:cubicBezTo>
                      <a:pt x="179003" y="658981"/>
                      <a:pt x="215735" y="694571"/>
                      <a:pt x="270218" y="694571"/>
                    </a:cubicBezTo>
                    <a:cubicBezTo>
                      <a:pt x="292714" y="694571"/>
                      <a:pt x="318813" y="689825"/>
                      <a:pt x="337795" y="682707"/>
                    </a:cubicBezTo>
                    <a:lnTo>
                      <a:pt x="337795" y="747911"/>
                    </a:lnTo>
                    <a:cubicBezTo>
                      <a:pt x="317671" y="757402"/>
                      <a:pt x="288057" y="762147"/>
                      <a:pt x="263100" y="762147"/>
                    </a:cubicBezTo>
                    <a:cubicBezTo>
                      <a:pt x="169512" y="762147"/>
                      <a:pt x="104309" y="702919"/>
                      <a:pt x="104309" y="587889"/>
                    </a:cubicBez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25">
                <a:extLst>
                  <a:ext uri="{FF2B5EF4-FFF2-40B4-BE49-F238E27FC236}">
                    <a16:creationId xmlns:a16="http://schemas.microsoft.com/office/drawing/2014/main" id="{7F493827-04AD-493E-1419-048FBD593177}"/>
                  </a:ext>
                </a:extLst>
              </p:cNvPr>
              <p:cNvSpPr/>
              <p:nvPr/>
            </p:nvSpPr>
            <p:spPr>
              <a:xfrm>
                <a:off x="7744198" y="3438753"/>
                <a:ext cx="593864" cy="822517"/>
              </a:xfrm>
              <a:custGeom>
                <a:avLst/>
                <a:gdLst>
                  <a:gd name="connsiteX0" fmla="*/ 0 w 593864"/>
                  <a:gd name="connsiteY0" fmla="*/ 9491 h 822517"/>
                  <a:gd name="connsiteX1" fmla="*/ 74694 w 593864"/>
                  <a:gd name="connsiteY1" fmla="*/ 9491 h 822517"/>
                  <a:gd name="connsiteX2" fmla="*/ 74694 w 593864"/>
                  <a:gd name="connsiteY2" fmla="*/ 129177 h 822517"/>
                  <a:gd name="connsiteX3" fmla="*/ 299920 w 593864"/>
                  <a:gd name="connsiteY3" fmla="*/ 0 h 822517"/>
                  <a:gd name="connsiteX4" fmla="*/ 593865 w 593864"/>
                  <a:gd name="connsiteY4" fmla="*/ 308180 h 822517"/>
                  <a:gd name="connsiteX5" fmla="*/ 299920 w 593864"/>
                  <a:gd name="connsiteY5" fmla="*/ 616361 h 822517"/>
                  <a:gd name="connsiteX6" fmla="*/ 74694 w 593864"/>
                  <a:gd name="connsiteY6" fmla="*/ 485953 h 822517"/>
                  <a:gd name="connsiteX7" fmla="*/ 74694 w 593864"/>
                  <a:gd name="connsiteY7" fmla="*/ 822518 h 822517"/>
                  <a:gd name="connsiteX8" fmla="*/ 0 w 593864"/>
                  <a:gd name="connsiteY8" fmla="*/ 822518 h 822517"/>
                  <a:gd name="connsiteX9" fmla="*/ 0 w 593864"/>
                  <a:gd name="connsiteY9" fmla="*/ 9491 h 822517"/>
                  <a:gd name="connsiteX10" fmla="*/ 296318 w 593864"/>
                  <a:gd name="connsiteY10" fmla="*/ 549927 h 822517"/>
                  <a:gd name="connsiteX11" fmla="*/ 516798 w 593864"/>
                  <a:gd name="connsiteY11" fmla="*/ 308180 h 822517"/>
                  <a:gd name="connsiteX12" fmla="*/ 296318 w 593864"/>
                  <a:gd name="connsiteY12" fmla="*/ 66434 h 822517"/>
                  <a:gd name="connsiteX13" fmla="*/ 74694 w 593864"/>
                  <a:gd name="connsiteY13" fmla="*/ 308180 h 822517"/>
                  <a:gd name="connsiteX14" fmla="*/ 296318 w 593864"/>
                  <a:gd name="connsiteY14" fmla="*/ 549927 h 822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3864" h="822517">
                    <a:moveTo>
                      <a:pt x="0" y="9491"/>
                    </a:moveTo>
                    <a:lnTo>
                      <a:pt x="74694" y="9491"/>
                    </a:lnTo>
                    <a:lnTo>
                      <a:pt x="74694" y="129177"/>
                    </a:lnTo>
                    <a:cubicBezTo>
                      <a:pt x="111426" y="50968"/>
                      <a:pt x="202730" y="0"/>
                      <a:pt x="299920" y="0"/>
                    </a:cubicBezTo>
                    <a:cubicBezTo>
                      <a:pt x="475320" y="0"/>
                      <a:pt x="593865" y="124432"/>
                      <a:pt x="593865" y="308180"/>
                    </a:cubicBezTo>
                    <a:cubicBezTo>
                      <a:pt x="593865" y="491929"/>
                      <a:pt x="475320" y="616361"/>
                      <a:pt x="299920" y="616361"/>
                    </a:cubicBezTo>
                    <a:cubicBezTo>
                      <a:pt x="202730" y="616361"/>
                      <a:pt x="111514" y="563020"/>
                      <a:pt x="74694" y="485953"/>
                    </a:cubicBezTo>
                    <a:lnTo>
                      <a:pt x="74694" y="822518"/>
                    </a:lnTo>
                    <a:lnTo>
                      <a:pt x="0" y="822518"/>
                    </a:lnTo>
                    <a:lnTo>
                      <a:pt x="0" y="9491"/>
                    </a:lnTo>
                    <a:close/>
                    <a:moveTo>
                      <a:pt x="296318" y="549927"/>
                    </a:moveTo>
                    <a:cubicBezTo>
                      <a:pt x="424352" y="549927"/>
                      <a:pt x="516798" y="450364"/>
                      <a:pt x="516798" y="308180"/>
                    </a:cubicBezTo>
                    <a:cubicBezTo>
                      <a:pt x="516798" y="165997"/>
                      <a:pt x="424352" y="66434"/>
                      <a:pt x="296318" y="66434"/>
                    </a:cubicBezTo>
                    <a:cubicBezTo>
                      <a:pt x="168282" y="66434"/>
                      <a:pt x="74694" y="165997"/>
                      <a:pt x="74694" y="308180"/>
                    </a:cubicBezTo>
                    <a:cubicBezTo>
                      <a:pt x="74694" y="450364"/>
                      <a:pt x="168370" y="549927"/>
                      <a:pt x="296318" y="549927"/>
                    </a:cubicBez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26">
                <a:extLst>
                  <a:ext uri="{FF2B5EF4-FFF2-40B4-BE49-F238E27FC236}">
                    <a16:creationId xmlns:a16="http://schemas.microsoft.com/office/drawing/2014/main" id="{95BF4208-A035-C10E-8586-7F7CC0F8C7E0}"/>
                  </a:ext>
                </a:extLst>
              </p:cNvPr>
              <p:cNvSpPr/>
              <p:nvPr/>
            </p:nvSpPr>
            <p:spPr>
              <a:xfrm>
                <a:off x="8460035" y="3206410"/>
                <a:ext cx="75836" cy="839126"/>
              </a:xfrm>
              <a:custGeom>
                <a:avLst/>
                <a:gdLst>
                  <a:gd name="connsiteX0" fmla="*/ 0 w 75836"/>
                  <a:gd name="connsiteY0" fmla="*/ 0 h 839126"/>
                  <a:gd name="connsiteX1" fmla="*/ 75837 w 75836"/>
                  <a:gd name="connsiteY1" fmla="*/ 0 h 839126"/>
                  <a:gd name="connsiteX2" fmla="*/ 75837 w 75836"/>
                  <a:gd name="connsiteY2" fmla="*/ 839126 h 839126"/>
                  <a:gd name="connsiteX3" fmla="*/ 0 w 75836"/>
                  <a:gd name="connsiteY3" fmla="*/ 839126 h 839126"/>
                  <a:gd name="connsiteX4" fmla="*/ 0 w 75836"/>
                  <a:gd name="connsiteY4" fmla="*/ 0 h 839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836" h="839126">
                    <a:moveTo>
                      <a:pt x="0" y="0"/>
                    </a:moveTo>
                    <a:lnTo>
                      <a:pt x="75837" y="0"/>
                    </a:lnTo>
                    <a:lnTo>
                      <a:pt x="75837" y="839126"/>
                    </a:lnTo>
                    <a:lnTo>
                      <a:pt x="0" y="8391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27">
                <a:extLst>
                  <a:ext uri="{FF2B5EF4-FFF2-40B4-BE49-F238E27FC236}">
                    <a16:creationId xmlns:a16="http://schemas.microsoft.com/office/drawing/2014/main" id="{040DC7F9-89FB-946B-1736-4FC6B3578D16}"/>
                  </a:ext>
                </a:extLst>
              </p:cNvPr>
              <p:cNvSpPr/>
              <p:nvPr/>
            </p:nvSpPr>
            <p:spPr>
              <a:xfrm>
                <a:off x="8668476" y="3438665"/>
                <a:ext cx="488325" cy="616361"/>
              </a:xfrm>
              <a:custGeom>
                <a:avLst/>
                <a:gdLst>
                  <a:gd name="connsiteX0" fmla="*/ 176 w 488325"/>
                  <a:gd name="connsiteY0" fmla="*/ 449221 h 616361"/>
                  <a:gd name="connsiteX1" fmla="*/ 278654 w 488325"/>
                  <a:gd name="connsiteY1" fmla="*/ 250095 h 616361"/>
                  <a:gd name="connsiteX2" fmla="*/ 413807 w 488325"/>
                  <a:gd name="connsiteY2" fmla="*/ 235859 h 616361"/>
                  <a:gd name="connsiteX3" fmla="*/ 413807 w 488325"/>
                  <a:gd name="connsiteY3" fmla="*/ 209760 h 616361"/>
                  <a:gd name="connsiteX4" fmla="*/ 251413 w 488325"/>
                  <a:gd name="connsiteY4" fmla="*/ 66346 h 616361"/>
                  <a:gd name="connsiteX5" fmla="*/ 81900 w 488325"/>
                  <a:gd name="connsiteY5" fmla="*/ 209760 h 616361"/>
                  <a:gd name="connsiteX6" fmla="*/ 4833 w 488325"/>
                  <a:gd name="connsiteY6" fmla="*/ 209760 h 616361"/>
                  <a:gd name="connsiteX7" fmla="*/ 251325 w 488325"/>
                  <a:gd name="connsiteY7" fmla="*/ 0 h 616361"/>
                  <a:gd name="connsiteX8" fmla="*/ 488326 w 488325"/>
                  <a:gd name="connsiteY8" fmla="*/ 215735 h 616361"/>
                  <a:gd name="connsiteX9" fmla="*/ 488326 w 488325"/>
                  <a:gd name="connsiteY9" fmla="*/ 606871 h 616361"/>
                  <a:gd name="connsiteX10" fmla="*/ 413632 w 488325"/>
                  <a:gd name="connsiteY10" fmla="*/ 606871 h 616361"/>
                  <a:gd name="connsiteX11" fmla="*/ 413632 w 488325"/>
                  <a:gd name="connsiteY11" fmla="*/ 483581 h 616361"/>
                  <a:gd name="connsiteX12" fmla="*/ 206245 w 488325"/>
                  <a:gd name="connsiteY12" fmla="*/ 616361 h 616361"/>
                  <a:gd name="connsiteX13" fmla="*/ 0 w 488325"/>
                  <a:gd name="connsiteY13" fmla="*/ 449221 h 616361"/>
                  <a:gd name="connsiteX14" fmla="*/ 211166 w 488325"/>
                  <a:gd name="connsiteY14" fmla="*/ 549927 h 616361"/>
                  <a:gd name="connsiteX15" fmla="*/ 413807 w 488325"/>
                  <a:gd name="connsiteY15" fmla="*/ 327162 h 616361"/>
                  <a:gd name="connsiteX16" fmla="*/ 413807 w 488325"/>
                  <a:gd name="connsiteY16" fmla="*/ 296317 h 616361"/>
                  <a:gd name="connsiteX17" fmla="*/ 283399 w 488325"/>
                  <a:gd name="connsiteY17" fmla="*/ 310553 h 616361"/>
                  <a:gd name="connsiteX18" fmla="*/ 76013 w 488325"/>
                  <a:gd name="connsiteY18" fmla="*/ 446849 h 616361"/>
                  <a:gd name="connsiteX19" fmla="*/ 211078 w 488325"/>
                  <a:gd name="connsiteY19" fmla="*/ 549927 h 616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88325" h="616361">
                    <a:moveTo>
                      <a:pt x="176" y="449221"/>
                    </a:moveTo>
                    <a:cubicBezTo>
                      <a:pt x="176" y="327162"/>
                      <a:pt x="84361" y="270218"/>
                      <a:pt x="278654" y="250095"/>
                    </a:cubicBezTo>
                    <a:lnTo>
                      <a:pt x="413807" y="235859"/>
                    </a:lnTo>
                    <a:lnTo>
                      <a:pt x="413807" y="209760"/>
                    </a:lnTo>
                    <a:cubicBezTo>
                      <a:pt x="413807" y="122060"/>
                      <a:pt x="347461" y="66346"/>
                      <a:pt x="251413" y="66346"/>
                    </a:cubicBezTo>
                    <a:cubicBezTo>
                      <a:pt x="155364" y="66346"/>
                      <a:pt x="94994" y="119687"/>
                      <a:pt x="81900" y="209760"/>
                    </a:cubicBezTo>
                    <a:lnTo>
                      <a:pt x="4833" y="209760"/>
                    </a:lnTo>
                    <a:cubicBezTo>
                      <a:pt x="21442" y="93588"/>
                      <a:pt x="111514" y="0"/>
                      <a:pt x="251325" y="0"/>
                    </a:cubicBezTo>
                    <a:cubicBezTo>
                      <a:pt x="391135" y="0"/>
                      <a:pt x="488326" y="84185"/>
                      <a:pt x="488326" y="215735"/>
                    </a:cubicBezTo>
                    <a:lnTo>
                      <a:pt x="488326" y="606871"/>
                    </a:lnTo>
                    <a:lnTo>
                      <a:pt x="413632" y="606871"/>
                    </a:lnTo>
                    <a:lnTo>
                      <a:pt x="413632" y="483581"/>
                    </a:lnTo>
                    <a:cubicBezTo>
                      <a:pt x="392278" y="558275"/>
                      <a:pt x="304578" y="616361"/>
                      <a:pt x="206245" y="616361"/>
                    </a:cubicBezTo>
                    <a:cubicBezTo>
                      <a:pt x="79440" y="616361"/>
                      <a:pt x="0" y="551157"/>
                      <a:pt x="0" y="449221"/>
                    </a:cubicBezTo>
                    <a:close/>
                    <a:moveTo>
                      <a:pt x="211166" y="549927"/>
                    </a:moveTo>
                    <a:cubicBezTo>
                      <a:pt x="332083" y="549927"/>
                      <a:pt x="413807" y="458712"/>
                      <a:pt x="413807" y="327162"/>
                    </a:cubicBezTo>
                    <a:lnTo>
                      <a:pt x="413807" y="296317"/>
                    </a:lnTo>
                    <a:lnTo>
                      <a:pt x="283399" y="310553"/>
                    </a:lnTo>
                    <a:cubicBezTo>
                      <a:pt x="137614" y="327162"/>
                      <a:pt x="76013" y="360379"/>
                      <a:pt x="76013" y="446849"/>
                    </a:cubicBezTo>
                    <a:cubicBezTo>
                      <a:pt x="76013" y="509680"/>
                      <a:pt x="128123" y="549927"/>
                      <a:pt x="211078" y="549927"/>
                    </a:cubicBez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28">
                <a:extLst>
                  <a:ext uri="{FF2B5EF4-FFF2-40B4-BE49-F238E27FC236}">
                    <a16:creationId xmlns:a16="http://schemas.microsoft.com/office/drawing/2014/main" id="{44D0A63F-FD0E-2C1D-9D6D-176AE05CAAA0}"/>
                  </a:ext>
                </a:extLst>
              </p:cNvPr>
              <p:cNvSpPr/>
              <p:nvPr/>
            </p:nvSpPr>
            <p:spPr>
              <a:xfrm>
                <a:off x="9270689" y="3438665"/>
                <a:ext cx="555814" cy="616185"/>
              </a:xfrm>
              <a:custGeom>
                <a:avLst/>
                <a:gdLst>
                  <a:gd name="connsiteX0" fmla="*/ 0 w 555814"/>
                  <a:gd name="connsiteY0" fmla="*/ 308181 h 616185"/>
                  <a:gd name="connsiteX1" fmla="*/ 290341 w 555814"/>
                  <a:gd name="connsiteY1" fmla="*/ 0 h 616185"/>
                  <a:gd name="connsiteX2" fmla="*/ 549926 w 555814"/>
                  <a:gd name="connsiteY2" fmla="*/ 197896 h 616185"/>
                  <a:gd name="connsiteX3" fmla="*/ 475232 w 555814"/>
                  <a:gd name="connsiteY3" fmla="*/ 197896 h 616185"/>
                  <a:gd name="connsiteX4" fmla="*/ 290341 w 555814"/>
                  <a:gd name="connsiteY4" fmla="*/ 66346 h 616185"/>
                  <a:gd name="connsiteX5" fmla="*/ 76979 w 555814"/>
                  <a:gd name="connsiteY5" fmla="*/ 308093 h 616185"/>
                  <a:gd name="connsiteX6" fmla="*/ 290341 w 555814"/>
                  <a:gd name="connsiteY6" fmla="*/ 549839 h 616185"/>
                  <a:gd name="connsiteX7" fmla="*/ 481120 w 555814"/>
                  <a:gd name="connsiteY7" fmla="*/ 406426 h 616185"/>
                  <a:gd name="connsiteX8" fmla="*/ 555815 w 555814"/>
                  <a:gd name="connsiteY8" fmla="*/ 406426 h 616185"/>
                  <a:gd name="connsiteX9" fmla="*/ 290341 w 555814"/>
                  <a:gd name="connsiteY9" fmla="*/ 616185 h 616185"/>
                  <a:gd name="connsiteX10" fmla="*/ 0 w 555814"/>
                  <a:gd name="connsiteY10" fmla="*/ 308005 h 616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55814" h="616185">
                    <a:moveTo>
                      <a:pt x="0" y="308181"/>
                    </a:moveTo>
                    <a:cubicBezTo>
                      <a:pt x="0" y="130408"/>
                      <a:pt x="123289" y="0"/>
                      <a:pt x="290341" y="0"/>
                    </a:cubicBezTo>
                    <a:cubicBezTo>
                      <a:pt x="432524" y="0"/>
                      <a:pt x="529715" y="81812"/>
                      <a:pt x="549926" y="197896"/>
                    </a:cubicBezTo>
                    <a:lnTo>
                      <a:pt x="475232" y="197896"/>
                    </a:lnTo>
                    <a:cubicBezTo>
                      <a:pt x="456251" y="118457"/>
                      <a:pt x="385159" y="66346"/>
                      <a:pt x="290341" y="66346"/>
                    </a:cubicBezTo>
                    <a:cubicBezTo>
                      <a:pt x="168282" y="66346"/>
                      <a:pt x="76979" y="167052"/>
                      <a:pt x="76979" y="308093"/>
                    </a:cubicBezTo>
                    <a:cubicBezTo>
                      <a:pt x="76979" y="449133"/>
                      <a:pt x="168194" y="549839"/>
                      <a:pt x="290341" y="549839"/>
                    </a:cubicBezTo>
                    <a:cubicBezTo>
                      <a:pt x="393420" y="549839"/>
                      <a:pt x="468114" y="489380"/>
                      <a:pt x="481120" y="406426"/>
                    </a:cubicBezTo>
                    <a:lnTo>
                      <a:pt x="555815" y="406426"/>
                    </a:lnTo>
                    <a:cubicBezTo>
                      <a:pt x="539206" y="522598"/>
                      <a:pt x="434897" y="616185"/>
                      <a:pt x="290341" y="616185"/>
                    </a:cubicBezTo>
                    <a:cubicBezTo>
                      <a:pt x="123202" y="616185"/>
                      <a:pt x="0" y="484635"/>
                      <a:pt x="0" y="308005"/>
                    </a:cubicBez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29">
                <a:extLst>
                  <a:ext uri="{FF2B5EF4-FFF2-40B4-BE49-F238E27FC236}">
                    <a16:creationId xmlns:a16="http://schemas.microsoft.com/office/drawing/2014/main" id="{78E207CA-E26C-6809-7F6B-20A98539CA83}"/>
                  </a:ext>
                </a:extLst>
              </p:cNvPr>
              <p:cNvSpPr/>
              <p:nvPr/>
            </p:nvSpPr>
            <p:spPr>
              <a:xfrm>
                <a:off x="9898825" y="3438665"/>
                <a:ext cx="556771" cy="616361"/>
              </a:xfrm>
              <a:custGeom>
                <a:avLst/>
                <a:gdLst>
                  <a:gd name="connsiteX0" fmla="*/ 0 w 556771"/>
                  <a:gd name="connsiteY0" fmla="*/ 308181 h 616361"/>
                  <a:gd name="connsiteX1" fmla="*/ 287969 w 556771"/>
                  <a:gd name="connsiteY1" fmla="*/ 0 h 616361"/>
                  <a:gd name="connsiteX2" fmla="*/ 554672 w 556771"/>
                  <a:gd name="connsiteY2" fmla="*/ 308181 h 616361"/>
                  <a:gd name="connsiteX3" fmla="*/ 75837 w 556771"/>
                  <a:gd name="connsiteY3" fmla="*/ 308181 h 616361"/>
                  <a:gd name="connsiteX4" fmla="*/ 290341 w 556771"/>
                  <a:gd name="connsiteY4" fmla="*/ 549927 h 616361"/>
                  <a:gd name="connsiteX5" fmla="*/ 474002 w 556771"/>
                  <a:gd name="connsiteY5" fmla="*/ 419607 h 616361"/>
                  <a:gd name="connsiteX6" fmla="*/ 548697 w 556771"/>
                  <a:gd name="connsiteY6" fmla="*/ 419607 h 616361"/>
                  <a:gd name="connsiteX7" fmla="*/ 292714 w 556771"/>
                  <a:gd name="connsiteY7" fmla="*/ 616361 h 616361"/>
                  <a:gd name="connsiteX8" fmla="*/ 0 w 556771"/>
                  <a:gd name="connsiteY8" fmla="*/ 308181 h 616361"/>
                  <a:gd name="connsiteX9" fmla="*/ 478835 w 556771"/>
                  <a:gd name="connsiteY9" fmla="*/ 246580 h 616361"/>
                  <a:gd name="connsiteX10" fmla="*/ 288057 w 556771"/>
                  <a:gd name="connsiteY10" fmla="*/ 66434 h 616361"/>
                  <a:gd name="connsiteX11" fmla="*/ 81812 w 556771"/>
                  <a:gd name="connsiteY11" fmla="*/ 246580 h 616361"/>
                  <a:gd name="connsiteX12" fmla="*/ 478835 w 556771"/>
                  <a:gd name="connsiteY12" fmla="*/ 246580 h 616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6771" h="616361">
                    <a:moveTo>
                      <a:pt x="0" y="308181"/>
                    </a:moveTo>
                    <a:cubicBezTo>
                      <a:pt x="0" y="128035"/>
                      <a:pt x="120917" y="0"/>
                      <a:pt x="287969" y="0"/>
                    </a:cubicBezTo>
                    <a:cubicBezTo>
                      <a:pt x="463369" y="0"/>
                      <a:pt x="573566" y="135153"/>
                      <a:pt x="554672" y="308181"/>
                    </a:cubicBezTo>
                    <a:lnTo>
                      <a:pt x="75837" y="308181"/>
                    </a:lnTo>
                    <a:cubicBezTo>
                      <a:pt x="74694" y="451594"/>
                      <a:pt x="161164" y="549927"/>
                      <a:pt x="290341" y="549927"/>
                    </a:cubicBezTo>
                    <a:cubicBezTo>
                      <a:pt x="392278" y="549927"/>
                      <a:pt x="453879" y="496586"/>
                      <a:pt x="474002" y="419607"/>
                    </a:cubicBezTo>
                    <a:lnTo>
                      <a:pt x="548697" y="419607"/>
                    </a:lnTo>
                    <a:cubicBezTo>
                      <a:pt x="528573" y="532176"/>
                      <a:pt x="430152" y="616361"/>
                      <a:pt x="292714" y="616361"/>
                    </a:cubicBezTo>
                    <a:cubicBezTo>
                      <a:pt x="122060" y="616361"/>
                      <a:pt x="0" y="488326"/>
                      <a:pt x="0" y="308181"/>
                    </a:cubicBezTo>
                    <a:close/>
                    <a:moveTo>
                      <a:pt x="478835" y="246580"/>
                    </a:moveTo>
                    <a:cubicBezTo>
                      <a:pt x="479978" y="137526"/>
                      <a:pt x="400626" y="66434"/>
                      <a:pt x="288057" y="66434"/>
                    </a:cubicBezTo>
                    <a:cubicBezTo>
                      <a:pt x="175488" y="66434"/>
                      <a:pt x="102024" y="132780"/>
                      <a:pt x="81812" y="246580"/>
                    </a:cubicBezTo>
                    <a:lnTo>
                      <a:pt x="478835" y="246580"/>
                    </a:ln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57588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bullets + 3 bubb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193255A-7F1D-32BE-2E4A-9261BED9D5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9" y="498764"/>
            <a:ext cx="61642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4" name="Plassholder for tekst 19">
            <a:extLst>
              <a:ext uri="{FF2B5EF4-FFF2-40B4-BE49-F238E27FC236}">
                <a16:creationId xmlns:a16="http://schemas.microsoft.com/office/drawing/2014/main" id="{782D907C-5DE4-899B-3360-24D07D9B01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8" y="172880"/>
            <a:ext cx="6164263" cy="2047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/>
              <a:t>CHAPTER HEADING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DBC249-D4AE-D99A-38B8-B375316BCA91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20" name="Plassholder for bilde 19">
            <a:extLst>
              <a:ext uri="{FF2B5EF4-FFF2-40B4-BE49-F238E27FC236}">
                <a16:creationId xmlns:a16="http://schemas.microsoft.com/office/drawing/2014/main" id="{C3824A11-A7FF-2C89-6C0F-4DEDF29A30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91140" y="194321"/>
            <a:ext cx="1537200" cy="1537200"/>
          </a:xfrm>
          <a:custGeom>
            <a:avLst/>
            <a:gdLst>
              <a:gd name="connsiteX0" fmla="*/ 768600 w 1537200"/>
              <a:gd name="connsiteY0" fmla="*/ 0 h 1537200"/>
              <a:gd name="connsiteX1" fmla="*/ 1537200 w 1537200"/>
              <a:gd name="connsiteY1" fmla="*/ 768600 h 1537200"/>
              <a:gd name="connsiteX2" fmla="*/ 768600 w 1537200"/>
              <a:gd name="connsiteY2" fmla="*/ 1537200 h 1537200"/>
              <a:gd name="connsiteX3" fmla="*/ 0 w 1537200"/>
              <a:gd name="connsiteY3" fmla="*/ 768600 h 1537200"/>
              <a:gd name="connsiteX4" fmla="*/ 768600 w 1537200"/>
              <a:gd name="connsiteY4" fmla="*/ 0 h 153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00" h="1537200">
                <a:moveTo>
                  <a:pt x="768600" y="0"/>
                </a:moveTo>
                <a:cubicBezTo>
                  <a:pt x="1193086" y="0"/>
                  <a:pt x="1537200" y="344114"/>
                  <a:pt x="1537200" y="768600"/>
                </a:cubicBezTo>
                <a:cubicBezTo>
                  <a:pt x="1537200" y="1193086"/>
                  <a:pt x="1193086" y="1537200"/>
                  <a:pt x="768600" y="1537200"/>
                </a:cubicBezTo>
                <a:cubicBezTo>
                  <a:pt x="344114" y="1537200"/>
                  <a:pt x="0" y="1193086"/>
                  <a:pt x="0" y="768600"/>
                </a:cubicBezTo>
                <a:cubicBezTo>
                  <a:pt x="0" y="344114"/>
                  <a:pt x="344114" y="0"/>
                  <a:pt x="7686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25" name="Plassholder for bilde 24">
            <a:extLst>
              <a:ext uri="{FF2B5EF4-FFF2-40B4-BE49-F238E27FC236}">
                <a16:creationId xmlns:a16="http://schemas.microsoft.com/office/drawing/2014/main" id="{E918F412-011D-873B-1D6B-AA02DB0B9C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0041" y="948541"/>
            <a:ext cx="2975760" cy="2975760"/>
          </a:xfrm>
          <a:custGeom>
            <a:avLst/>
            <a:gdLst>
              <a:gd name="connsiteX0" fmla="*/ 1487880 w 2975760"/>
              <a:gd name="connsiteY0" fmla="*/ 0 h 2975760"/>
              <a:gd name="connsiteX1" fmla="*/ 2975760 w 2975760"/>
              <a:gd name="connsiteY1" fmla="*/ 1487880 h 2975760"/>
              <a:gd name="connsiteX2" fmla="*/ 1487880 w 2975760"/>
              <a:gd name="connsiteY2" fmla="*/ 2975760 h 2975760"/>
              <a:gd name="connsiteX3" fmla="*/ 0 w 2975760"/>
              <a:gd name="connsiteY3" fmla="*/ 1487880 h 2975760"/>
              <a:gd name="connsiteX4" fmla="*/ 1487880 w 2975760"/>
              <a:gd name="connsiteY4" fmla="*/ 0 h 297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5760" h="2975760">
                <a:moveTo>
                  <a:pt x="1487880" y="0"/>
                </a:moveTo>
                <a:cubicBezTo>
                  <a:pt x="2309613" y="0"/>
                  <a:pt x="2975760" y="666147"/>
                  <a:pt x="2975760" y="1487880"/>
                </a:cubicBezTo>
                <a:cubicBezTo>
                  <a:pt x="2975760" y="2309613"/>
                  <a:pt x="2309613" y="2975760"/>
                  <a:pt x="1487880" y="2975760"/>
                </a:cubicBezTo>
                <a:cubicBezTo>
                  <a:pt x="666147" y="2975760"/>
                  <a:pt x="0" y="2309613"/>
                  <a:pt x="0" y="1487880"/>
                </a:cubicBezTo>
                <a:cubicBezTo>
                  <a:pt x="0" y="666147"/>
                  <a:pt x="666147" y="0"/>
                  <a:pt x="14878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28" name="Plassholder for bilde 27">
            <a:extLst>
              <a:ext uri="{FF2B5EF4-FFF2-40B4-BE49-F238E27FC236}">
                <a16:creationId xmlns:a16="http://schemas.microsoft.com/office/drawing/2014/main" id="{C328FA5F-1C45-1CB9-197C-0D3A48FE2B1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44080" y="3783540"/>
            <a:ext cx="2406124" cy="2406124"/>
          </a:xfrm>
          <a:custGeom>
            <a:avLst/>
            <a:gdLst>
              <a:gd name="connsiteX0" fmla="*/ 1203062 w 2406124"/>
              <a:gd name="connsiteY0" fmla="*/ 0 h 2406124"/>
              <a:gd name="connsiteX1" fmla="*/ 2406124 w 2406124"/>
              <a:gd name="connsiteY1" fmla="*/ 1203062 h 2406124"/>
              <a:gd name="connsiteX2" fmla="*/ 1203062 w 2406124"/>
              <a:gd name="connsiteY2" fmla="*/ 2406124 h 2406124"/>
              <a:gd name="connsiteX3" fmla="*/ 0 w 2406124"/>
              <a:gd name="connsiteY3" fmla="*/ 1203062 h 2406124"/>
              <a:gd name="connsiteX4" fmla="*/ 1203062 w 2406124"/>
              <a:gd name="connsiteY4" fmla="*/ 0 h 24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6124" h="2406124">
                <a:moveTo>
                  <a:pt x="1203062" y="0"/>
                </a:moveTo>
                <a:cubicBezTo>
                  <a:pt x="1867495" y="0"/>
                  <a:pt x="2406124" y="538629"/>
                  <a:pt x="2406124" y="1203062"/>
                </a:cubicBezTo>
                <a:cubicBezTo>
                  <a:pt x="2406124" y="1867495"/>
                  <a:pt x="1867495" y="2406124"/>
                  <a:pt x="1203062" y="2406124"/>
                </a:cubicBezTo>
                <a:cubicBezTo>
                  <a:pt x="538629" y="2406124"/>
                  <a:pt x="0" y="1867495"/>
                  <a:pt x="0" y="1203062"/>
                </a:cubicBezTo>
                <a:cubicBezTo>
                  <a:pt x="0" y="538629"/>
                  <a:pt x="538629" y="0"/>
                  <a:pt x="120306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2C58B7FF-12FE-EE6F-C164-E02B733A89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2" t="16273" r="16444" b="16220"/>
          <a:stretch/>
        </p:blipFill>
        <p:spPr>
          <a:xfrm>
            <a:off x="11540050" y="224363"/>
            <a:ext cx="410399" cy="412365"/>
          </a:xfrm>
          <a:prstGeom prst="rect">
            <a:avLst/>
          </a:prstGeom>
          <a:effectLst>
            <a:outerShdw dist="4923" sx="1000" sy="1000" algn="ctr" rotWithShape="0">
              <a:srgbClr val="000000"/>
            </a:outerShdw>
          </a:effectLst>
        </p:spPr>
      </p:pic>
      <p:sp>
        <p:nvSpPr>
          <p:cNvPr id="9" name="Plassholder for tekst 5">
            <a:extLst>
              <a:ext uri="{FF2B5EF4-FFF2-40B4-BE49-F238E27FC236}">
                <a16:creationId xmlns:a16="http://schemas.microsoft.com/office/drawing/2014/main" id="{B36C8267-DF18-0FEA-67D1-39B13C2350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7" y="2072789"/>
            <a:ext cx="6164261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Bullet</a:t>
            </a:r>
            <a:r>
              <a:rPr lang="nb-NO" dirty="0"/>
              <a:t> 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41043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/Body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193255A-7F1D-32BE-2E4A-9261BED9D5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8471189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DBC249-D4AE-D99A-38B8-B375316BCA91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2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4D648B2-C78D-B618-7A86-3FF5BF3D71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1625" y="-3387548"/>
            <a:ext cx="5619750" cy="2028825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30E3C8A0-7CD5-B5E1-A2B9-B053B5F2BC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38366" y="232679"/>
            <a:ext cx="426896" cy="426896"/>
          </a:xfrm>
          <a:prstGeom prst="rect">
            <a:avLst/>
          </a:prstGeom>
        </p:spPr>
      </p:pic>
      <p:sp>
        <p:nvSpPr>
          <p:cNvPr id="13" name="Plassholder for tekst 5">
            <a:extLst>
              <a:ext uri="{FF2B5EF4-FFF2-40B4-BE49-F238E27FC236}">
                <a16:creationId xmlns:a16="http://schemas.microsoft.com/office/drawing/2014/main" id="{A3AD7066-27D0-085B-5E62-BDE0B72EA8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7" y="2072789"/>
            <a:ext cx="10125075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Bullet</a:t>
            </a:r>
            <a:r>
              <a:rPr lang="nb-NO" dirty="0"/>
              <a:t> 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AB39F9BC-FC56-0F72-EFD7-95DF0B93C07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40000"/>
          </a:blip>
          <a:stretch>
            <a:fillRect/>
          </a:stretch>
        </p:blipFill>
        <p:spPr>
          <a:xfrm>
            <a:off x="9982200" y="4899118"/>
            <a:ext cx="2743200" cy="1958882"/>
          </a:xfrm>
          <a:prstGeom prst="rect">
            <a:avLst/>
          </a:prstGeom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E0F6F0CB-E1DC-B7B0-1D83-811275FC7252}"/>
              </a:ext>
            </a:extLst>
          </p:cNvPr>
          <p:cNvSpPr txBox="1"/>
          <p:nvPr userDrawn="1"/>
        </p:nvSpPr>
        <p:spPr>
          <a:xfrm>
            <a:off x="959978" y="131379"/>
            <a:ext cx="11368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/>
              <a:t>MARKETPLACE</a:t>
            </a:r>
          </a:p>
        </p:txBody>
      </p:sp>
    </p:spTree>
    <p:extLst>
      <p:ext uri="{BB962C8B-B14F-4D97-AF65-F5344CB8AC3E}">
        <p14:creationId xmlns:p14="http://schemas.microsoft.com/office/powerpoint/2010/main" val="382511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+Image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Plassholder for tekst 19">
            <a:extLst>
              <a:ext uri="{FF2B5EF4-FFF2-40B4-BE49-F238E27FC236}">
                <a16:creationId xmlns:a16="http://schemas.microsoft.com/office/drawing/2014/main" id="{07A5094F-DBA7-E142-3E15-AC7748F3D0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9" y="498764"/>
            <a:ext cx="6380163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22" name="Plassholder for bilde 21">
            <a:extLst>
              <a:ext uri="{FF2B5EF4-FFF2-40B4-BE49-F238E27FC236}">
                <a16:creationId xmlns:a16="http://schemas.microsoft.com/office/drawing/2014/main" id="{56B8CF6D-DDB6-4C4B-4948-4600C1A789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58605" y="-905847"/>
            <a:ext cx="7977602" cy="9183787"/>
          </a:xfrm>
          <a:custGeom>
            <a:avLst/>
            <a:gdLst>
              <a:gd name="connsiteX0" fmla="*/ 4787520 w 7977602"/>
              <a:gd name="connsiteY0" fmla="*/ 0 h 9183787"/>
              <a:gd name="connsiteX1" fmla="*/ 7977602 w 7977602"/>
              <a:gd name="connsiteY1" fmla="*/ 3190082 h 9183787"/>
              <a:gd name="connsiteX2" fmla="*/ 4787520 w 7977602"/>
              <a:gd name="connsiteY2" fmla="*/ 6380164 h 9183787"/>
              <a:gd name="connsiteX3" fmla="*/ 4669578 w 7977602"/>
              <a:gd name="connsiteY3" fmla="*/ 6374209 h 9183787"/>
              <a:gd name="connsiteX4" fmla="*/ 4701867 w 7977602"/>
              <a:gd name="connsiteY4" fmla="*/ 6585778 h 9183787"/>
              <a:gd name="connsiteX5" fmla="*/ 4714036 w 7977602"/>
              <a:gd name="connsiteY5" fmla="*/ 6826769 h 9183787"/>
              <a:gd name="connsiteX6" fmla="*/ 2357018 w 7977602"/>
              <a:gd name="connsiteY6" fmla="*/ 9183787 h 9183787"/>
              <a:gd name="connsiteX7" fmla="*/ 0 w 7977602"/>
              <a:gd name="connsiteY7" fmla="*/ 6826769 h 9183787"/>
              <a:gd name="connsiteX8" fmla="*/ 1881997 w 7977602"/>
              <a:gd name="connsiteY8" fmla="*/ 4517637 h 9183787"/>
              <a:gd name="connsiteX9" fmla="*/ 1888966 w 7977602"/>
              <a:gd name="connsiteY9" fmla="*/ 4516574 h 9183787"/>
              <a:gd name="connsiteX10" fmla="*/ 1848131 w 7977602"/>
              <a:gd name="connsiteY10" fmla="*/ 4431806 h 9183787"/>
              <a:gd name="connsiteX11" fmla="*/ 1597438 w 7977602"/>
              <a:gd name="connsiteY11" fmla="*/ 3190082 h 9183787"/>
              <a:gd name="connsiteX12" fmla="*/ 4787520 w 7977602"/>
              <a:gd name="connsiteY12" fmla="*/ 0 h 918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977602" h="9183787">
                <a:moveTo>
                  <a:pt x="4787520" y="0"/>
                </a:moveTo>
                <a:cubicBezTo>
                  <a:pt x="6549354" y="0"/>
                  <a:pt x="7977602" y="1428248"/>
                  <a:pt x="7977602" y="3190082"/>
                </a:cubicBezTo>
                <a:cubicBezTo>
                  <a:pt x="7977602" y="4951916"/>
                  <a:pt x="6549354" y="6380164"/>
                  <a:pt x="4787520" y="6380164"/>
                </a:cubicBezTo>
                <a:lnTo>
                  <a:pt x="4669578" y="6374209"/>
                </a:lnTo>
                <a:lnTo>
                  <a:pt x="4701867" y="6585778"/>
                </a:lnTo>
                <a:cubicBezTo>
                  <a:pt x="4709914" y="6665014"/>
                  <a:pt x="4714036" y="6745410"/>
                  <a:pt x="4714036" y="6826769"/>
                </a:cubicBezTo>
                <a:cubicBezTo>
                  <a:pt x="4714036" y="8128514"/>
                  <a:pt x="3658763" y="9183787"/>
                  <a:pt x="2357018" y="9183787"/>
                </a:cubicBezTo>
                <a:cubicBezTo>
                  <a:pt x="1055273" y="9183787"/>
                  <a:pt x="0" y="8128514"/>
                  <a:pt x="0" y="6826769"/>
                </a:cubicBezTo>
                <a:cubicBezTo>
                  <a:pt x="0" y="5687742"/>
                  <a:pt x="807944" y="4737421"/>
                  <a:pt x="1881997" y="4517637"/>
                </a:cubicBezTo>
                <a:lnTo>
                  <a:pt x="1888966" y="4516574"/>
                </a:lnTo>
                <a:lnTo>
                  <a:pt x="1848131" y="4431806"/>
                </a:lnTo>
                <a:cubicBezTo>
                  <a:pt x="1686704" y="4050150"/>
                  <a:pt x="1597438" y="3630541"/>
                  <a:pt x="1597438" y="3190082"/>
                </a:cubicBezTo>
                <a:cubicBezTo>
                  <a:pt x="1597438" y="1428248"/>
                  <a:pt x="3025686" y="0"/>
                  <a:pt x="47875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3" name="Plassholder for tekst 5">
            <a:extLst>
              <a:ext uri="{FF2B5EF4-FFF2-40B4-BE49-F238E27FC236}">
                <a16:creationId xmlns:a16="http://schemas.microsoft.com/office/drawing/2014/main" id="{A544B0E9-53E0-BBCC-2570-1021C81E62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7" y="2072789"/>
            <a:ext cx="6000221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Bullet</a:t>
            </a:r>
            <a:r>
              <a:rPr lang="nb-NO" dirty="0"/>
              <a:t> 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F0A02AE8-279A-C287-A2B3-BFA73DA16B73}"/>
              </a:ext>
            </a:extLst>
          </p:cNvPr>
          <p:cNvSpPr txBox="1"/>
          <p:nvPr userDrawn="1"/>
        </p:nvSpPr>
        <p:spPr>
          <a:xfrm>
            <a:off x="959978" y="131379"/>
            <a:ext cx="11368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/>
              <a:t>MARKETPLACE</a:t>
            </a:r>
          </a:p>
        </p:txBody>
      </p:sp>
    </p:spTree>
    <p:extLst>
      <p:ext uri="{BB962C8B-B14F-4D97-AF65-F5344CB8AC3E}">
        <p14:creationId xmlns:p14="http://schemas.microsoft.com/office/powerpoint/2010/main" val="162889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335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365D3B74-F2A0-F98C-A73F-65F3909E67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335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Bullet</a:t>
            </a:r>
            <a:r>
              <a:rPr lang="nb-NO" dirty="0"/>
              <a:t> 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1347D3A-AAE8-2B52-5AB3-BBDB174040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9982200" y="4899118"/>
            <a:ext cx="2743200" cy="1958882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AFFDAC87-ACCF-ECDD-CA2E-A7D14342D3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38366" y="232679"/>
            <a:ext cx="426896" cy="426896"/>
          </a:xfrm>
          <a:prstGeom prst="rect">
            <a:avLst/>
          </a:prstGeo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EA26B9D8-F334-003A-7658-B00F210D064B}"/>
              </a:ext>
            </a:extLst>
          </p:cNvPr>
          <p:cNvSpPr txBox="1"/>
          <p:nvPr userDrawn="1"/>
        </p:nvSpPr>
        <p:spPr>
          <a:xfrm>
            <a:off x="5633578" y="131379"/>
            <a:ext cx="11368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/>
              <a:t>MARKETPLACE</a:t>
            </a:r>
          </a:p>
        </p:txBody>
      </p:sp>
    </p:spTree>
    <p:extLst>
      <p:ext uri="{BB962C8B-B14F-4D97-AF65-F5344CB8AC3E}">
        <p14:creationId xmlns:p14="http://schemas.microsoft.com/office/powerpoint/2010/main" val="370081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2"/>
              </a:solidFill>
            </a:endParaRP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520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tekst 5">
            <a:extLst>
              <a:ext uri="{FF2B5EF4-FFF2-40B4-BE49-F238E27FC236}">
                <a16:creationId xmlns:a16="http://schemas.microsoft.com/office/drawing/2014/main" id="{15736A9D-E119-D712-7A6C-6605C559F1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Bullet</a:t>
            </a:r>
            <a:r>
              <a:rPr lang="nb-NO" dirty="0"/>
              <a:t> 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1BF7B944-EFD1-42D5-2F71-8C93423DCE1F}"/>
              </a:ext>
            </a:extLst>
          </p:cNvPr>
          <p:cNvSpPr txBox="1"/>
          <p:nvPr userDrawn="1"/>
        </p:nvSpPr>
        <p:spPr>
          <a:xfrm>
            <a:off x="959978" y="131379"/>
            <a:ext cx="11368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/>
              <a:t>MARKETPLACE</a:t>
            </a:r>
          </a:p>
        </p:txBody>
      </p:sp>
    </p:spTree>
    <p:extLst>
      <p:ext uri="{BB962C8B-B14F-4D97-AF65-F5344CB8AC3E}">
        <p14:creationId xmlns:p14="http://schemas.microsoft.com/office/powerpoint/2010/main" val="406421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bullets + bubble images/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193255A-7F1D-32BE-2E4A-9261BED9D5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9" y="498764"/>
            <a:ext cx="61642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4" name="Plassholder for tekst 19">
            <a:extLst>
              <a:ext uri="{FF2B5EF4-FFF2-40B4-BE49-F238E27FC236}">
                <a16:creationId xmlns:a16="http://schemas.microsoft.com/office/drawing/2014/main" id="{782D907C-5DE4-899B-3360-24D07D9B01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8" y="172880"/>
            <a:ext cx="6164263" cy="2047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/>
              <a:t>CHAPTER HEADING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DBC249-D4AE-D99A-38B8-B375316BCA91}"/>
              </a:ext>
            </a:extLst>
          </p:cNvPr>
          <p:cNvSpPr/>
          <p:nvPr userDrawn="1"/>
        </p:nvSpPr>
        <p:spPr>
          <a:xfrm>
            <a:off x="0" y="0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2716FA1-1FCB-5FEF-5208-E8F88210A68C}"/>
              </a:ext>
            </a:extLst>
          </p:cNvPr>
          <p:cNvSpPr/>
          <p:nvPr userDrawn="1"/>
        </p:nvSpPr>
        <p:spPr>
          <a:xfrm>
            <a:off x="8101603" y="2217210"/>
            <a:ext cx="720000" cy="71988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03325B3-5EA7-7464-CDEC-FADEF471E278}"/>
              </a:ext>
            </a:extLst>
          </p:cNvPr>
          <p:cNvSpPr/>
          <p:nvPr userDrawn="1"/>
        </p:nvSpPr>
        <p:spPr>
          <a:xfrm>
            <a:off x="10589821" y="4133056"/>
            <a:ext cx="1249200" cy="12492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92BD8C2-16A8-F895-8F27-82FC86A11431}"/>
              </a:ext>
            </a:extLst>
          </p:cNvPr>
          <p:cNvSpPr/>
          <p:nvPr userDrawn="1"/>
        </p:nvSpPr>
        <p:spPr>
          <a:xfrm>
            <a:off x="9625603" y="-798977"/>
            <a:ext cx="1249200" cy="1249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3045E08-DDB0-1AC0-6D04-FE478D06F6EF}"/>
              </a:ext>
            </a:extLst>
          </p:cNvPr>
          <p:cNvSpPr/>
          <p:nvPr userDrawn="1"/>
        </p:nvSpPr>
        <p:spPr>
          <a:xfrm>
            <a:off x="10602505" y="6252359"/>
            <a:ext cx="1862137" cy="186213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Plassholder for bilde 19">
            <a:extLst>
              <a:ext uri="{FF2B5EF4-FFF2-40B4-BE49-F238E27FC236}">
                <a16:creationId xmlns:a16="http://schemas.microsoft.com/office/drawing/2014/main" id="{C3824A11-A7FF-2C89-6C0F-4DEDF29A30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91140" y="194321"/>
            <a:ext cx="1537200" cy="1537200"/>
          </a:xfrm>
          <a:custGeom>
            <a:avLst/>
            <a:gdLst>
              <a:gd name="connsiteX0" fmla="*/ 768600 w 1537200"/>
              <a:gd name="connsiteY0" fmla="*/ 0 h 1537200"/>
              <a:gd name="connsiteX1" fmla="*/ 1537200 w 1537200"/>
              <a:gd name="connsiteY1" fmla="*/ 768600 h 1537200"/>
              <a:gd name="connsiteX2" fmla="*/ 768600 w 1537200"/>
              <a:gd name="connsiteY2" fmla="*/ 1537200 h 1537200"/>
              <a:gd name="connsiteX3" fmla="*/ 0 w 1537200"/>
              <a:gd name="connsiteY3" fmla="*/ 768600 h 1537200"/>
              <a:gd name="connsiteX4" fmla="*/ 768600 w 1537200"/>
              <a:gd name="connsiteY4" fmla="*/ 0 h 153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00" h="1537200">
                <a:moveTo>
                  <a:pt x="768600" y="0"/>
                </a:moveTo>
                <a:cubicBezTo>
                  <a:pt x="1193086" y="0"/>
                  <a:pt x="1537200" y="344114"/>
                  <a:pt x="1537200" y="768600"/>
                </a:cubicBezTo>
                <a:cubicBezTo>
                  <a:pt x="1537200" y="1193086"/>
                  <a:pt x="1193086" y="1537200"/>
                  <a:pt x="768600" y="1537200"/>
                </a:cubicBezTo>
                <a:cubicBezTo>
                  <a:pt x="344114" y="1537200"/>
                  <a:pt x="0" y="1193086"/>
                  <a:pt x="0" y="768600"/>
                </a:cubicBezTo>
                <a:cubicBezTo>
                  <a:pt x="0" y="344114"/>
                  <a:pt x="344114" y="0"/>
                  <a:pt x="7686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25" name="Plassholder for bilde 24">
            <a:extLst>
              <a:ext uri="{FF2B5EF4-FFF2-40B4-BE49-F238E27FC236}">
                <a16:creationId xmlns:a16="http://schemas.microsoft.com/office/drawing/2014/main" id="{E918F412-011D-873B-1D6B-AA02DB0B9C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0041" y="948541"/>
            <a:ext cx="2975760" cy="2975760"/>
          </a:xfrm>
          <a:custGeom>
            <a:avLst/>
            <a:gdLst>
              <a:gd name="connsiteX0" fmla="*/ 1487880 w 2975760"/>
              <a:gd name="connsiteY0" fmla="*/ 0 h 2975760"/>
              <a:gd name="connsiteX1" fmla="*/ 2975760 w 2975760"/>
              <a:gd name="connsiteY1" fmla="*/ 1487880 h 2975760"/>
              <a:gd name="connsiteX2" fmla="*/ 1487880 w 2975760"/>
              <a:gd name="connsiteY2" fmla="*/ 2975760 h 2975760"/>
              <a:gd name="connsiteX3" fmla="*/ 0 w 2975760"/>
              <a:gd name="connsiteY3" fmla="*/ 1487880 h 2975760"/>
              <a:gd name="connsiteX4" fmla="*/ 1487880 w 2975760"/>
              <a:gd name="connsiteY4" fmla="*/ 0 h 297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5760" h="2975760">
                <a:moveTo>
                  <a:pt x="1487880" y="0"/>
                </a:moveTo>
                <a:cubicBezTo>
                  <a:pt x="2309613" y="0"/>
                  <a:pt x="2975760" y="666147"/>
                  <a:pt x="2975760" y="1487880"/>
                </a:cubicBezTo>
                <a:cubicBezTo>
                  <a:pt x="2975760" y="2309613"/>
                  <a:pt x="2309613" y="2975760"/>
                  <a:pt x="1487880" y="2975760"/>
                </a:cubicBezTo>
                <a:cubicBezTo>
                  <a:pt x="666147" y="2975760"/>
                  <a:pt x="0" y="2309613"/>
                  <a:pt x="0" y="1487880"/>
                </a:cubicBezTo>
                <a:cubicBezTo>
                  <a:pt x="0" y="666147"/>
                  <a:pt x="666147" y="0"/>
                  <a:pt x="14878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28" name="Plassholder for bilde 27">
            <a:extLst>
              <a:ext uri="{FF2B5EF4-FFF2-40B4-BE49-F238E27FC236}">
                <a16:creationId xmlns:a16="http://schemas.microsoft.com/office/drawing/2014/main" id="{C328FA5F-1C45-1CB9-197C-0D3A48FE2B1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44080" y="3783540"/>
            <a:ext cx="2406124" cy="2406124"/>
          </a:xfrm>
          <a:custGeom>
            <a:avLst/>
            <a:gdLst>
              <a:gd name="connsiteX0" fmla="*/ 1203062 w 2406124"/>
              <a:gd name="connsiteY0" fmla="*/ 0 h 2406124"/>
              <a:gd name="connsiteX1" fmla="*/ 2406124 w 2406124"/>
              <a:gd name="connsiteY1" fmla="*/ 1203062 h 2406124"/>
              <a:gd name="connsiteX2" fmla="*/ 1203062 w 2406124"/>
              <a:gd name="connsiteY2" fmla="*/ 2406124 h 2406124"/>
              <a:gd name="connsiteX3" fmla="*/ 0 w 2406124"/>
              <a:gd name="connsiteY3" fmla="*/ 1203062 h 2406124"/>
              <a:gd name="connsiteX4" fmla="*/ 1203062 w 2406124"/>
              <a:gd name="connsiteY4" fmla="*/ 0 h 24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6124" h="2406124">
                <a:moveTo>
                  <a:pt x="1203062" y="0"/>
                </a:moveTo>
                <a:cubicBezTo>
                  <a:pt x="1867495" y="0"/>
                  <a:pt x="2406124" y="538629"/>
                  <a:pt x="2406124" y="1203062"/>
                </a:cubicBezTo>
                <a:cubicBezTo>
                  <a:pt x="2406124" y="1867495"/>
                  <a:pt x="1867495" y="2406124"/>
                  <a:pt x="1203062" y="2406124"/>
                </a:cubicBezTo>
                <a:cubicBezTo>
                  <a:pt x="538629" y="2406124"/>
                  <a:pt x="0" y="1867495"/>
                  <a:pt x="0" y="1203062"/>
                </a:cubicBezTo>
                <a:cubicBezTo>
                  <a:pt x="0" y="538629"/>
                  <a:pt x="538629" y="0"/>
                  <a:pt x="120306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9" name="Plassholder for tekst 5">
            <a:extLst>
              <a:ext uri="{FF2B5EF4-FFF2-40B4-BE49-F238E27FC236}">
                <a16:creationId xmlns:a16="http://schemas.microsoft.com/office/drawing/2014/main" id="{6F3A3404-E977-CFD6-FA6A-A931DD626D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8" y="2072789"/>
            <a:ext cx="61642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Bullet</a:t>
            </a:r>
            <a:r>
              <a:rPr lang="nb-NO" dirty="0"/>
              <a:t> 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F5E483AF-5CC4-BBE6-084A-F51B37914E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2" t="16273" r="16444" b="16220"/>
          <a:stretch/>
        </p:blipFill>
        <p:spPr>
          <a:xfrm>
            <a:off x="11540050" y="224363"/>
            <a:ext cx="410399" cy="412365"/>
          </a:xfrm>
          <a:prstGeom prst="rect">
            <a:avLst/>
          </a:prstGeom>
          <a:effectLst>
            <a:outerShdw dist="4923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607783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/Bodytext + 3x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193255A-7F1D-32BE-2E4A-9261BED9D5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8471189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4" name="Plassholder for tekst 19">
            <a:extLst>
              <a:ext uri="{FF2B5EF4-FFF2-40B4-BE49-F238E27FC236}">
                <a16:creationId xmlns:a16="http://schemas.microsoft.com/office/drawing/2014/main" id="{782D907C-5DE4-899B-3360-24D07D9B01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8" y="120911"/>
            <a:ext cx="8471189" cy="25668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dirty="0"/>
              <a:t>CHAPTER HEADING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DBC249-D4AE-D99A-38B8-B375316BCA91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pic>
        <p:nvPicPr>
          <p:cNvPr id="9" name="Picture 4" descr="Icon&#10;&#10;Description automatically generated">
            <a:extLst>
              <a:ext uri="{FF2B5EF4-FFF2-40B4-BE49-F238E27FC236}">
                <a16:creationId xmlns:a16="http://schemas.microsoft.com/office/drawing/2014/main" id="{41C56F72-E4D5-2004-77F2-AF8519EC55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2" t="16273" r="16444" b="16220"/>
          <a:stretch/>
        </p:blipFill>
        <p:spPr>
          <a:xfrm>
            <a:off x="11540050" y="224363"/>
            <a:ext cx="410399" cy="412365"/>
          </a:xfrm>
          <a:prstGeom prst="rect">
            <a:avLst/>
          </a:prstGeom>
          <a:effectLst>
            <a:outerShdw dist="4923" sx="1000" sy="1000" algn="ctr" rotWithShape="0">
              <a:srgbClr val="000000"/>
            </a:outerShdw>
          </a:effectLst>
        </p:spPr>
      </p:pic>
      <p:sp>
        <p:nvSpPr>
          <p:cNvPr id="13" name="Plassholder for tekst 5">
            <a:extLst>
              <a:ext uri="{FF2B5EF4-FFF2-40B4-BE49-F238E27FC236}">
                <a16:creationId xmlns:a16="http://schemas.microsoft.com/office/drawing/2014/main" id="{445D5595-42DA-E5F3-DA7C-CF2B438736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7" y="2072790"/>
            <a:ext cx="10458641" cy="1942619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 err="1"/>
              <a:t>Bullet</a:t>
            </a:r>
            <a:r>
              <a:rPr lang="nb-NO" dirty="0"/>
              <a:t> 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0"/>
            <a:r>
              <a:rPr lang="nb-NO" dirty="0" err="1"/>
              <a:t>Bullet</a:t>
            </a:r>
            <a:r>
              <a:rPr lang="nb-NO" dirty="0"/>
              <a:t> / </a:t>
            </a:r>
            <a:r>
              <a:rPr lang="nb-NO" dirty="0" err="1"/>
              <a:t>Bodytext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  <p:sp>
        <p:nvSpPr>
          <p:cNvPr id="3" name="Plassholder for bilde 7">
            <a:extLst>
              <a:ext uri="{FF2B5EF4-FFF2-40B4-BE49-F238E27FC236}">
                <a16:creationId xmlns:a16="http://schemas.microsoft.com/office/drawing/2014/main" id="{3FF7AF33-C6C8-E6D0-14B0-5E911481ABF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9902" y="4120007"/>
            <a:ext cx="3363756" cy="2392111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5" name="Plassholder for bilde 7">
            <a:extLst>
              <a:ext uri="{FF2B5EF4-FFF2-40B4-BE49-F238E27FC236}">
                <a16:creationId xmlns:a16="http://schemas.microsoft.com/office/drawing/2014/main" id="{A1CF9D79-C3DF-EDB5-94E1-D0008C1C917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02382" y="4120006"/>
            <a:ext cx="3363756" cy="2392111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bilde 7">
            <a:extLst>
              <a:ext uri="{FF2B5EF4-FFF2-40B4-BE49-F238E27FC236}">
                <a16:creationId xmlns:a16="http://schemas.microsoft.com/office/drawing/2014/main" id="{93178568-1602-C101-A65E-EE1E000D240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54862" y="4120006"/>
            <a:ext cx="3363756" cy="2392111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955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899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763" r:id="rId3"/>
    <p:sldLayoutId id="2147483670" r:id="rId4"/>
    <p:sldLayoutId id="2147483762" r:id="rId5"/>
    <p:sldLayoutId id="2147483669" r:id="rId6"/>
    <p:sldLayoutId id="2147483748" r:id="rId7"/>
    <p:sldLayoutId id="2147483736" r:id="rId8"/>
    <p:sldLayoutId id="2147483765" r:id="rId9"/>
    <p:sldLayoutId id="2147483764" r:id="rId10"/>
    <p:sldLayoutId id="2147483751" r:id="rId11"/>
    <p:sldLayoutId id="2147483750" r:id="rId12"/>
    <p:sldLayoutId id="214748376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222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43" r:id="rId3"/>
    <p:sldLayoutId id="2147483713" r:id="rId4"/>
    <p:sldLayoutId id="214748371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3724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45" r:id="rId3"/>
    <p:sldLayoutId id="2147483719" r:id="rId4"/>
    <p:sldLayoutId id="214748372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767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46" r:id="rId3"/>
    <p:sldLayoutId id="2147483725" r:id="rId4"/>
    <p:sldLayoutId id="214748372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9487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1" r:id="rId2"/>
    <p:sldLayoutId id="2147483760" r:id="rId3"/>
    <p:sldLayoutId id="2147483756" r:id="rId4"/>
    <p:sldLayoutId id="2147483757" r:id="rId5"/>
    <p:sldLayoutId id="2147483758" r:id="rId6"/>
    <p:sldLayoutId id="2147483755" r:id="rId7"/>
    <p:sldLayoutId id="214748375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8398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49" r:id="rId5"/>
    <p:sldLayoutId id="214748367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7009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738" r:id="rId3"/>
    <p:sldLayoutId id="2147483677" r:id="rId4"/>
    <p:sldLayoutId id="214748367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48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739" r:id="rId3"/>
    <p:sldLayoutId id="2147483683" r:id="rId4"/>
    <p:sldLayoutId id="214748368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674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740" r:id="rId3"/>
    <p:sldLayoutId id="2147483689" r:id="rId4"/>
    <p:sldLayoutId id="214748369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6247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741" r:id="rId3"/>
    <p:sldLayoutId id="2147483695" r:id="rId4"/>
    <p:sldLayoutId id="2147483696" r:id="rId5"/>
    <p:sldLayoutId id="214748376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9332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44" r:id="rId3"/>
    <p:sldLayoutId id="2147483701" r:id="rId4"/>
    <p:sldLayoutId id="214748370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227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42" r:id="rId3"/>
    <p:sldLayoutId id="2147483707" r:id="rId4"/>
    <p:sldLayoutId id="214748370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4.emf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5" descr="Et bilde som inneholder tårn, høyspentmast, himmel, utendørs&#10;&#10;Automatisk generert beskrivelse">
            <a:extLst>
              <a:ext uri="{FF2B5EF4-FFF2-40B4-BE49-F238E27FC236}">
                <a16:creationId xmlns:a16="http://schemas.microsoft.com/office/drawing/2014/main" id="{97D1E1D7-4030-0D68-34E2-369B0D4C5D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9937" r="9937"/>
          <a:stretch>
            <a:fillRect/>
          </a:stretch>
        </p:blipFill>
        <p:spPr/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DDE589B-CE3E-17A5-EAD4-6A0C64D998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sz="4000" b="1" i="0" dirty="0">
                <a:effectLst/>
                <a:latin typeface="Poppins ExtraLight"/>
                <a:cs typeface="Poppins Medium"/>
              </a:rPr>
              <a:t>Introduction to Price Forward Curves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97625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BC6FE1C5-ECF2-FE34-EA7A-49FD7493656F}"/>
              </a:ext>
            </a:extLst>
          </p:cNvPr>
          <p:cNvSpPr/>
          <p:nvPr/>
        </p:nvSpPr>
        <p:spPr>
          <a:xfrm>
            <a:off x="10134600" y="4305300"/>
            <a:ext cx="2057400" cy="2552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Plassholder for tekst 1">
            <a:extLst>
              <a:ext uri="{FF2B5EF4-FFF2-40B4-BE49-F238E27FC236}">
                <a16:creationId xmlns:a16="http://schemas.microsoft.com/office/drawing/2014/main" id="{6002231B-124B-BFA8-3F31-54728F544E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2978" y="154047"/>
            <a:ext cx="8471189" cy="1239102"/>
          </a:xfrm>
        </p:spPr>
        <p:txBody>
          <a:bodyPr/>
          <a:lstStyle/>
          <a:p>
            <a:r>
              <a:rPr lang="en-US" dirty="0"/>
              <a:t>Introduction to the Markets</a:t>
            </a:r>
            <a:endParaRPr lang="nb-NO" dirty="0"/>
          </a:p>
        </p:txBody>
      </p:sp>
      <p:sp>
        <p:nvSpPr>
          <p:cNvPr id="16" name="Plassholder for tekst 3">
            <a:extLst>
              <a:ext uri="{FF2B5EF4-FFF2-40B4-BE49-F238E27FC236}">
                <a16:creationId xmlns:a16="http://schemas.microsoft.com/office/drawing/2014/main" id="{CDF6C8F6-C88B-720D-8E62-4F561B296B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2977" y="1717188"/>
            <a:ext cx="7866523" cy="401161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1600" dirty="0">
                <a:latin typeface="Haffer Light" pitchFamily="50" charset="0"/>
                <a:cs typeface="Haffer Light" pitchFamily="50" charset="0"/>
              </a:rPr>
              <a:t>Which factors are responsible for market movements?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600" dirty="0">
                <a:latin typeface="Haffer SemiBold" pitchFamily="50" charset="0"/>
                <a:cs typeface="Haffer SemiBold" pitchFamily="50" charset="0"/>
              </a:rPr>
              <a:t>consumption and supply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1600" dirty="0">
                <a:latin typeface="Haffer Light" pitchFamily="50" charset="0"/>
                <a:cs typeface="Haffer Light" pitchFamily="50" charset="0"/>
              </a:rPr>
              <a:t>Direct consumption after production and strongly fluctuating consumption curves of households and industry lead to strong volatility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600" dirty="0">
                <a:latin typeface="Haffer SemiBold" pitchFamily="50" charset="0"/>
                <a:cs typeface="Haffer SemiBold" pitchFamily="50" charset="0"/>
              </a:rPr>
              <a:t>global radiation and wind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1600" dirty="0">
                <a:latin typeface="Haffer Light" pitchFamily="50" charset="0"/>
                <a:cs typeface="Haffer Light" pitchFamily="50" charset="0"/>
              </a:rPr>
              <a:t>Feed-in of cheap, sustainable electricity (solar and wind) leads to strong downward price movement around midday (</a:t>
            </a:r>
            <a:r>
              <a:rPr lang="en-US" sz="1600" dirty="0" err="1">
                <a:latin typeface="Haffer Light" pitchFamily="50" charset="0"/>
                <a:cs typeface="Haffer Light" pitchFamily="50" charset="0"/>
              </a:rPr>
              <a:t>cannibalisation</a:t>
            </a:r>
            <a:r>
              <a:rPr lang="en-US" sz="1600" dirty="0">
                <a:latin typeface="Haffer Light" pitchFamily="50" charset="0"/>
                <a:cs typeface="Haffer Light" pitchFamily="50" charset="0"/>
              </a:rPr>
              <a:t> effect)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600" dirty="0">
                <a:latin typeface="Haffer SemiBold" pitchFamily="50" charset="0"/>
                <a:cs typeface="Haffer SemiBold" pitchFamily="50" charset="0"/>
              </a:rPr>
              <a:t>other commodities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1600" dirty="0">
                <a:latin typeface="Haffer Light" pitchFamily="50" charset="0"/>
                <a:cs typeface="Haffer Light" pitchFamily="50" charset="0"/>
              </a:rPr>
              <a:t>Prices for gas, coal, oil and CO² certificates influence electricity prices and vice versa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600" dirty="0">
                <a:latin typeface="Haffer SemiBold" pitchFamily="50" charset="0"/>
                <a:cs typeface="Haffer SemiBold" pitchFamily="50" charset="0"/>
              </a:rPr>
              <a:t>technical circumstances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1600" dirty="0">
                <a:latin typeface="Haffer Light" pitchFamily="50" charset="0"/>
                <a:cs typeface="Haffer Light" pitchFamily="50" charset="0"/>
              </a:rPr>
              <a:t>The shift from expensive fossil-</a:t>
            </a:r>
            <a:r>
              <a:rPr lang="en-US" sz="1600" dirty="0" err="1">
                <a:latin typeface="Haffer Light" pitchFamily="50" charset="0"/>
                <a:cs typeface="Haffer Light" pitchFamily="50" charset="0"/>
              </a:rPr>
              <a:t>fuelled</a:t>
            </a:r>
            <a:r>
              <a:rPr lang="en-US" sz="1600" dirty="0">
                <a:latin typeface="Haffer Light" pitchFamily="50" charset="0"/>
                <a:cs typeface="Haffer Light" pitchFamily="50" charset="0"/>
              </a:rPr>
              <a:t> power plants to low-cost renewable energies will have a lasting impact on pricing (merit order model)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1600" dirty="0">
                <a:latin typeface="Haffer Light" pitchFamily="50" charset="0"/>
                <a:cs typeface="Haffer Light" pitchFamily="50" charset="0"/>
              </a:rPr>
              <a:t>The shutdown/start of power plants has an impact on the wholesale price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1600" dirty="0">
                <a:latin typeface="Haffer Light" pitchFamily="50" charset="0"/>
                <a:cs typeface="Haffer Light" pitchFamily="50" charset="0"/>
              </a:rPr>
              <a:t>Expansion of electricity storage systems and </a:t>
            </a:r>
            <a:r>
              <a:rPr lang="en-US" sz="1600" dirty="0" err="1">
                <a:latin typeface="Haffer Light" pitchFamily="50" charset="0"/>
                <a:cs typeface="Haffer Light" pitchFamily="50" charset="0"/>
              </a:rPr>
              <a:t>electrolysers</a:t>
            </a:r>
            <a:r>
              <a:rPr lang="en-US" sz="1600" dirty="0">
                <a:latin typeface="Haffer Light" pitchFamily="50" charset="0"/>
                <a:cs typeface="Haffer Light" pitchFamily="50" charset="0"/>
              </a:rPr>
              <a:t> ensures lower volatility</a:t>
            </a:r>
          </a:p>
          <a:p>
            <a:pPr marL="0" indent="0">
              <a:buNone/>
            </a:pPr>
            <a:endParaRPr lang="nb-NO" sz="1600" dirty="0">
              <a:latin typeface="Haffer Light" pitchFamily="50" charset="0"/>
              <a:cs typeface="Haffer Light" pitchFamily="50" charset="0"/>
            </a:endParaRPr>
          </a:p>
        </p:txBody>
      </p:sp>
      <p:pic>
        <p:nvPicPr>
          <p:cNvPr id="2" name="Grafik 2" descr="Ein Bild, das Berg, Gras, Himmel, draußen enthält.&#10;&#10;Automatisch generierte Beschreibung">
            <a:extLst>
              <a:ext uri="{FF2B5EF4-FFF2-40B4-BE49-F238E27FC236}">
                <a16:creationId xmlns:a16="http://schemas.microsoft.com/office/drawing/2014/main" id="{962F8B8C-4790-C07E-C4D2-89FB8B2B8D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6" t="-4" r="53215" b="-1"/>
          <a:stretch/>
        </p:blipFill>
        <p:spPr>
          <a:xfrm>
            <a:off x="9145530" y="347"/>
            <a:ext cx="3079347" cy="685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64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20" descr="A diagram of a barcode&#10;&#10;Description automatically generated">
            <a:extLst>
              <a:ext uri="{FF2B5EF4-FFF2-40B4-BE49-F238E27FC236}">
                <a16:creationId xmlns:a16="http://schemas.microsoft.com/office/drawing/2014/main" id="{A99677F4-85AA-0E56-366F-BBAEA470D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9037" y="4798633"/>
            <a:ext cx="2673422" cy="1771773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BC6FE1C5-ECF2-FE34-EA7A-49FD7493656F}"/>
              </a:ext>
            </a:extLst>
          </p:cNvPr>
          <p:cNvSpPr/>
          <p:nvPr/>
        </p:nvSpPr>
        <p:spPr>
          <a:xfrm>
            <a:off x="10134600" y="4305300"/>
            <a:ext cx="2057400" cy="2552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Plassholder for tekst 1">
            <a:extLst>
              <a:ext uri="{FF2B5EF4-FFF2-40B4-BE49-F238E27FC236}">
                <a16:creationId xmlns:a16="http://schemas.microsoft.com/office/drawing/2014/main" id="{6002231B-124B-BFA8-3F31-54728F544E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2978" y="154047"/>
            <a:ext cx="8471189" cy="1239102"/>
          </a:xfrm>
        </p:spPr>
        <p:txBody>
          <a:bodyPr/>
          <a:lstStyle/>
          <a:p>
            <a:r>
              <a:rPr lang="en-US" dirty="0"/>
              <a:t>Methodologies</a:t>
            </a:r>
            <a:endParaRPr lang="nb-NO" dirty="0"/>
          </a:p>
        </p:txBody>
      </p:sp>
      <p:sp>
        <p:nvSpPr>
          <p:cNvPr id="16" name="Plassholder for tekst 3">
            <a:extLst>
              <a:ext uri="{FF2B5EF4-FFF2-40B4-BE49-F238E27FC236}">
                <a16:creationId xmlns:a16="http://schemas.microsoft.com/office/drawing/2014/main" id="{CDF6C8F6-C88B-720D-8E62-4F561B296B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2978" y="1717188"/>
            <a:ext cx="6603362" cy="401161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2000" dirty="0">
                <a:latin typeface="Haffer SemiBold" pitchFamily="50" charset="0"/>
                <a:cs typeface="Haffer SemiBold" pitchFamily="50" charset="0"/>
              </a:rPr>
              <a:t>There are different approaches to create a PFC: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endParaRPr lang="en-US" sz="1600" dirty="0">
              <a:latin typeface="Haffer Light" pitchFamily="50" charset="0"/>
              <a:cs typeface="Haffer Light" pitchFamily="50" charset="0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1600" dirty="0">
                <a:latin typeface="Haffer SemiBold" pitchFamily="50" charset="0"/>
                <a:cs typeface="Haffer SemiBold" pitchFamily="50" charset="0"/>
              </a:rPr>
              <a:t>Fundamental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1600" dirty="0">
                <a:latin typeface="Haffer Light" pitchFamily="50" charset="0"/>
                <a:cs typeface="Haffer Light" pitchFamily="50" charset="0"/>
              </a:rPr>
              <a:t>Use other key figures outside the actual exchange prices or assumptions about developments such as political events or weather data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endParaRPr lang="en-US" sz="1600" dirty="0">
              <a:latin typeface="Haffer Light" pitchFamily="50" charset="0"/>
              <a:cs typeface="Haffer Light" pitchFamily="50" charset="0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1600" dirty="0">
                <a:latin typeface="Haffer SemiBold" pitchFamily="50" charset="0"/>
                <a:cs typeface="Haffer SemiBold" pitchFamily="50" charset="0"/>
              </a:rPr>
              <a:t>Econometric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1600" dirty="0">
                <a:latin typeface="Haffer Light" pitchFamily="50" charset="0"/>
                <a:cs typeface="Haffer Light" pitchFamily="50" charset="0"/>
              </a:rPr>
              <a:t>Uses only historical and current spot and futures prices and generates PFCs using regression models</a:t>
            </a:r>
          </a:p>
          <a:p>
            <a:pPr marL="0" indent="0">
              <a:buNone/>
            </a:pPr>
            <a:endParaRPr lang="nb-NO" sz="1600" dirty="0">
              <a:latin typeface="Haffer Light" pitchFamily="50" charset="0"/>
              <a:cs typeface="Haffer Light" pitchFamily="50" charset="0"/>
            </a:endParaRPr>
          </a:p>
        </p:txBody>
      </p:sp>
      <p:pic>
        <p:nvPicPr>
          <p:cNvPr id="3" name="Grafik 16">
            <a:extLst>
              <a:ext uri="{FF2B5EF4-FFF2-40B4-BE49-F238E27FC236}">
                <a16:creationId xmlns:a16="http://schemas.microsoft.com/office/drawing/2014/main" id="{0A6FC6B1-F0FB-4111-DECA-15E28E194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2918" y="2708303"/>
            <a:ext cx="2468832" cy="1802736"/>
          </a:xfrm>
          <a:prstGeom prst="rect">
            <a:avLst/>
          </a:prstGeom>
        </p:spPr>
      </p:pic>
      <p:pic>
        <p:nvPicPr>
          <p:cNvPr id="6" name="Grafik 22" descr="A close-up of several graphs&#10;&#10;Description automatically generated">
            <a:extLst>
              <a:ext uri="{FF2B5EF4-FFF2-40B4-BE49-F238E27FC236}">
                <a16:creationId xmlns:a16="http://schemas.microsoft.com/office/drawing/2014/main" id="{94B30D72-CBBF-A320-E38B-7093743BE6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6340" y="471321"/>
            <a:ext cx="3110994" cy="223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571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781CAA7A-6011-FFD5-D2FE-3E03279D5F92}"/>
              </a:ext>
            </a:extLst>
          </p:cNvPr>
          <p:cNvSpPr/>
          <p:nvPr/>
        </p:nvSpPr>
        <p:spPr>
          <a:xfrm>
            <a:off x="4876800" y="0"/>
            <a:ext cx="1775460" cy="449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37BC596-B121-465C-238B-CA30CFD5CA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36217" y="154047"/>
            <a:ext cx="5694362" cy="1239102"/>
          </a:xfrm>
        </p:spPr>
        <p:txBody>
          <a:bodyPr/>
          <a:lstStyle/>
          <a:p>
            <a:r>
              <a:rPr lang="nb-NO" dirty="0" err="1"/>
              <a:t>Methodologies</a:t>
            </a:r>
            <a:endParaRPr lang="nb-NO" dirty="0"/>
          </a:p>
        </p:txBody>
      </p:sp>
      <p:sp>
        <p:nvSpPr>
          <p:cNvPr id="2" name="Plassholder for bilde 1">
            <a:extLst>
              <a:ext uri="{FF2B5EF4-FFF2-40B4-BE49-F238E27FC236}">
                <a16:creationId xmlns:a16="http://schemas.microsoft.com/office/drawing/2014/main" id="{C3A7FD0E-7798-2573-DEFE-5757F2B5298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tekst 1">
            <a:extLst>
              <a:ext uri="{FF2B5EF4-FFF2-40B4-BE49-F238E27FC236}">
                <a16:creationId xmlns:a16="http://schemas.microsoft.com/office/drawing/2014/main" id="{82EF20ED-DE1D-4320-6DEC-3E86DA266676}"/>
              </a:ext>
            </a:extLst>
          </p:cNvPr>
          <p:cNvSpPr txBox="1">
            <a:spLocks/>
          </p:cNvSpPr>
          <p:nvPr/>
        </p:nvSpPr>
        <p:spPr>
          <a:xfrm>
            <a:off x="12478878" y="154047"/>
            <a:ext cx="8471189" cy="1239102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ts val="38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rgbClr val="022E33"/>
                </a:solidFill>
                <a:latin typeface="Haffer" pitchFamily="2" charset="77"/>
                <a:ea typeface="+mn-ea"/>
                <a:cs typeface="Haffer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Introduction to the Markets</a:t>
            </a:r>
            <a:endParaRPr lang="nb-NO" dirty="0"/>
          </a:p>
        </p:txBody>
      </p:sp>
      <p:sp>
        <p:nvSpPr>
          <p:cNvPr id="6" name="Plassholder for tekst 3">
            <a:extLst>
              <a:ext uri="{FF2B5EF4-FFF2-40B4-BE49-F238E27FC236}">
                <a16:creationId xmlns:a16="http://schemas.microsoft.com/office/drawing/2014/main" id="{4DA19965-E821-5515-276A-B1BE6EBD12E3}"/>
              </a:ext>
            </a:extLst>
          </p:cNvPr>
          <p:cNvSpPr txBox="1">
            <a:spLocks/>
          </p:cNvSpPr>
          <p:nvPr/>
        </p:nvSpPr>
        <p:spPr>
          <a:xfrm>
            <a:off x="12478877" y="1717188"/>
            <a:ext cx="7866523" cy="40116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Arial" panose="020B0604020202020204" pitchFamily="34" charset="0"/>
              <a:buChar char="•"/>
              <a:defRPr sz="2100" b="0" i="0" kern="1200" baseline="0">
                <a:solidFill>
                  <a:schemeClr val="tx1"/>
                </a:solidFill>
                <a:latin typeface="Haffer Light" pitchFamily="2" charset="77"/>
                <a:ea typeface="+mn-ea"/>
                <a:cs typeface="Haffer Light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Haffer Light" pitchFamily="2" charset="77"/>
                <a:ea typeface="+mn-ea"/>
                <a:cs typeface="Haffer Light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affer Light" pitchFamily="2" charset="77"/>
                <a:ea typeface="+mn-ea"/>
                <a:cs typeface="Haffer Light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affer Light" pitchFamily="2" charset="77"/>
                <a:ea typeface="+mn-ea"/>
                <a:cs typeface="Haffer Light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sz="1600">
                <a:latin typeface="Haffer Light" pitchFamily="50" charset="0"/>
                <a:cs typeface="Haffer Light" pitchFamily="50" charset="0"/>
              </a:rPr>
              <a:t>Which factors are responsible for market movements?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600">
                <a:latin typeface="Haffer SemiBold" pitchFamily="50" charset="0"/>
                <a:cs typeface="Haffer SemiBold" pitchFamily="50" charset="0"/>
              </a:rPr>
              <a:t>consumption and supply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1600">
                <a:latin typeface="Haffer Light" pitchFamily="50" charset="0"/>
                <a:cs typeface="Haffer Light" pitchFamily="50" charset="0"/>
              </a:rPr>
              <a:t>Direct consumption after production and strongly fluctuating consumption curves of households and industry lead to strong volatility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600">
                <a:latin typeface="Haffer SemiBold" pitchFamily="50" charset="0"/>
                <a:cs typeface="Haffer SemiBold" pitchFamily="50" charset="0"/>
              </a:rPr>
              <a:t>global radiation and wind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1600">
                <a:latin typeface="Haffer Light" pitchFamily="50" charset="0"/>
                <a:cs typeface="Haffer Light" pitchFamily="50" charset="0"/>
              </a:rPr>
              <a:t>Feed-in of cheap, sustainable electricity (solar and wind) leads to strong downward price movement around midday (cannibalisation effect)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600">
                <a:latin typeface="Haffer SemiBold" pitchFamily="50" charset="0"/>
                <a:cs typeface="Haffer SemiBold" pitchFamily="50" charset="0"/>
              </a:rPr>
              <a:t>other commodities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1600">
                <a:latin typeface="Haffer Light" pitchFamily="50" charset="0"/>
                <a:cs typeface="Haffer Light" pitchFamily="50" charset="0"/>
              </a:rPr>
              <a:t>Prices for gas, coal, oil and CO² certificates influence electricity prices and vice versa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600">
                <a:latin typeface="Haffer SemiBold" pitchFamily="50" charset="0"/>
                <a:cs typeface="Haffer SemiBold" pitchFamily="50" charset="0"/>
              </a:rPr>
              <a:t>technical circumstances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1600">
                <a:latin typeface="Haffer Light" pitchFamily="50" charset="0"/>
                <a:cs typeface="Haffer Light" pitchFamily="50" charset="0"/>
              </a:rPr>
              <a:t>The shutdown/start of power plants has an impact on the wholesale price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1600">
                <a:latin typeface="Haffer Light" pitchFamily="50" charset="0"/>
                <a:cs typeface="Haffer Light" pitchFamily="50" charset="0"/>
              </a:rPr>
              <a:t>Expansion of electricity storage systems and electrolysers ensures lower volatility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1600">
                <a:latin typeface="Haffer Light" pitchFamily="50" charset="0"/>
                <a:cs typeface="Haffer Light" pitchFamily="50" charset="0"/>
              </a:rPr>
              <a:t>The shift from expensive fossil-fuelled power plants to low-cost renewable energies will have a lasting impact on pricing (merit order model)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b-NO" sz="1600" dirty="0">
              <a:latin typeface="Haffer Light" pitchFamily="50" charset="0"/>
              <a:cs typeface="Haffer Light" pitchFamily="50" charset="0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7A8A3B33-0DA8-85B2-7A4D-92D48D72C8DC}"/>
              </a:ext>
            </a:extLst>
          </p:cNvPr>
          <p:cNvSpPr/>
          <p:nvPr/>
        </p:nvSpPr>
        <p:spPr>
          <a:xfrm>
            <a:off x="10134600" y="4305300"/>
            <a:ext cx="2057400" cy="2552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A4F1E88-7408-A21C-4E4C-F17E3156FE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36217" y="1717188"/>
            <a:ext cx="7155783" cy="4011613"/>
          </a:xfrm>
        </p:spPr>
        <p:txBody>
          <a:bodyPr/>
          <a:lstStyle/>
          <a:p>
            <a:pPr marL="0" indent="0">
              <a:spcBef>
                <a:spcPts val="300"/>
              </a:spcBef>
              <a:buNone/>
            </a:pPr>
            <a:r>
              <a:rPr lang="en-US" sz="1800" dirty="0">
                <a:latin typeface="Haffer SemiBold" pitchFamily="50" charset="0"/>
                <a:cs typeface="Haffer SemiBold" pitchFamily="50" charset="0"/>
              </a:rPr>
              <a:t>A good PFC should be …</a:t>
            </a:r>
          </a:p>
          <a:p>
            <a:pPr>
              <a:spcBef>
                <a:spcPts val="300"/>
              </a:spcBef>
            </a:pPr>
            <a:endParaRPr lang="en-US" sz="1600" dirty="0"/>
          </a:p>
          <a:p>
            <a:pPr marL="0" indent="0">
              <a:spcBef>
                <a:spcPts val="300"/>
              </a:spcBef>
              <a:buNone/>
            </a:pPr>
            <a:r>
              <a:rPr lang="en-US" sz="1600" dirty="0">
                <a:latin typeface="Haffer SemiBold" pitchFamily="50" charset="0"/>
                <a:cs typeface="Haffer SemiBold" pitchFamily="50" charset="0"/>
              </a:rPr>
              <a:t>1. … free of arbitrage</a:t>
            </a:r>
          </a:p>
          <a:p>
            <a:pPr marL="457200" lvl="1" indent="0">
              <a:spcBef>
                <a:spcPts val="300"/>
              </a:spcBef>
              <a:buNone/>
            </a:pPr>
            <a:r>
              <a:rPr lang="en-US" sz="1600" dirty="0"/>
              <a:t>Otherwise the cascading of the future prices would not work</a:t>
            </a:r>
          </a:p>
          <a:p>
            <a:pPr>
              <a:spcBef>
                <a:spcPts val="300"/>
              </a:spcBef>
            </a:pPr>
            <a:endParaRPr lang="en-US" sz="1600" dirty="0"/>
          </a:p>
          <a:p>
            <a:pPr marL="0" indent="0">
              <a:spcBef>
                <a:spcPts val="300"/>
              </a:spcBef>
              <a:buNone/>
            </a:pPr>
            <a:r>
              <a:rPr lang="en-US" sz="1600" dirty="0">
                <a:latin typeface="Haffer SemiBold" pitchFamily="50" charset="0"/>
                <a:cs typeface="Haffer SemiBold" pitchFamily="50" charset="0"/>
              </a:rPr>
              <a:t>2. … a good expectation for spot price shapes</a:t>
            </a:r>
          </a:p>
          <a:p>
            <a:pPr marL="457200" lvl="1" indent="0">
              <a:spcBef>
                <a:spcPts val="300"/>
              </a:spcBef>
              <a:buNone/>
            </a:pPr>
            <a:r>
              <a:rPr lang="en-US" sz="1600" dirty="0"/>
              <a:t>We use techniques from modern pattern recognition</a:t>
            </a:r>
          </a:p>
          <a:p>
            <a:pPr>
              <a:spcBef>
                <a:spcPts val="300"/>
              </a:spcBef>
            </a:pPr>
            <a:endParaRPr lang="en-US" sz="1600" dirty="0"/>
          </a:p>
          <a:p>
            <a:pPr marL="0" indent="0">
              <a:spcBef>
                <a:spcPts val="300"/>
              </a:spcBef>
              <a:buNone/>
            </a:pPr>
            <a:r>
              <a:rPr lang="en-US" sz="1600" dirty="0">
                <a:latin typeface="Haffer SemiBold" pitchFamily="50" charset="0"/>
                <a:cs typeface="Haffer SemiBold" pitchFamily="50" charset="0"/>
              </a:rPr>
              <a:t>3. … stable from curve to curve -&gt; Keep out jumps from the portfolio</a:t>
            </a:r>
          </a:p>
          <a:p>
            <a:pPr marL="457200" lvl="1" indent="0">
              <a:spcBef>
                <a:spcPts val="300"/>
              </a:spcBef>
              <a:buNone/>
            </a:pPr>
            <a:r>
              <a:rPr lang="en-US" sz="1600" dirty="0"/>
              <a:t>Typically, long run expectations do not change extremely from one day to another</a:t>
            </a:r>
          </a:p>
          <a:p>
            <a:pPr marL="457200" lvl="1" indent="0">
              <a:spcBef>
                <a:spcPts val="300"/>
              </a:spcBef>
              <a:buNone/>
            </a:pPr>
            <a:endParaRPr lang="en-US" sz="1600" dirty="0"/>
          </a:p>
          <a:p>
            <a:pPr marL="457200" lvl="1" indent="0">
              <a:spcBef>
                <a:spcPts val="300"/>
              </a:spcBef>
              <a:buNone/>
            </a:pPr>
            <a:r>
              <a:rPr lang="en-US" sz="1600" dirty="0"/>
              <a:t>Serious risk management needs stable measurements (taking care of limits etc.)</a:t>
            </a:r>
          </a:p>
          <a:p>
            <a:pPr>
              <a:spcBef>
                <a:spcPts val="300"/>
              </a:spcBef>
            </a:pPr>
            <a:endParaRPr lang="en-US" sz="1600" dirty="0"/>
          </a:p>
          <a:p>
            <a:pPr marL="0" indent="0">
              <a:spcBef>
                <a:spcPts val="300"/>
              </a:spcBef>
              <a:buNone/>
            </a:pPr>
            <a:r>
              <a:rPr lang="en-US" sz="1600" dirty="0">
                <a:latin typeface="Haffer SemiBold" pitchFamily="50" charset="0"/>
                <a:cs typeface="Haffer SemiBold" pitchFamily="50" charset="0"/>
              </a:rPr>
              <a:t>4. … “smooth” from day to day, month to month…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600" dirty="0"/>
              <a:t>…taking care of smoothness with </a:t>
            </a:r>
            <a:r>
              <a:rPr lang="en-US" sz="1600" i="1" dirty="0"/>
              <a:t>regularization algorithms</a:t>
            </a:r>
          </a:p>
          <a:p>
            <a:endParaRPr lang="nb-NO" sz="1600" dirty="0"/>
          </a:p>
        </p:txBody>
      </p:sp>
      <p:pic>
        <p:nvPicPr>
          <p:cNvPr id="8" name="Grafik 5">
            <a:extLst>
              <a:ext uri="{FF2B5EF4-FFF2-40B4-BE49-F238E27FC236}">
                <a16:creationId xmlns:a16="http://schemas.microsoft.com/office/drawing/2014/main" id="{9A0F4EE4-49E9-9179-F322-743EC2C3C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6" r="46102"/>
          <a:stretch/>
        </p:blipFill>
        <p:spPr>
          <a:xfrm>
            <a:off x="1" y="1"/>
            <a:ext cx="4635499" cy="6858000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C0B68896-26A9-8CB9-4B69-3AC99F14D5B6}"/>
              </a:ext>
            </a:extLst>
          </p:cNvPr>
          <p:cNvSpPr txBox="1"/>
          <p:nvPr/>
        </p:nvSpPr>
        <p:spPr>
          <a:xfrm>
            <a:off x="5036217" y="131745"/>
            <a:ext cx="9845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>
                <a:latin typeface="Haffer Light" pitchFamily="50" charset="0"/>
                <a:cs typeface="Haffer Light" pitchFamily="50" charset="0"/>
              </a:rPr>
              <a:t>MONTEL RISK</a:t>
            </a:r>
          </a:p>
        </p:txBody>
      </p:sp>
    </p:spTree>
    <p:extLst>
      <p:ext uri="{BB962C8B-B14F-4D97-AF65-F5344CB8AC3E}">
        <p14:creationId xmlns:p14="http://schemas.microsoft.com/office/powerpoint/2010/main" val="494830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BC6FE1C5-ECF2-FE34-EA7A-49FD7493656F}"/>
              </a:ext>
            </a:extLst>
          </p:cNvPr>
          <p:cNvSpPr/>
          <p:nvPr/>
        </p:nvSpPr>
        <p:spPr>
          <a:xfrm>
            <a:off x="10134600" y="4305300"/>
            <a:ext cx="2057400" cy="2552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Plassholder for tekst 1">
            <a:extLst>
              <a:ext uri="{FF2B5EF4-FFF2-40B4-BE49-F238E27FC236}">
                <a16:creationId xmlns:a16="http://schemas.microsoft.com/office/drawing/2014/main" id="{6002231B-124B-BFA8-3F31-54728F544E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2978" y="154047"/>
            <a:ext cx="8471189" cy="1239102"/>
          </a:xfrm>
        </p:spPr>
        <p:txBody>
          <a:bodyPr/>
          <a:lstStyle/>
          <a:p>
            <a:r>
              <a:rPr lang="en-US" dirty="0"/>
              <a:t>Use case</a:t>
            </a:r>
            <a:endParaRPr lang="nb-NO" dirty="0"/>
          </a:p>
        </p:txBody>
      </p:sp>
      <p:graphicFrame>
        <p:nvGraphicFramePr>
          <p:cNvPr id="8" name="Diagramm 3">
            <a:extLst>
              <a:ext uri="{FF2B5EF4-FFF2-40B4-BE49-F238E27FC236}">
                <a16:creationId xmlns:a16="http://schemas.microsoft.com/office/drawing/2014/main" id="{4D894809-A6AA-6808-08F5-D4191DC96E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3237355"/>
              </p:ext>
            </p:extLst>
          </p:nvPr>
        </p:nvGraphicFramePr>
        <p:xfrm>
          <a:off x="832978" y="1724026"/>
          <a:ext cx="10905564" cy="4819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42278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BC6FE1C5-ECF2-FE34-EA7A-49FD7493656F}"/>
              </a:ext>
            </a:extLst>
          </p:cNvPr>
          <p:cNvSpPr/>
          <p:nvPr/>
        </p:nvSpPr>
        <p:spPr>
          <a:xfrm>
            <a:off x="10134600" y="4305300"/>
            <a:ext cx="2057400" cy="2552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Plassholder for tekst 1">
            <a:extLst>
              <a:ext uri="{FF2B5EF4-FFF2-40B4-BE49-F238E27FC236}">
                <a16:creationId xmlns:a16="http://schemas.microsoft.com/office/drawing/2014/main" id="{6002231B-124B-BFA8-3F31-54728F544E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2978" y="154047"/>
            <a:ext cx="8471189" cy="1239102"/>
          </a:xfrm>
        </p:spPr>
        <p:txBody>
          <a:bodyPr/>
          <a:lstStyle/>
          <a:p>
            <a:r>
              <a:rPr lang="en-US" dirty="0"/>
              <a:t>Characteristics PFC</a:t>
            </a:r>
            <a:endParaRPr lang="nb-NO" dirty="0"/>
          </a:p>
        </p:txBody>
      </p:sp>
      <p:sp>
        <p:nvSpPr>
          <p:cNvPr id="2" name="Textplatzhalter 4">
            <a:extLst>
              <a:ext uri="{FF2B5EF4-FFF2-40B4-BE49-F238E27FC236}">
                <a16:creationId xmlns:a16="http://schemas.microsoft.com/office/drawing/2014/main" id="{35D1A2BB-EA09-AB02-F233-0B09F4440FD8}"/>
              </a:ext>
            </a:extLst>
          </p:cNvPr>
          <p:cNvSpPr txBox="1">
            <a:spLocks/>
          </p:cNvSpPr>
          <p:nvPr/>
        </p:nvSpPr>
        <p:spPr>
          <a:xfrm>
            <a:off x="394828" y="1816948"/>
            <a:ext cx="5583584" cy="1170532"/>
          </a:xfrm>
          <a:prstGeom prst="roundRect">
            <a:avLst/>
          </a:prstGeom>
          <a:solidFill>
            <a:srgbClr val="01796F">
              <a:alpha val="80000"/>
            </a:srgbClr>
          </a:solidFill>
          <a:ln>
            <a:solidFill>
              <a:srgbClr val="000000">
                <a:alpha val="10980"/>
              </a:srgb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PFCs 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should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be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always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free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of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arbitrage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 (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price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differences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of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the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 stock 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products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F0278FD9-97C8-1E7A-61CC-21D963A37DFE}"/>
              </a:ext>
            </a:extLst>
          </p:cNvPr>
          <p:cNvSpPr txBox="1">
            <a:spLocks/>
          </p:cNvSpPr>
          <p:nvPr/>
        </p:nvSpPr>
        <p:spPr>
          <a:xfrm>
            <a:off x="6312951" y="1816948"/>
            <a:ext cx="5577819" cy="1170532"/>
          </a:xfrm>
          <a:prstGeom prst="roundRect">
            <a:avLst/>
          </a:prstGeom>
          <a:solidFill>
            <a:srgbClr val="01796F">
              <a:alpha val="80000"/>
            </a:srgbClr>
          </a:solidFill>
          <a:ln>
            <a:solidFill>
              <a:srgbClr val="000000">
                <a:alpha val="10980"/>
              </a:srgbClr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0" hangingPunct="1">
              <a:spcBef>
                <a:spcPct val="20000"/>
              </a:spcBef>
              <a:buFont typeface="Arial" pitchFamily="34" charset="0"/>
              <a:buAutoNum type="arabicPlain"/>
              <a:defRPr sz="3200" kern="1200">
                <a:solidFill>
                  <a:srgbClr val="23323A"/>
                </a:solidFill>
                <a:latin typeface="Oswald"/>
                <a:ea typeface="+mn-ea"/>
                <a:cs typeface="Poppins Light" panose="00000400000000000000" pitchFamily="2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01796F"/>
                </a:solidFill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23323A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23323A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23323A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Alarm 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system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: 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if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 an 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error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is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detected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 on 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the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exchange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, a 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warning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 will 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be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sent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to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the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customer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, 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the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error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 will 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be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 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solved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 and 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the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data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 will 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be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 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recalculated</a:t>
            </a:r>
            <a:endParaRPr lang="de-DE" sz="1600" b="1" dirty="0">
              <a:solidFill>
                <a:schemeClr val="bg1"/>
              </a:solidFill>
              <a:latin typeface="Poppins Light" panose="00000400000000000000" pitchFamily="2" charset="0"/>
            </a:endParaRP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212E8EB1-4838-4315-DB6F-BC65568EEFC5}"/>
              </a:ext>
            </a:extLst>
          </p:cNvPr>
          <p:cNvSpPr txBox="1">
            <a:spLocks/>
          </p:cNvSpPr>
          <p:nvPr/>
        </p:nvSpPr>
        <p:spPr>
          <a:xfrm>
            <a:off x="394828" y="3400373"/>
            <a:ext cx="5583584" cy="890557"/>
          </a:xfrm>
          <a:prstGeom prst="roundRect">
            <a:avLst/>
          </a:prstGeom>
          <a:solidFill>
            <a:srgbClr val="01796F">
              <a:alpha val="80000"/>
            </a:srgbClr>
          </a:solidFill>
          <a:ln>
            <a:solidFill>
              <a:srgbClr val="000000">
                <a:alpha val="10980"/>
              </a:srgb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514350" indent="-514350" algn="l" defTabSz="914400" rtl="0" eaLnBrk="1" latinLnBrk="0" hangingPunct="1">
              <a:spcBef>
                <a:spcPct val="20000"/>
              </a:spcBef>
              <a:buFont typeface="Arial" pitchFamily="34" charset="0"/>
              <a:buAutoNum type="arabicPlain"/>
              <a:defRPr sz="3200" kern="1200">
                <a:solidFill>
                  <a:srgbClr val="23323A"/>
                </a:solidFill>
                <a:latin typeface="Oswald"/>
                <a:ea typeface="+mn-ea"/>
                <a:cs typeface="Poppins Light" panose="00000400000000000000" pitchFamily="2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01796F"/>
                </a:solidFill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23323A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23323A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23323A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Regulary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updates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 and 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improvements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of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calculation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models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 and  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products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027289F8-BCB8-0B74-D63D-8A0246624B22}"/>
              </a:ext>
            </a:extLst>
          </p:cNvPr>
          <p:cNvSpPr txBox="1">
            <a:spLocks/>
          </p:cNvSpPr>
          <p:nvPr/>
        </p:nvSpPr>
        <p:spPr>
          <a:xfrm>
            <a:off x="399548" y="5111454"/>
            <a:ext cx="5583584" cy="723484"/>
          </a:xfrm>
          <a:prstGeom prst="roundRect">
            <a:avLst/>
          </a:prstGeom>
          <a:solidFill>
            <a:srgbClr val="01796F">
              <a:alpha val="80000"/>
            </a:srgbClr>
          </a:solidFill>
          <a:ln>
            <a:solidFill>
              <a:srgbClr val="000000">
                <a:alpha val="10980"/>
              </a:srgb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514350" indent="-514350" algn="l" defTabSz="914400" rtl="0" eaLnBrk="1" latinLnBrk="0" hangingPunct="1">
              <a:spcBef>
                <a:spcPct val="20000"/>
              </a:spcBef>
              <a:buFont typeface="Arial" pitchFamily="34" charset="0"/>
              <a:buAutoNum type="arabicPlain"/>
              <a:defRPr sz="3200" kern="1200">
                <a:solidFill>
                  <a:srgbClr val="23323A"/>
                </a:solidFill>
                <a:latin typeface="Oswald"/>
                <a:ea typeface="+mn-ea"/>
                <a:cs typeface="Poppins Light" panose="00000400000000000000" pitchFamily="2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01796F"/>
                </a:solidFill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23323A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23323A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23323A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 err="1">
                <a:solidFill>
                  <a:srgbClr val="FFFFFF"/>
                </a:solidFill>
                <a:latin typeface="Poppins Light"/>
                <a:ea typeface="Arial"/>
                <a:cs typeface="Arial"/>
              </a:rPr>
              <a:t>Contains</a:t>
            </a:r>
            <a:r>
              <a:rPr lang="de-DE" sz="1600" b="1" dirty="0">
                <a:solidFill>
                  <a:srgbClr val="FFFFFF"/>
                </a:solidFill>
                <a:latin typeface="Poppins Light"/>
                <a:ea typeface="Arial"/>
                <a:cs typeface="Arial"/>
              </a:rPr>
              <a:t> Multi-level</a:t>
            </a:r>
            <a:r>
              <a:rPr lang="de-DE" sz="1600" b="1" baseline="0" dirty="0">
                <a:solidFill>
                  <a:srgbClr val="FFFFFF"/>
                </a:solidFill>
                <a:latin typeface="Poppins Light"/>
                <a:ea typeface="Arial"/>
                <a:cs typeface="Arial"/>
              </a:rPr>
              <a:t> </a:t>
            </a:r>
            <a:r>
              <a:rPr lang="de-DE" sz="1600" b="1" baseline="0" dirty="0" err="1">
                <a:solidFill>
                  <a:srgbClr val="FFFFFF"/>
                </a:solidFill>
                <a:latin typeface="Poppins Light"/>
                <a:ea typeface="Arial"/>
                <a:cs typeface="Arial"/>
              </a:rPr>
              <a:t>quality</a:t>
            </a:r>
            <a:r>
              <a:rPr lang="de-DE" sz="1600" b="1" baseline="0" dirty="0">
                <a:solidFill>
                  <a:srgbClr val="FFFFFF"/>
                </a:solidFill>
                <a:latin typeface="Poppins Light"/>
                <a:ea typeface="Arial"/>
                <a:cs typeface="Arial"/>
              </a:rPr>
              <a:t> </a:t>
            </a:r>
            <a:r>
              <a:rPr lang="de-DE" sz="1600" b="1" baseline="0" dirty="0" err="1">
                <a:solidFill>
                  <a:srgbClr val="FFFFFF"/>
                </a:solidFill>
                <a:latin typeface="Poppins Light"/>
                <a:ea typeface="Arial"/>
                <a:cs typeface="Arial"/>
              </a:rPr>
              <a:t>management</a:t>
            </a:r>
            <a:r>
              <a:rPr lang="de-DE" sz="1600" b="1" dirty="0">
                <a:solidFill>
                  <a:srgbClr val="FFFFFF"/>
                </a:solidFill>
                <a:latin typeface="Poppins Light"/>
                <a:ea typeface="Arial"/>
                <a:cs typeface="Arial"/>
              </a:rPr>
              <a:t> (also human </a:t>
            </a:r>
            <a:r>
              <a:rPr lang="de-DE" sz="1600" b="1" dirty="0" err="1">
                <a:solidFill>
                  <a:srgbClr val="FFFFFF"/>
                </a:solidFill>
                <a:latin typeface="Poppins Light"/>
                <a:ea typeface="Arial"/>
                <a:cs typeface="Arial"/>
              </a:rPr>
              <a:t>quality</a:t>
            </a:r>
            <a:r>
              <a:rPr lang="de-DE" sz="1600" b="1" dirty="0">
                <a:solidFill>
                  <a:srgbClr val="FFFFFF"/>
                </a:solidFill>
                <a:latin typeface="Poppins Light"/>
                <a:ea typeface="Arial"/>
                <a:cs typeface="Arial"/>
              </a:rPr>
              <a:t> </a:t>
            </a:r>
            <a:r>
              <a:rPr lang="de-DE" sz="1600" b="1" dirty="0" err="1">
                <a:solidFill>
                  <a:srgbClr val="FFFFFF"/>
                </a:solidFill>
                <a:latin typeface="Poppins Light"/>
                <a:ea typeface="Arial"/>
                <a:cs typeface="Arial"/>
              </a:rPr>
              <a:t>management</a:t>
            </a:r>
            <a:r>
              <a:rPr lang="de-DE" sz="1600" b="1" dirty="0">
                <a:solidFill>
                  <a:srgbClr val="FFFFFF"/>
                </a:solidFill>
                <a:latin typeface="Poppins Light"/>
                <a:ea typeface="Arial"/>
                <a:cs typeface="Arial"/>
              </a:rPr>
              <a:t>)</a:t>
            </a:r>
            <a:endParaRPr lang="de-DE" sz="1600" dirty="0">
              <a:latin typeface="Poppins Light"/>
              <a:cs typeface="Arial"/>
            </a:endParaRP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59D7069-08FA-E0D7-2181-AB8B408FDA11}"/>
              </a:ext>
            </a:extLst>
          </p:cNvPr>
          <p:cNvSpPr txBox="1">
            <a:spLocks/>
          </p:cNvSpPr>
          <p:nvPr/>
        </p:nvSpPr>
        <p:spPr>
          <a:xfrm>
            <a:off x="6317011" y="3400373"/>
            <a:ext cx="5582817" cy="904927"/>
          </a:xfrm>
          <a:prstGeom prst="roundRect">
            <a:avLst/>
          </a:prstGeom>
          <a:solidFill>
            <a:srgbClr val="01796F">
              <a:alpha val="80000"/>
            </a:srgbClr>
          </a:solidFill>
          <a:ln>
            <a:solidFill>
              <a:srgbClr val="000000">
                <a:alpha val="10980"/>
              </a:srgb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514350" indent="-514350" algn="l" defTabSz="914400" rtl="0" eaLnBrk="1" latinLnBrk="0" hangingPunct="1">
              <a:spcBef>
                <a:spcPct val="20000"/>
              </a:spcBef>
              <a:buFont typeface="Arial" pitchFamily="34" charset="0"/>
              <a:buAutoNum type="arabicPlain"/>
              <a:defRPr sz="3200" kern="1200">
                <a:solidFill>
                  <a:srgbClr val="23323A"/>
                </a:solidFill>
                <a:latin typeface="Oswald"/>
                <a:ea typeface="+mn-ea"/>
                <a:cs typeface="Poppins Light" panose="00000400000000000000" pitchFamily="2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01796F"/>
                </a:solidFill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23323A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23323A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23323A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High grade 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of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customizability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 - 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providing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the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 PFC 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the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customer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needs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/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wants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 </a:t>
            </a:r>
            <a:endParaRPr lang="de-DE" sz="1600" dirty="0">
              <a:latin typeface="Poppins Light" panose="00000400000000000000" pitchFamily="2" charset="0"/>
            </a:endParaRP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7BF837F9-D38A-32E1-91F9-E4B6954F299D}"/>
              </a:ext>
            </a:extLst>
          </p:cNvPr>
          <p:cNvSpPr txBox="1">
            <a:spLocks/>
          </p:cNvSpPr>
          <p:nvPr/>
        </p:nvSpPr>
        <p:spPr>
          <a:xfrm>
            <a:off x="6313908" y="5111084"/>
            <a:ext cx="5582817" cy="723484"/>
          </a:xfrm>
          <a:prstGeom prst="roundRect">
            <a:avLst/>
          </a:prstGeom>
          <a:solidFill>
            <a:srgbClr val="01796F">
              <a:alpha val="80000"/>
            </a:srgbClr>
          </a:solidFill>
          <a:ln>
            <a:solidFill>
              <a:srgbClr val="000000">
                <a:alpha val="10980"/>
              </a:srgb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514350" indent="-514350" algn="l" defTabSz="914400" rtl="0" eaLnBrk="1" latinLnBrk="0" hangingPunct="1">
              <a:spcBef>
                <a:spcPct val="20000"/>
              </a:spcBef>
              <a:buFont typeface="Arial" pitchFamily="34" charset="0"/>
              <a:buAutoNum type="arabicPlain"/>
              <a:defRPr sz="3200" kern="1200">
                <a:solidFill>
                  <a:srgbClr val="23323A"/>
                </a:solidFill>
                <a:latin typeface="Oswald"/>
                <a:ea typeface="+mn-ea"/>
                <a:cs typeface="Poppins Light" panose="00000400000000000000" pitchFamily="2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01796F"/>
                </a:solidFill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23323A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23323A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23323A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A PFC 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is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often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the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basis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for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further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technical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valuation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approaches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 and 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trading</a:t>
            </a:r>
            <a:r>
              <a:rPr lang="de-DE" sz="1600" b="1" dirty="0">
                <a:solidFill>
                  <a:schemeClr val="bg1"/>
                </a:solidFill>
                <a:latin typeface="Poppins Light"/>
                <a:cs typeface="Poppins Light"/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latin typeface="Poppins Light"/>
                <a:cs typeface="Poppins Light"/>
              </a:rPr>
              <a:t>strategies</a:t>
            </a:r>
            <a:endParaRPr lang="de-DE" sz="1600" dirty="0">
              <a:latin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896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8E189E9C-1E0D-5E6C-C6C7-F2A568DDA1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2979" y="154047"/>
            <a:ext cx="6380163" cy="1239102"/>
          </a:xfrm>
        </p:spPr>
        <p:txBody>
          <a:bodyPr/>
          <a:lstStyle/>
          <a:p>
            <a:r>
              <a:rPr lang="nb-NO" dirty="0"/>
              <a:t>FAQ</a:t>
            </a:r>
          </a:p>
        </p:txBody>
      </p:sp>
      <p:pic>
        <p:nvPicPr>
          <p:cNvPr id="8" name="Plassholder for bilde 7" descr="Et bilde som inneholder utendørs, generator, himmel, vindmølle&#10;&#10;Automatisk generert beskrivelse">
            <a:extLst>
              <a:ext uri="{FF2B5EF4-FFF2-40B4-BE49-F238E27FC236}">
                <a16:creationId xmlns:a16="http://schemas.microsoft.com/office/drawing/2014/main" id="{5746A6F3-6408-0B47-BA9E-3455BCCBA8F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39442" r="2653"/>
          <a:stretch/>
        </p:blipFill>
        <p:spPr>
          <a:xfrm>
            <a:off x="5977107" y="-816947"/>
            <a:ext cx="7759099" cy="8932247"/>
          </a:xfr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5360447-8F5A-346C-FC25-92E7529B547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2978" y="1717188"/>
            <a:ext cx="6086282" cy="4011613"/>
          </a:xfrm>
        </p:spPr>
        <p:txBody>
          <a:bodyPr/>
          <a:lstStyle/>
          <a:p>
            <a:pPr marL="0" indent="0">
              <a:spcBef>
                <a:spcPts val="400"/>
              </a:spcBef>
              <a:buNone/>
            </a:pPr>
            <a:r>
              <a:rPr lang="en-US" sz="1600" dirty="0">
                <a:latin typeface="Haffer SemiBold" pitchFamily="50" charset="0"/>
                <a:cs typeface="Haffer SemiBold" pitchFamily="50" charset="0"/>
              </a:rPr>
              <a:t>Is a PFC a Forecast?</a:t>
            </a:r>
            <a:br>
              <a:rPr lang="en-US" sz="1600" dirty="0">
                <a:latin typeface="Haffer SemiBold" pitchFamily="50" charset="0"/>
                <a:cs typeface="Haffer SemiBold" pitchFamily="50" charset="0"/>
              </a:rPr>
            </a:br>
            <a:r>
              <a:rPr lang="en-US" sz="1600" dirty="0"/>
              <a:t>No, a PFC is a market representation.</a:t>
            </a:r>
          </a:p>
          <a:p>
            <a:pPr>
              <a:spcBef>
                <a:spcPts val="400"/>
              </a:spcBef>
            </a:pPr>
            <a:endParaRPr lang="en-US" sz="1600" dirty="0"/>
          </a:p>
          <a:p>
            <a:pPr marL="0" indent="0">
              <a:spcBef>
                <a:spcPts val="400"/>
              </a:spcBef>
              <a:buNone/>
            </a:pPr>
            <a:r>
              <a:rPr lang="en-US" sz="1600" dirty="0" err="1">
                <a:latin typeface="Haffer SemiBold" pitchFamily="50" charset="0"/>
                <a:cs typeface="Haffer SemiBold" pitchFamily="50" charset="0"/>
              </a:rPr>
              <a:t>Whats</a:t>
            </a:r>
            <a:r>
              <a:rPr lang="en-US" sz="1600" dirty="0">
                <a:latin typeface="Haffer SemiBold" pitchFamily="50" charset="0"/>
                <a:cs typeface="Haffer SemiBold" pitchFamily="50" charset="0"/>
              </a:rPr>
              <a:t> the time horizon of a PFC?</a:t>
            </a:r>
            <a:br>
              <a:rPr lang="en-US" sz="1600" dirty="0">
                <a:latin typeface="Haffer SemiBold" pitchFamily="50" charset="0"/>
                <a:cs typeface="Haffer SemiBold" pitchFamily="50" charset="0"/>
              </a:rPr>
            </a:br>
            <a:r>
              <a:rPr lang="en-US" sz="1600" dirty="0"/>
              <a:t>It depends on the market hub, on the exchange and it‘s liquidity </a:t>
            </a:r>
            <a:br>
              <a:rPr lang="en-US" sz="1600" dirty="0"/>
            </a:br>
            <a:r>
              <a:rPr lang="en-US" sz="1600" dirty="0"/>
              <a:t>In general 2-10 years.</a:t>
            </a:r>
          </a:p>
          <a:p>
            <a:pPr>
              <a:spcBef>
                <a:spcPts val="400"/>
              </a:spcBef>
            </a:pPr>
            <a:endParaRPr lang="en-US" sz="1600" dirty="0"/>
          </a:p>
          <a:p>
            <a:pPr marL="0" indent="0">
              <a:spcBef>
                <a:spcPts val="400"/>
              </a:spcBef>
              <a:buNone/>
            </a:pPr>
            <a:r>
              <a:rPr lang="en-US" sz="1600" dirty="0">
                <a:latin typeface="Haffer SemiBold" pitchFamily="50" charset="0"/>
                <a:cs typeface="Haffer SemiBold" pitchFamily="50" charset="0"/>
              </a:rPr>
              <a:t>Are there regional differences?</a:t>
            </a:r>
          </a:p>
          <a:p>
            <a:pPr marL="457200" lvl="1" indent="0">
              <a:spcBef>
                <a:spcPts val="400"/>
              </a:spcBef>
              <a:buNone/>
            </a:pPr>
            <a:r>
              <a:rPr lang="en-US" sz="1600" dirty="0">
                <a:latin typeface="Haffer SemiBold" pitchFamily="50" charset="0"/>
                <a:cs typeface="Haffer SemiBold" pitchFamily="50" charset="0"/>
              </a:rPr>
              <a:t>Power: </a:t>
            </a:r>
            <a:r>
              <a:rPr lang="en-US" sz="1600" dirty="0"/>
              <a:t>The most countries in Europe have their own </a:t>
            </a:r>
            <a:br>
              <a:rPr lang="en-US" sz="1600" dirty="0"/>
            </a:br>
            <a:r>
              <a:rPr lang="en-US" sz="1600" dirty="0"/>
              <a:t>Market Hub. Besides that, some countries are also </a:t>
            </a:r>
            <a:br>
              <a:rPr lang="en-US" sz="1600" dirty="0"/>
            </a:br>
            <a:r>
              <a:rPr lang="en-US" sz="1600" dirty="0"/>
              <a:t>divided into zones (Norway, Italy, Sweden…)</a:t>
            </a:r>
          </a:p>
          <a:p>
            <a:pPr marL="457200" lvl="1" indent="0">
              <a:spcBef>
                <a:spcPts val="400"/>
              </a:spcBef>
              <a:buNone/>
            </a:pPr>
            <a:r>
              <a:rPr lang="en-US" sz="1600" dirty="0">
                <a:latin typeface="Haffer SemiBold" pitchFamily="50" charset="0"/>
                <a:cs typeface="Haffer SemiBold" pitchFamily="50" charset="0"/>
              </a:rPr>
              <a:t>Gas: </a:t>
            </a:r>
            <a:r>
              <a:rPr lang="en-US" sz="1600" dirty="0"/>
              <a:t>The market hubs are </a:t>
            </a:r>
            <a:r>
              <a:rPr lang="en-US" sz="1600" dirty="0" err="1"/>
              <a:t>organised</a:t>
            </a:r>
            <a:r>
              <a:rPr lang="en-US" sz="1600" dirty="0"/>
              <a:t> in zones </a:t>
            </a:r>
            <a:br>
              <a:rPr lang="en-US" sz="1600" dirty="0"/>
            </a:br>
            <a:r>
              <a:rPr lang="en-US" sz="1600" dirty="0"/>
              <a:t>(e.g. THE, TTF, ZTP)</a:t>
            </a:r>
          </a:p>
          <a:p>
            <a:pPr>
              <a:spcBef>
                <a:spcPts val="400"/>
              </a:spcBef>
            </a:pPr>
            <a:endParaRPr lang="en-US" sz="1600" dirty="0"/>
          </a:p>
          <a:p>
            <a:pPr marL="0" indent="0">
              <a:spcBef>
                <a:spcPts val="400"/>
              </a:spcBef>
              <a:buNone/>
            </a:pPr>
            <a:r>
              <a:rPr lang="en-US" sz="1600" dirty="0">
                <a:latin typeface="Haffer SemiBold" pitchFamily="50" charset="0"/>
                <a:cs typeface="Haffer SemiBold" pitchFamily="50" charset="0"/>
              </a:rPr>
              <a:t>What data are the PFCs based on?</a:t>
            </a:r>
            <a:br>
              <a:rPr lang="en-US" sz="1600" dirty="0">
                <a:latin typeface="Haffer SemiBold" pitchFamily="50" charset="0"/>
                <a:cs typeface="Haffer SemiBold" pitchFamily="50" charset="0"/>
              </a:rPr>
            </a:br>
            <a:r>
              <a:rPr lang="en-US" sz="1600" dirty="0"/>
              <a:t>PFCs based on the data provided by the exchanges. </a:t>
            </a:r>
            <a:br>
              <a:rPr lang="en-US" sz="1600" dirty="0"/>
            </a:br>
            <a:r>
              <a:rPr lang="en-US" sz="1600" dirty="0"/>
              <a:t>For some countries there is data from multiple </a:t>
            </a:r>
            <a:br>
              <a:rPr lang="en-US" sz="1600" dirty="0"/>
            </a:br>
            <a:r>
              <a:rPr lang="en-US" sz="1600" dirty="0"/>
              <a:t>exchanges (EEX, ICE, </a:t>
            </a:r>
            <a:r>
              <a:rPr lang="en-US" sz="1600" dirty="0" err="1"/>
              <a:t>Nordpool</a:t>
            </a:r>
            <a:r>
              <a:rPr lang="en-US" sz="1600" dirty="0"/>
              <a:t>, OMIP)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62409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28FA675-C04D-4D5C-B695-11FDEBA7B3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6578" y="154047"/>
            <a:ext cx="5694362" cy="1239102"/>
          </a:xfrm>
        </p:spPr>
        <p:txBody>
          <a:bodyPr/>
          <a:lstStyle/>
          <a:p>
            <a:r>
              <a:rPr lang="nb-NO" dirty="0"/>
              <a:t>FAQ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45AD2EC-C552-FEF6-9263-C8294866F4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6578" y="1717189"/>
            <a:ext cx="4740552" cy="4011613"/>
          </a:xfrm>
        </p:spPr>
        <p:txBody>
          <a:bodyPr/>
          <a:lstStyle/>
          <a:p>
            <a:pPr marL="0" indent="0">
              <a:spcBef>
                <a:spcPts val="400"/>
              </a:spcBef>
              <a:buNone/>
            </a:pPr>
            <a:r>
              <a:rPr lang="en-US" sz="1600" dirty="0">
                <a:latin typeface="Haffer SemiBold" pitchFamily="50" charset="0"/>
                <a:cs typeface="Haffer SemiBold" pitchFamily="50" charset="0"/>
              </a:rPr>
              <a:t>How do PFCs differ?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600" dirty="0"/>
              <a:t>PFCs can differ depending on the data provided by the exchange, e.g. in length, volatility and availability of base and peak products.  </a:t>
            </a:r>
          </a:p>
          <a:p>
            <a:pPr marL="0" indent="0">
              <a:spcBef>
                <a:spcPts val="400"/>
              </a:spcBef>
              <a:buNone/>
            </a:pPr>
            <a:endParaRPr lang="en-US" sz="1600" dirty="0"/>
          </a:p>
          <a:p>
            <a:pPr marL="0" indent="0">
              <a:spcBef>
                <a:spcPts val="400"/>
              </a:spcBef>
              <a:buNone/>
            </a:pPr>
            <a:r>
              <a:rPr lang="en-US" sz="1600" dirty="0">
                <a:latin typeface="Haffer SemiBold" pitchFamily="50" charset="0"/>
                <a:cs typeface="Haffer SemiBold" pitchFamily="50" charset="0"/>
              </a:rPr>
              <a:t>How does a PFC look like as data?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600" dirty="0"/>
              <a:t>(.csv or .xlsx)</a:t>
            </a:r>
          </a:p>
          <a:p>
            <a:pPr marL="0" indent="0">
              <a:spcBef>
                <a:spcPts val="400"/>
              </a:spcBef>
              <a:buNone/>
            </a:pPr>
            <a:endParaRPr lang="en-US" sz="1600" dirty="0"/>
          </a:p>
          <a:p>
            <a:pPr marL="0" indent="0">
              <a:spcBef>
                <a:spcPts val="400"/>
              </a:spcBef>
              <a:buNone/>
            </a:pPr>
            <a:endParaRPr lang="en-US" sz="1600" dirty="0"/>
          </a:p>
          <a:p>
            <a:pPr marL="0" indent="0">
              <a:spcBef>
                <a:spcPts val="400"/>
              </a:spcBef>
              <a:buNone/>
            </a:pPr>
            <a:endParaRPr lang="en-US" sz="1600" dirty="0"/>
          </a:p>
          <a:p>
            <a:pPr marL="0" indent="0">
              <a:spcBef>
                <a:spcPts val="400"/>
              </a:spcBef>
              <a:buNone/>
            </a:pPr>
            <a:endParaRPr lang="en-US" sz="1600" dirty="0"/>
          </a:p>
          <a:p>
            <a:pPr marL="0" indent="0">
              <a:spcBef>
                <a:spcPts val="400"/>
              </a:spcBef>
              <a:buNone/>
            </a:pPr>
            <a:endParaRPr lang="en-US" sz="1600" dirty="0"/>
          </a:p>
          <a:p>
            <a:pPr marL="0" indent="0">
              <a:spcBef>
                <a:spcPts val="400"/>
              </a:spcBef>
              <a:buNone/>
            </a:pPr>
            <a:r>
              <a:rPr lang="en-US" sz="1600" dirty="0">
                <a:latin typeface="Haffer SemiBold" pitchFamily="50" charset="0"/>
                <a:cs typeface="Haffer SemiBold" pitchFamily="50" charset="0"/>
              </a:rPr>
              <a:t>How do I receive PFCs and use them?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600" dirty="0"/>
              <a:t>You can receive it via Mail, FTP Server, API or other possibilities and use it in you ETRM, PMS or Excel</a:t>
            </a:r>
          </a:p>
          <a:p>
            <a:pPr marL="0" indent="0">
              <a:buNone/>
            </a:pPr>
            <a:endParaRPr lang="nb-NO" sz="1600" dirty="0"/>
          </a:p>
        </p:txBody>
      </p:sp>
      <p:pic>
        <p:nvPicPr>
          <p:cNvPr id="7" name="Grafik 4">
            <a:extLst>
              <a:ext uri="{FF2B5EF4-FFF2-40B4-BE49-F238E27FC236}">
                <a16:creationId xmlns:a16="http://schemas.microsoft.com/office/drawing/2014/main" id="{0EC4A009-217E-4D7C-6F4B-D28B775A4B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299" t="5128" r="-922" b="45983"/>
          <a:stretch/>
        </p:blipFill>
        <p:spPr>
          <a:xfrm>
            <a:off x="9893848" y="2891865"/>
            <a:ext cx="1367936" cy="1662260"/>
          </a:xfrm>
          <a:prstGeom prst="rect">
            <a:avLst/>
          </a:prstGeom>
        </p:spPr>
      </p:pic>
      <p:pic>
        <p:nvPicPr>
          <p:cNvPr id="13" name="Plassholder for bilde 12" descr="Et bilde som inneholder himmel, høyspentmast, tårn, konstruksjon&#10;&#10;Automatisk generert beskrivelse">
            <a:extLst>
              <a:ext uri="{FF2B5EF4-FFF2-40B4-BE49-F238E27FC236}">
                <a16:creationId xmlns:a16="http://schemas.microsoft.com/office/drawing/2014/main" id="{E05A1657-C647-8BDB-56C1-F2D08244BA7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l="11632" r="48362"/>
          <a:stretch/>
        </p:blipFill>
        <p:spPr>
          <a:xfrm>
            <a:off x="0" y="0"/>
            <a:ext cx="4876800" cy="6858000"/>
          </a:xfrm>
        </p:spPr>
      </p:pic>
    </p:spTree>
    <p:extLst>
      <p:ext uri="{BB962C8B-B14F-4D97-AF65-F5344CB8AC3E}">
        <p14:creationId xmlns:p14="http://schemas.microsoft.com/office/powerpoint/2010/main" val="1727003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ktangel: avrundede hjørner 28">
            <a:extLst>
              <a:ext uri="{FF2B5EF4-FFF2-40B4-BE49-F238E27FC236}">
                <a16:creationId xmlns:a16="http://schemas.microsoft.com/office/drawing/2014/main" id="{5832A7DB-189E-0AB9-EDD1-3FB7867D54D4}"/>
              </a:ext>
            </a:extLst>
          </p:cNvPr>
          <p:cNvSpPr/>
          <p:nvPr/>
        </p:nvSpPr>
        <p:spPr>
          <a:xfrm>
            <a:off x="8164544" y="1743074"/>
            <a:ext cx="3588047" cy="5734048"/>
          </a:xfrm>
          <a:prstGeom prst="roundRect">
            <a:avLst/>
          </a:prstGeom>
          <a:solidFill>
            <a:srgbClr val="01796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8" name="Rektangel: avrundede hjørner 27">
            <a:extLst>
              <a:ext uri="{FF2B5EF4-FFF2-40B4-BE49-F238E27FC236}">
                <a16:creationId xmlns:a16="http://schemas.microsoft.com/office/drawing/2014/main" id="{A0CD0D54-DC08-C98B-8FB6-81B60B421F6D}"/>
              </a:ext>
            </a:extLst>
          </p:cNvPr>
          <p:cNvSpPr/>
          <p:nvPr/>
        </p:nvSpPr>
        <p:spPr>
          <a:xfrm>
            <a:off x="4348972" y="1743074"/>
            <a:ext cx="3588047" cy="5734049"/>
          </a:xfrm>
          <a:prstGeom prst="roundRect">
            <a:avLst/>
          </a:prstGeom>
          <a:solidFill>
            <a:srgbClr val="01796F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Rektangel: avrundede hjørner 23">
            <a:extLst>
              <a:ext uri="{FF2B5EF4-FFF2-40B4-BE49-F238E27FC236}">
                <a16:creationId xmlns:a16="http://schemas.microsoft.com/office/drawing/2014/main" id="{9199BE38-2EA9-CAA5-9A88-EA395CC248DD}"/>
              </a:ext>
            </a:extLst>
          </p:cNvPr>
          <p:cNvSpPr/>
          <p:nvPr/>
        </p:nvSpPr>
        <p:spPr>
          <a:xfrm>
            <a:off x="533400" y="1743074"/>
            <a:ext cx="3588047" cy="5734050"/>
          </a:xfrm>
          <a:prstGeom prst="roundRect">
            <a:avLst/>
          </a:prstGeom>
          <a:solidFill>
            <a:srgbClr val="0179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8E189E9C-1E0D-5E6C-C6C7-F2A568DDA1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2979" y="154047"/>
            <a:ext cx="7539496" cy="1239102"/>
          </a:xfrm>
        </p:spPr>
        <p:txBody>
          <a:bodyPr/>
          <a:lstStyle/>
          <a:p>
            <a:r>
              <a:rPr lang="en-US" dirty="0"/>
              <a:t>PFCs are just the beginning</a:t>
            </a:r>
            <a:endParaRPr lang="nb-NO" dirty="0"/>
          </a:p>
        </p:txBody>
      </p:sp>
      <p:sp>
        <p:nvSpPr>
          <p:cNvPr id="13" name="Rechteck 9">
            <a:extLst>
              <a:ext uri="{FF2B5EF4-FFF2-40B4-BE49-F238E27FC236}">
                <a16:creationId xmlns:a16="http://schemas.microsoft.com/office/drawing/2014/main" id="{E269D6BB-A87E-5454-CC63-BDB0E1928C02}"/>
              </a:ext>
            </a:extLst>
          </p:cNvPr>
          <p:cNvSpPr/>
          <p:nvPr/>
        </p:nvSpPr>
        <p:spPr>
          <a:xfrm>
            <a:off x="1002324" y="-944717"/>
            <a:ext cx="2952328" cy="484346"/>
          </a:xfrm>
          <a:prstGeom prst="rect">
            <a:avLst/>
          </a:prstGeom>
          <a:solidFill>
            <a:srgbClr val="80BCB7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06680" tIns="53340" rIns="106680" bIns="53340" numCol="1" spcCol="1270" anchor="ctr" anchorCtr="0">
            <a:noAutofit/>
          </a:bodyPr>
          <a:lstStyle/>
          <a:p>
            <a:pPr lvl="0" algn="ctr"/>
            <a:r>
              <a:rPr lang="de-DE" sz="2800" dirty="0">
                <a:solidFill>
                  <a:schemeClr val="bg1"/>
                </a:solidFill>
                <a:latin typeface="Haffer Light" pitchFamily="50" charset="0"/>
                <a:cs typeface="Haffer Light" pitchFamily="50" charset="0"/>
              </a:rPr>
              <a:t>Service</a:t>
            </a:r>
            <a:endParaRPr lang="en-GB" sz="2400" dirty="0">
              <a:solidFill>
                <a:schemeClr val="bg1"/>
              </a:solidFill>
              <a:latin typeface="Haffer Light" pitchFamily="50" charset="0"/>
              <a:cs typeface="Haffer Light" pitchFamily="50" charset="0"/>
            </a:endParaRPr>
          </a:p>
        </p:txBody>
      </p:sp>
      <p:sp>
        <p:nvSpPr>
          <p:cNvPr id="14" name="Rechteck 10">
            <a:extLst>
              <a:ext uri="{FF2B5EF4-FFF2-40B4-BE49-F238E27FC236}">
                <a16:creationId xmlns:a16="http://schemas.microsoft.com/office/drawing/2014/main" id="{CF8A2CDC-3BB0-AE84-FD04-F6648B48F803}"/>
              </a:ext>
            </a:extLst>
          </p:cNvPr>
          <p:cNvSpPr/>
          <p:nvPr/>
        </p:nvSpPr>
        <p:spPr>
          <a:xfrm>
            <a:off x="4401566" y="-944717"/>
            <a:ext cx="3018870" cy="484346"/>
          </a:xfrm>
          <a:prstGeom prst="rect">
            <a:avLst/>
          </a:prstGeom>
          <a:solidFill>
            <a:srgbClr val="4DA19A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06680" tIns="53340" rIns="106680" bIns="53340" numCol="1" spcCol="1270" anchor="ctr" anchorCtr="0">
            <a:noAutofit/>
          </a:bodyPr>
          <a:lstStyle/>
          <a:p>
            <a:pPr algn="ctr"/>
            <a:r>
              <a:rPr lang="de-DE" sz="2800">
                <a:solidFill>
                  <a:schemeClr val="bg1"/>
                </a:solidFill>
                <a:latin typeface="Haffer Light" pitchFamily="50" charset="0"/>
                <a:cs typeface="Haffer Light" pitchFamily="50" charset="0"/>
              </a:rPr>
              <a:t>Software</a:t>
            </a:r>
            <a:endParaRPr lang="en-GB" sz="2800">
              <a:solidFill>
                <a:schemeClr val="bg1"/>
              </a:solidFill>
              <a:latin typeface="Haffer Light" pitchFamily="50" charset="0"/>
              <a:cs typeface="Haffer Light" pitchFamily="50" charset="0"/>
            </a:endParaRPr>
          </a:p>
        </p:txBody>
      </p:sp>
      <p:sp>
        <p:nvSpPr>
          <p:cNvPr id="15" name="Rechteck 11">
            <a:extLst>
              <a:ext uri="{FF2B5EF4-FFF2-40B4-BE49-F238E27FC236}">
                <a16:creationId xmlns:a16="http://schemas.microsoft.com/office/drawing/2014/main" id="{BD9C6B92-98CD-0B0E-057E-53FA842086FE}"/>
              </a:ext>
            </a:extLst>
          </p:cNvPr>
          <p:cNvSpPr/>
          <p:nvPr/>
        </p:nvSpPr>
        <p:spPr>
          <a:xfrm>
            <a:off x="7786186" y="-944717"/>
            <a:ext cx="2770074" cy="484346"/>
          </a:xfrm>
          <a:prstGeom prst="rect">
            <a:avLst/>
          </a:prstGeom>
          <a:solidFill>
            <a:srgbClr val="1A867D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06680" tIns="53340" rIns="106680" bIns="53340" numCol="1" spcCol="1270" anchor="ctr" anchorCtr="0">
            <a:noAutofit/>
          </a:bodyPr>
          <a:lstStyle/>
          <a:p>
            <a:pPr algn="ctr"/>
            <a:r>
              <a:rPr lang="de-DE" sz="2800">
                <a:solidFill>
                  <a:schemeClr val="bg1"/>
                </a:solidFill>
                <a:latin typeface="Haffer Light" pitchFamily="50" charset="0"/>
                <a:cs typeface="Haffer Light" pitchFamily="50" charset="0"/>
              </a:rPr>
              <a:t>Consulting</a:t>
            </a:r>
            <a:endParaRPr lang="en-GB" sz="2800">
              <a:solidFill>
                <a:schemeClr val="bg1"/>
              </a:solidFill>
              <a:latin typeface="Haffer Light" pitchFamily="50" charset="0"/>
              <a:cs typeface="Haffer Light" pitchFamily="50" charset="0"/>
            </a:endParaRPr>
          </a:p>
        </p:txBody>
      </p:sp>
      <p:sp>
        <p:nvSpPr>
          <p:cNvPr id="16" name="Textfeld 13">
            <a:extLst>
              <a:ext uri="{FF2B5EF4-FFF2-40B4-BE49-F238E27FC236}">
                <a16:creationId xmlns:a16="http://schemas.microsoft.com/office/drawing/2014/main" id="{A73888AB-BB6E-D428-0FB3-5A4225022744}"/>
              </a:ext>
            </a:extLst>
          </p:cNvPr>
          <p:cNvSpPr txBox="1"/>
          <p:nvPr/>
        </p:nvSpPr>
        <p:spPr>
          <a:xfrm>
            <a:off x="760925" y="2483914"/>
            <a:ext cx="3291018" cy="40318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de-DE" sz="1600" b="1" kern="1200" dirty="0" err="1">
                <a:solidFill>
                  <a:schemeClr val="bg1"/>
                </a:solidFill>
                <a:latin typeface="Haffer SemiBold" pitchFamily="50" charset="0"/>
                <a:cs typeface="Haffer SemiBold" pitchFamily="50" charset="0"/>
              </a:rPr>
              <a:t>Simulations</a:t>
            </a:r>
            <a:endParaRPr lang="de-DE" sz="1600" b="1" kern="1200" dirty="0">
              <a:solidFill>
                <a:schemeClr val="bg1"/>
              </a:solidFill>
              <a:latin typeface="Haffer SemiBold" pitchFamily="50" charset="0"/>
              <a:cs typeface="Haffer SemiBold" pitchFamily="50" charset="0"/>
            </a:endParaRPr>
          </a:p>
          <a:p>
            <a:pPr marL="789305" lvl="1" indent="-285750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600" b="1" kern="1200" dirty="0">
                <a:solidFill>
                  <a:schemeClr val="bg1"/>
                </a:solidFill>
                <a:latin typeface="Haffer Light" pitchFamily="50" charset="0"/>
                <a:cs typeface="Haffer Light" pitchFamily="50" charset="0"/>
              </a:rPr>
              <a:t>Gas, Power, CO2, Coal (X-Commodity)</a:t>
            </a:r>
          </a:p>
          <a:p>
            <a:pPr marL="789305" lvl="1" indent="-285750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600" b="1" kern="1200" dirty="0">
                <a:solidFill>
                  <a:schemeClr val="bg1"/>
                </a:solidFill>
                <a:latin typeface="Haffer Light" pitchFamily="50" charset="0"/>
                <a:cs typeface="Haffer Light" pitchFamily="50" charset="0"/>
              </a:rPr>
              <a:t>Spot (daily, hourly, quarter hourly)</a:t>
            </a:r>
          </a:p>
          <a:p>
            <a:pPr marL="789305" lvl="1" indent="-285750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sz="1600" b="1" kern="1200" dirty="0">
                <a:solidFill>
                  <a:schemeClr val="bg1"/>
                </a:solidFill>
                <a:latin typeface="Haffer Light" pitchFamily="50" charset="0"/>
                <a:cs typeface="Haffer Light" pitchFamily="50" charset="0"/>
              </a:rPr>
              <a:t>Temperature dependent Gas Simulations</a:t>
            </a:r>
          </a:p>
          <a:p>
            <a:pPr marL="503555" lvl="1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GB" sz="1600" b="1" kern="1200" dirty="0">
              <a:solidFill>
                <a:schemeClr val="bg1"/>
              </a:solidFill>
              <a:latin typeface="Haffer Light" pitchFamily="50" charset="0"/>
              <a:cs typeface="Haffer Light" pitchFamily="50" charset="0"/>
            </a:endParaRPr>
          </a:p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de-DE" sz="1600" b="1" kern="1200" dirty="0" err="1">
                <a:solidFill>
                  <a:schemeClr val="bg1"/>
                </a:solidFill>
                <a:latin typeface="Haffer SemiBold" pitchFamily="50" charset="0"/>
                <a:cs typeface="Haffer SemiBold" pitchFamily="50" charset="0"/>
              </a:rPr>
              <a:t>Forecasting</a:t>
            </a:r>
            <a:endParaRPr lang="de-DE" sz="1600" b="1" kern="1200" dirty="0">
              <a:solidFill>
                <a:schemeClr val="bg1"/>
              </a:solidFill>
              <a:latin typeface="Haffer SemiBold" pitchFamily="50" charset="0"/>
              <a:cs typeface="Haffer SemiBold" pitchFamily="50" charset="0"/>
            </a:endParaRPr>
          </a:p>
          <a:p>
            <a:pPr marL="789305" lvl="1" indent="-285750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sz="1600" b="1" kern="1200" dirty="0">
                <a:solidFill>
                  <a:schemeClr val="bg1"/>
                </a:solidFill>
                <a:latin typeface="Haffer Light" pitchFamily="50" charset="0"/>
                <a:cs typeface="Haffer Light" pitchFamily="50" charset="0"/>
              </a:rPr>
              <a:t>EPEX-DA/ID15-Power</a:t>
            </a:r>
          </a:p>
          <a:p>
            <a:pPr marL="503555" lvl="1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GB" sz="1600" b="1" kern="1200" dirty="0">
              <a:solidFill>
                <a:schemeClr val="bg1"/>
              </a:solidFill>
              <a:latin typeface="Haffer Light" pitchFamily="50" charset="0"/>
              <a:cs typeface="Haffer Light" pitchFamily="50" charset="0"/>
            </a:endParaRPr>
          </a:p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de-DE" sz="1600" b="1" kern="1200" dirty="0">
                <a:solidFill>
                  <a:schemeClr val="bg1"/>
                </a:solidFill>
                <a:latin typeface="Haffer SemiBold" pitchFamily="50" charset="0"/>
                <a:cs typeface="Haffer SemiBold" pitchFamily="50" charset="0"/>
              </a:rPr>
              <a:t>Power Plant and Storage </a:t>
            </a:r>
            <a:r>
              <a:rPr lang="de-DE" sz="1600" b="1" kern="1200" dirty="0" err="1">
                <a:solidFill>
                  <a:schemeClr val="bg1"/>
                </a:solidFill>
                <a:latin typeface="Haffer SemiBold" pitchFamily="50" charset="0"/>
                <a:cs typeface="Haffer SemiBold" pitchFamily="50" charset="0"/>
              </a:rPr>
              <a:t>Optimisation</a:t>
            </a:r>
            <a:endParaRPr lang="de-DE" sz="1600" b="1" dirty="0">
              <a:solidFill>
                <a:schemeClr val="bg1"/>
              </a:solidFill>
              <a:latin typeface="Haffer SemiBold" pitchFamily="50" charset="0"/>
              <a:cs typeface="Haffer SemiBold" pitchFamily="50" charset="0"/>
            </a:endParaRPr>
          </a:p>
          <a:p>
            <a:pPr marL="503555" lvl="1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GB" sz="1600" b="1" kern="1200" dirty="0">
              <a:solidFill>
                <a:schemeClr val="bg1"/>
              </a:solidFill>
              <a:latin typeface="Haffer Light" pitchFamily="50" charset="0"/>
              <a:cs typeface="Haffer Light" pitchFamily="50" charset="0"/>
            </a:endParaRPr>
          </a:p>
          <a:p>
            <a:endParaRPr lang="en-GB" sz="1600" dirty="0">
              <a:solidFill>
                <a:schemeClr val="bg1"/>
              </a:solidFill>
              <a:latin typeface="Haffer Light" pitchFamily="50" charset="0"/>
              <a:cs typeface="Haffer Light" pitchFamily="50" charset="0"/>
            </a:endParaRPr>
          </a:p>
        </p:txBody>
      </p:sp>
      <p:sp>
        <p:nvSpPr>
          <p:cNvPr id="17" name="Textfeld 14">
            <a:extLst>
              <a:ext uri="{FF2B5EF4-FFF2-40B4-BE49-F238E27FC236}">
                <a16:creationId xmlns:a16="http://schemas.microsoft.com/office/drawing/2014/main" id="{CCEA1DD3-737F-9A1D-5693-291951335D21}"/>
              </a:ext>
            </a:extLst>
          </p:cNvPr>
          <p:cNvSpPr txBox="1"/>
          <p:nvPr/>
        </p:nvSpPr>
        <p:spPr>
          <a:xfrm>
            <a:off x="4497368" y="2483914"/>
            <a:ext cx="3439651" cy="4881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de-DE" sz="1600" b="1" kern="1200" dirty="0">
                <a:solidFill>
                  <a:schemeClr val="bg1"/>
                </a:solidFill>
                <a:latin typeface="Haffer SemiBold" pitchFamily="50" charset="0"/>
                <a:cs typeface="Haffer SemiBold" pitchFamily="50" charset="0"/>
              </a:rPr>
              <a:t>PFC-</a:t>
            </a:r>
            <a:r>
              <a:rPr lang="de-DE" sz="1600" b="1" kern="1200" dirty="0" err="1">
                <a:solidFill>
                  <a:schemeClr val="bg1"/>
                </a:solidFill>
                <a:latin typeface="Haffer SemiBold" pitchFamily="50" charset="0"/>
                <a:cs typeface="Haffer SemiBold" pitchFamily="50" charset="0"/>
              </a:rPr>
              <a:t>Builder</a:t>
            </a:r>
            <a:endParaRPr lang="de-DE" sz="1600" b="1" kern="1200" dirty="0">
              <a:solidFill>
                <a:schemeClr val="bg1"/>
              </a:solidFill>
              <a:latin typeface="Haffer SemiBold" pitchFamily="50" charset="0"/>
              <a:cs typeface="Haffer SemiBold" pitchFamily="50" charset="0"/>
            </a:endParaRPr>
          </a:p>
          <a:p>
            <a:pPr marL="742950" lvl="1" indent="-285750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600" b="1" kern="1200" dirty="0">
                <a:solidFill>
                  <a:schemeClr val="bg1"/>
                </a:solidFill>
                <a:latin typeface="Haffer Light" pitchFamily="50" charset="0"/>
                <a:cs typeface="Haffer Light" pitchFamily="50" charset="0"/>
              </a:rPr>
              <a:t>PFC-Builder for power &amp; gas</a:t>
            </a:r>
          </a:p>
          <a:p>
            <a:pPr marL="742950" lvl="1" indent="-285750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600" b="1" kern="1200" dirty="0">
                <a:solidFill>
                  <a:schemeClr val="bg1"/>
                </a:solidFill>
                <a:latin typeface="Haffer Light" pitchFamily="50" charset="0"/>
                <a:cs typeface="Haffer Light" pitchFamily="50" charset="0"/>
              </a:rPr>
              <a:t>Intraday/Settlement</a:t>
            </a:r>
          </a:p>
          <a:p>
            <a:pPr marL="742950" lvl="1" indent="-285750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600" b="1" kern="1200" dirty="0">
                <a:solidFill>
                  <a:schemeClr val="bg1"/>
                </a:solidFill>
                <a:latin typeface="Haffer Light" pitchFamily="50" charset="0"/>
                <a:cs typeface="Haffer Light" pitchFamily="50" charset="0"/>
              </a:rPr>
              <a:t>GUI/Headless</a:t>
            </a:r>
          </a:p>
          <a:p>
            <a:pPr lvl="1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GB" sz="1600" b="1" kern="1200" dirty="0">
              <a:solidFill>
                <a:schemeClr val="bg1"/>
              </a:solidFill>
              <a:latin typeface="Haffer Light" pitchFamily="50" charset="0"/>
              <a:cs typeface="Haffer Light" pitchFamily="50" charset="0"/>
            </a:endParaRPr>
          </a:p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de-DE" sz="1600" b="1" kern="1200" dirty="0">
                <a:solidFill>
                  <a:schemeClr val="bg1"/>
                </a:solidFill>
                <a:latin typeface="Haffer SemiBold" pitchFamily="50" charset="0"/>
                <a:cs typeface="Haffer SemiBold" pitchFamily="50" charset="0"/>
              </a:rPr>
              <a:t>Simulation-</a:t>
            </a:r>
            <a:r>
              <a:rPr lang="de-DE" sz="1600" b="1" kern="1200" dirty="0" err="1">
                <a:solidFill>
                  <a:schemeClr val="bg1"/>
                </a:solidFill>
                <a:latin typeface="Haffer SemiBold" pitchFamily="50" charset="0"/>
                <a:cs typeface="Haffer SemiBold" pitchFamily="50" charset="0"/>
              </a:rPr>
              <a:t>Builder</a:t>
            </a:r>
            <a:endParaRPr lang="de-DE" sz="1600" b="1" kern="1200" dirty="0">
              <a:solidFill>
                <a:schemeClr val="bg1"/>
              </a:solidFill>
              <a:latin typeface="Haffer SemiBold" pitchFamily="50" charset="0"/>
              <a:cs typeface="Haffer SemiBold" pitchFamily="50" charset="0"/>
            </a:endParaRPr>
          </a:p>
          <a:p>
            <a:pPr marL="789676" lvl="1" indent="-285750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600" b="1" kern="1200" dirty="0">
                <a:solidFill>
                  <a:schemeClr val="bg1"/>
                </a:solidFill>
                <a:latin typeface="Haffer Light" pitchFamily="50" charset="0"/>
                <a:cs typeface="Haffer Light" pitchFamily="50" charset="0"/>
              </a:rPr>
              <a:t>Seasonality Analysis</a:t>
            </a:r>
          </a:p>
          <a:p>
            <a:pPr marL="789676" lvl="1" indent="-285750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600" b="1" kern="1200" dirty="0">
                <a:solidFill>
                  <a:schemeClr val="bg1"/>
                </a:solidFill>
                <a:latin typeface="Haffer Light" pitchFamily="50" charset="0"/>
                <a:cs typeface="Haffer Light" pitchFamily="50" charset="0"/>
              </a:rPr>
              <a:t>Model Calibration </a:t>
            </a:r>
          </a:p>
          <a:p>
            <a:pPr marL="789676" lvl="1" indent="-285750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600" b="1" kern="1200" dirty="0">
                <a:solidFill>
                  <a:schemeClr val="bg1"/>
                </a:solidFill>
                <a:latin typeface="Haffer Light" pitchFamily="50" charset="0"/>
                <a:cs typeface="Haffer Light" pitchFamily="50" charset="0"/>
              </a:rPr>
              <a:t>Simulation</a:t>
            </a:r>
          </a:p>
          <a:p>
            <a:pPr lvl="1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GB" sz="1600" b="1" kern="1200" dirty="0">
              <a:solidFill>
                <a:schemeClr val="bg1"/>
              </a:solidFill>
              <a:latin typeface="Haffer Light" pitchFamily="50" charset="0"/>
              <a:cs typeface="Haffer Light" pitchFamily="50" charset="0"/>
            </a:endParaRPr>
          </a:p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de-DE" sz="1600" b="1" dirty="0">
                <a:solidFill>
                  <a:schemeClr val="bg1"/>
                </a:solidFill>
                <a:latin typeface="Haffer SemiBold" pitchFamily="50" charset="0"/>
                <a:cs typeface="Haffer SemiBold" pitchFamily="50" charset="0"/>
              </a:rPr>
              <a:t>Software </a:t>
            </a:r>
            <a:r>
              <a:rPr lang="de-DE" sz="1600" b="1" dirty="0" err="1">
                <a:solidFill>
                  <a:schemeClr val="bg1"/>
                </a:solidFill>
                <a:latin typeface="Haffer SemiBold" pitchFamily="50" charset="0"/>
                <a:cs typeface="Haffer SemiBold" pitchFamily="50" charset="0"/>
              </a:rPr>
              <a:t>as</a:t>
            </a:r>
            <a:r>
              <a:rPr lang="de-DE" sz="1600" b="1" dirty="0">
                <a:solidFill>
                  <a:schemeClr val="bg1"/>
                </a:solidFill>
                <a:latin typeface="Haffer SemiBold" pitchFamily="50" charset="0"/>
                <a:cs typeface="Haffer SemiBold" pitchFamily="50" charset="0"/>
              </a:rPr>
              <a:t> a </a:t>
            </a:r>
            <a:r>
              <a:rPr lang="de-DE" sz="1600" b="1" dirty="0" err="1">
                <a:solidFill>
                  <a:schemeClr val="bg1"/>
                </a:solidFill>
                <a:latin typeface="Haffer SemiBold" pitchFamily="50" charset="0"/>
                <a:cs typeface="Haffer SemiBold" pitchFamily="50" charset="0"/>
              </a:rPr>
              <a:t>service</a:t>
            </a:r>
            <a:endParaRPr lang="de-DE" sz="1600" b="1" kern="1200" dirty="0">
              <a:solidFill>
                <a:schemeClr val="bg1"/>
              </a:solidFill>
              <a:latin typeface="Haffer SemiBold" pitchFamily="50" charset="0"/>
              <a:cs typeface="Haffer SemiBold" pitchFamily="50" charset="0"/>
            </a:endParaRPr>
          </a:p>
          <a:p>
            <a:pPr marL="789676" lvl="1" indent="-285750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600" b="1" kern="1200" dirty="0" err="1">
                <a:solidFill>
                  <a:schemeClr val="bg1"/>
                </a:solidFill>
                <a:latin typeface="Haffer Light" pitchFamily="50" charset="0"/>
                <a:cs typeface="Haffer Light" pitchFamily="50" charset="0"/>
              </a:rPr>
              <a:t>Hedgetool</a:t>
            </a:r>
            <a:r>
              <a:rPr lang="en-US" sz="1600" b="1" kern="1200" dirty="0">
                <a:solidFill>
                  <a:schemeClr val="bg1"/>
                </a:solidFill>
                <a:latin typeface="Haffer Light" pitchFamily="50" charset="0"/>
                <a:cs typeface="Haffer Light" pitchFamily="50" charset="0"/>
              </a:rPr>
              <a:t> incl. Risk-Analysis</a:t>
            </a:r>
          </a:p>
          <a:p>
            <a:pPr marL="789676" lvl="1" indent="-285750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600" b="1" kern="1200" dirty="0">
                <a:solidFill>
                  <a:schemeClr val="bg1"/>
                </a:solidFill>
                <a:latin typeface="Haffer Light" pitchFamily="50" charset="0"/>
                <a:cs typeface="Haffer Light" pitchFamily="50" charset="0"/>
              </a:rPr>
              <a:t>Akt: Tranches and „</a:t>
            </a:r>
            <a:r>
              <a:rPr lang="en-US" sz="1600" b="1" kern="1200" dirty="0" err="1">
                <a:solidFill>
                  <a:schemeClr val="bg1"/>
                </a:solidFill>
                <a:latin typeface="Haffer Light" pitchFamily="50" charset="0"/>
                <a:cs typeface="Haffer Light" pitchFamily="50" charset="0"/>
              </a:rPr>
              <a:t>Rehedge</a:t>
            </a:r>
            <a:r>
              <a:rPr lang="en-US" sz="1600" b="1" kern="1200" dirty="0">
                <a:solidFill>
                  <a:schemeClr val="bg1"/>
                </a:solidFill>
                <a:latin typeface="Haffer Light" pitchFamily="50" charset="0"/>
                <a:cs typeface="Haffer Light" pitchFamily="50" charset="0"/>
              </a:rPr>
              <a:t>“</a:t>
            </a:r>
          </a:p>
          <a:p>
            <a:pPr lvl="1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GB" sz="1600" b="1" kern="1200" dirty="0">
              <a:solidFill>
                <a:schemeClr val="bg1"/>
              </a:solidFill>
              <a:latin typeface="Haffer Light" pitchFamily="50" charset="0"/>
              <a:cs typeface="Haffer Light" pitchFamily="50" charset="0"/>
            </a:endParaRPr>
          </a:p>
          <a:p>
            <a:pPr lvl="1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GB" sz="1600" b="1" kern="1200" dirty="0">
              <a:solidFill>
                <a:schemeClr val="bg1"/>
              </a:solidFill>
              <a:latin typeface="Haffer Light" pitchFamily="50" charset="0"/>
              <a:cs typeface="Haffer Light" pitchFamily="50" charset="0"/>
            </a:endParaRPr>
          </a:p>
          <a:p>
            <a:endParaRPr lang="en-GB" sz="1600" dirty="0">
              <a:solidFill>
                <a:schemeClr val="bg1"/>
              </a:solidFill>
              <a:latin typeface="Haffer Light" pitchFamily="50" charset="0"/>
              <a:cs typeface="Haffer Light" pitchFamily="50" charset="0"/>
            </a:endParaRPr>
          </a:p>
        </p:txBody>
      </p:sp>
      <p:sp>
        <p:nvSpPr>
          <p:cNvPr id="18" name="Textfeld 15">
            <a:extLst>
              <a:ext uri="{FF2B5EF4-FFF2-40B4-BE49-F238E27FC236}">
                <a16:creationId xmlns:a16="http://schemas.microsoft.com/office/drawing/2014/main" id="{1770545B-19DD-F0DB-C46F-E56CF6ACF1ED}"/>
              </a:ext>
            </a:extLst>
          </p:cNvPr>
          <p:cNvSpPr txBox="1"/>
          <p:nvPr/>
        </p:nvSpPr>
        <p:spPr>
          <a:xfrm>
            <a:off x="8487869" y="2483914"/>
            <a:ext cx="2941395" cy="3404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600" b="1" kern="1200" dirty="0">
                <a:solidFill>
                  <a:schemeClr val="bg1"/>
                </a:solidFill>
                <a:latin typeface="Haffer Light" pitchFamily="50" charset="0"/>
                <a:cs typeface="Haffer Light" pitchFamily="50" charset="0"/>
              </a:rPr>
              <a:t>Price Forward Curves (PFCs)</a:t>
            </a:r>
          </a:p>
          <a:p>
            <a:pPr marL="228600" lvl="0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1600" b="1" kern="1200" dirty="0">
              <a:solidFill>
                <a:schemeClr val="bg1"/>
              </a:solidFill>
              <a:latin typeface="Haffer Light" pitchFamily="50" charset="0"/>
              <a:cs typeface="Haffer Light" pitchFamily="50" charset="0"/>
            </a:endParaRPr>
          </a:p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600" b="1" kern="1200" dirty="0">
                <a:solidFill>
                  <a:schemeClr val="bg1"/>
                </a:solidFill>
                <a:latin typeface="Haffer Light" pitchFamily="50" charset="0"/>
                <a:cs typeface="Haffer Light" pitchFamily="50" charset="0"/>
              </a:rPr>
              <a:t>Risk-Analysis (</a:t>
            </a:r>
            <a:r>
              <a:rPr lang="en-US" sz="1600" b="1" kern="1200" dirty="0" err="1">
                <a:solidFill>
                  <a:schemeClr val="bg1"/>
                </a:solidFill>
                <a:latin typeface="Haffer Light" pitchFamily="50" charset="0"/>
                <a:cs typeface="Haffer Light" pitchFamily="50" charset="0"/>
              </a:rPr>
              <a:t>PaR</a:t>
            </a:r>
            <a:r>
              <a:rPr lang="en-US" sz="1600" b="1" kern="1200" dirty="0">
                <a:solidFill>
                  <a:schemeClr val="bg1"/>
                </a:solidFill>
                <a:latin typeface="Haffer Light" pitchFamily="50" charset="0"/>
                <a:cs typeface="Haffer Light" pitchFamily="50" charset="0"/>
              </a:rPr>
              <a:t>, </a:t>
            </a:r>
            <a:r>
              <a:rPr lang="en-US" sz="1600" b="1" kern="1200" dirty="0" err="1">
                <a:solidFill>
                  <a:schemeClr val="bg1"/>
                </a:solidFill>
                <a:latin typeface="Haffer Light" pitchFamily="50" charset="0"/>
                <a:cs typeface="Haffer Light" pitchFamily="50" charset="0"/>
              </a:rPr>
              <a:t>VaR</a:t>
            </a:r>
            <a:r>
              <a:rPr lang="en-US" sz="1600" b="1" kern="1200" dirty="0">
                <a:solidFill>
                  <a:schemeClr val="bg1"/>
                </a:solidFill>
                <a:latin typeface="Haffer Light" pitchFamily="50" charset="0"/>
                <a:cs typeface="Haffer Light" pitchFamily="50" charset="0"/>
              </a:rPr>
              <a:t>, etc.)</a:t>
            </a:r>
          </a:p>
          <a:p>
            <a:pPr marL="228600" lvl="0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1600" b="1" kern="1200" dirty="0">
              <a:solidFill>
                <a:schemeClr val="bg1"/>
              </a:solidFill>
              <a:latin typeface="Haffer Light" pitchFamily="50" charset="0"/>
              <a:cs typeface="Haffer Light" pitchFamily="50" charset="0"/>
            </a:endParaRPr>
          </a:p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600" b="1" kern="1200" dirty="0">
                <a:solidFill>
                  <a:schemeClr val="bg1"/>
                </a:solidFill>
                <a:latin typeface="Haffer Light" pitchFamily="50" charset="0"/>
                <a:cs typeface="Haffer Light" pitchFamily="50" charset="0"/>
              </a:rPr>
              <a:t>Investment Valuation</a:t>
            </a:r>
          </a:p>
          <a:p>
            <a:pPr marL="228600" lvl="0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1600" b="1" kern="1200" dirty="0">
              <a:solidFill>
                <a:schemeClr val="bg1"/>
              </a:solidFill>
              <a:latin typeface="Haffer Light" pitchFamily="50" charset="0"/>
              <a:cs typeface="Haffer Light" pitchFamily="50" charset="0"/>
            </a:endParaRPr>
          </a:p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600" b="1" kern="1200" dirty="0">
                <a:solidFill>
                  <a:schemeClr val="bg1"/>
                </a:solidFill>
                <a:latin typeface="Haffer Light" pitchFamily="50" charset="0"/>
                <a:cs typeface="Haffer Light" pitchFamily="50" charset="0"/>
              </a:rPr>
              <a:t>Stochastic Price Models</a:t>
            </a:r>
          </a:p>
          <a:p>
            <a:pPr marL="228600" lvl="0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1600" b="1" kern="1200" dirty="0">
              <a:solidFill>
                <a:schemeClr val="bg1"/>
              </a:solidFill>
              <a:latin typeface="Haffer Light" pitchFamily="50" charset="0"/>
              <a:cs typeface="Haffer Light" pitchFamily="50" charset="0"/>
            </a:endParaRPr>
          </a:p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600" b="1" kern="1200" dirty="0">
                <a:solidFill>
                  <a:schemeClr val="bg1"/>
                </a:solidFill>
                <a:latin typeface="Haffer Light" pitchFamily="50" charset="0"/>
                <a:cs typeface="Haffer Light" pitchFamily="50" charset="0"/>
              </a:rPr>
              <a:t>(Real-) Option Valuation with SDP</a:t>
            </a:r>
          </a:p>
          <a:p>
            <a:pPr lvl="1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GB" sz="1600" b="1" kern="1200" dirty="0">
              <a:solidFill>
                <a:schemeClr val="bg1"/>
              </a:solidFill>
              <a:latin typeface="Haffer Light" pitchFamily="50" charset="0"/>
              <a:cs typeface="Haffer Light" pitchFamily="50" charset="0"/>
            </a:endParaRPr>
          </a:p>
          <a:p>
            <a:pPr lvl="1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GB" sz="1600" b="1" kern="1200" dirty="0">
              <a:solidFill>
                <a:schemeClr val="bg1"/>
              </a:solidFill>
              <a:latin typeface="Haffer Light" pitchFamily="50" charset="0"/>
              <a:cs typeface="Haffer Light" pitchFamily="50" charset="0"/>
            </a:endParaRPr>
          </a:p>
          <a:p>
            <a:endParaRPr lang="en-GB" sz="1600" dirty="0">
              <a:solidFill>
                <a:schemeClr val="bg1"/>
              </a:solidFill>
              <a:latin typeface="Haffer Light" pitchFamily="50" charset="0"/>
              <a:cs typeface="Haffer Light" pitchFamily="50" charset="0"/>
            </a:endParaRPr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072C3667-E9D9-8F94-64E1-89A72094B415}"/>
              </a:ext>
            </a:extLst>
          </p:cNvPr>
          <p:cNvSpPr txBox="1"/>
          <p:nvPr/>
        </p:nvSpPr>
        <p:spPr>
          <a:xfrm>
            <a:off x="1559221" y="1867341"/>
            <a:ext cx="153640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500" dirty="0">
                <a:solidFill>
                  <a:schemeClr val="bg1"/>
                </a:solidFill>
                <a:latin typeface="Haffer SemiBold" pitchFamily="50" charset="0"/>
                <a:cs typeface="Haffer SemiBold" pitchFamily="50" charset="0"/>
              </a:rPr>
              <a:t>Service</a:t>
            </a: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66838ADC-E5A0-9014-DB48-E1FB03CC9E89}"/>
              </a:ext>
            </a:extLst>
          </p:cNvPr>
          <p:cNvSpPr txBox="1"/>
          <p:nvPr/>
        </p:nvSpPr>
        <p:spPr>
          <a:xfrm>
            <a:off x="5374793" y="1864290"/>
            <a:ext cx="153640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500" dirty="0">
                <a:solidFill>
                  <a:schemeClr val="bg1"/>
                </a:solidFill>
                <a:latin typeface="Haffer SemiBold" pitchFamily="50" charset="0"/>
                <a:cs typeface="Haffer SemiBold" pitchFamily="50" charset="0"/>
              </a:rPr>
              <a:t>Software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53E693F8-0ECE-7E51-89A7-8273AC87D469}"/>
              </a:ext>
            </a:extLst>
          </p:cNvPr>
          <p:cNvSpPr txBox="1"/>
          <p:nvPr/>
        </p:nvSpPr>
        <p:spPr>
          <a:xfrm>
            <a:off x="9006066" y="1864290"/>
            <a:ext cx="1905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500" dirty="0" err="1">
                <a:solidFill>
                  <a:schemeClr val="bg1"/>
                </a:solidFill>
                <a:latin typeface="Haffer SemiBold" pitchFamily="50" charset="0"/>
                <a:cs typeface="Haffer SemiBold" pitchFamily="50" charset="0"/>
              </a:rPr>
              <a:t>Consulting</a:t>
            </a:r>
            <a:endParaRPr lang="nb-NO" sz="2500" dirty="0">
              <a:solidFill>
                <a:schemeClr val="bg1"/>
              </a:solidFill>
              <a:latin typeface="Haffer SemiBold" pitchFamily="50" charset="0"/>
              <a:cs typeface="Haffer Semi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824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0CE147EC-CEF6-8230-C4F9-22C79FC93F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31FE263-45EC-8BB2-E987-97E9698BDD7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Grafik 9" descr="Ein Bild, das Outdoorobjekt, Pylon, draußen, Stromleitung enthält.&#10;&#10;Automatisch generierte Beschreibung">
            <a:extLst>
              <a:ext uri="{FF2B5EF4-FFF2-40B4-BE49-F238E27FC236}">
                <a16:creationId xmlns:a16="http://schemas.microsoft.com/office/drawing/2014/main" id="{BABA4AF3-26E4-B338-61D5-51120EFD3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631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019E00A3-8858-4D34-233C-26A2DC421614}"/>
              </a:ext>
            </a:extLst>
          </p:cNvPr>
          <p:cNvSpPr/>
          <p:nvPr/>
        </p:nvSpPr>
        <p:spPr>
          <a:xfrm>
            <a:off x="0" y="2411685"/>
            <a:ext cx="12192000" cy="2249215"/>
          </a:xfrm>
          <a:prstGeom prst="rect">
            <a:avLst/>
          </a:prstGeom>
          <a:solidFill>
            <a:srgbClr val="017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8" name="Textfeld 12">
            <a:extLst>
              <a:ext uri="{FF2B5EF4-FFF2-40B4-BE49-F238E27FC236}">
                <a16:creationId xmlns:a16="http://schemas.microsoft.com/office/drawing/2014/main" id="{D3D55332-C25C-6FD5-7671-E12C722713E8}"/>
              </a:ext>
            </a:extLst>
          </p:cNvPr>
          <p:cNvSpPr txBox="1"/>
          <p:nvPr/>
        </p:nvSpPr>
        <p:spPr>
          <a:xfrm>
            <a:off x="8460906" y="2674517"/>
            <a:ext cx="333184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000" b="1" dirty="0">
                <a:solidFill>
                  <a:schemeClr val="bg1"/>
                </a:solidFill>
                <a:effectLst/>
                <a:latin typeface="Haffer" pitchFamily="50" charset="0"/>
                <a:cs typeface="Haffer" pitchFamily="50" charset="0"/>
              </a:rPr>
              <a:t>Maik Bräuer</a:t>
            </a:r>
          </a:p>
          <a:p>
            <a:pPr algn="r"/>
            <a:r>
              <a:rPr lang="de-DE" sz="1200" b="0" dirty="0">
                <a:solidFill>
                  <a:schemeClr val="bg1"/>
                </a:solidFill>
                <a:effectLst/>
                <a:latin typeface="Haffer" pitchFamily="50" charset="0"/>
                <a:cs typeface="Haffer" pitchFamily="50" charset="0"/>
              </a:rPr>
              <a:t>Sales | Projects</a:t>
            </a:r>
          </a:p>
          <a:p>
            <a:pPr algn="r"/>
            <a:endParaRPr lang="de-DE" sz="1200" dirty="0">
              <a:solidFill>
                <a:schemeClr val="bg1"/>
              </a:solidFill>
              <a:effectLst/>
              <a:latin typeface="Haffer" pitchFamily="50" charset="0"/>
              <a:cs typeface="Haffer" pitchFamily="50" charset="0"/>
            </a:endParaRPr>
          </a:p>
          <a:p>
            <a:pPr marL="0" marR="0" lvl="0" indent="0" algn="r" defTabSz="1007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b="1" dirty="0">
                <a:solidFill>
                  <a:schemeClr val="bg1"/>
                </a:solidFill>
                <a:effectLst/>
                <a:latin typeface="Haffer" pitchFamily="50" charset="0"/>
                <a:cs typeface="Haffer" pitchFamily="50" charset="0"/>
              </a:rPr>
              <a:t>Daniel </a:t>
            </a:r>
            <a:r>
              <a:rPr lang="de-DE" sz="2000" b="1" dirty="0" err="1">
                <a:solidFill>
                  <a:schemeClr val="bg1"/>
                </a:solidFill>
                <a:effectLst/>
                <a:latin typeface="Haffer" pitchFamily="50" charset="0"/>
                <a:cs typeface="Haffer" pitchFamily="50" charset="0"/>
              </a:rPr>
              <a:t>Gehardt</a:t>
            </a:r>
            <a:endParaRPr lang="de-DE" sz="2000" b="1" dirty="0">
              <a:solidFill>
                <a:schemeClr val="bg1"/>
              </a:solidFill>
              <a:effectLst/>
              <a:latin typeface="Haffer" pitchFamily="50" charset="0"/>
              <a:cs typeface="Haffer" pitchFamily="50" charset="0"/>
            </a:endParaRPr>
          </a:p>
          <a:p>
            <a:pPr algn="r"/>
            <a:r>
              <a:rPr lang="de-DE" sz="1200" dirty="0">
                <a:solidFill>
                  <a:schemeClr val="bg1"/>
                </a:solidFill>
                <a:effectLst/>
                <a:latin typeface="Haffer" pitchFamily="50" charset="0"/>
                <a:cs typeface="Haffer" pitchFamily="50" charset="0"/>
              </a:rPr>
              <a:t>Sales Manager</a:t>
            </a:r>
          </a:p>
          <a:p>
            <a:pPr algn="r"/>
            <a:endParaRPr lang="de-DE" dirty="0">
              <a:solidFill>
                <a:schemeClr val="bg1"/>
              </a:solidFill>
              <a:latin typeface="Haffer" pitchFamily="50" charset="0"/>
              <a:cs typeface="Haffer" pitchFamily="50" charset="0"/>
            </a:endParaRPr>
          </a:p>
          <a:p>
            <a:pPr algn="r"/>
            <a:r>
              <a:rPr lang="de-DE" sz="1200" b="1" dirty="0">
                <a:solidFill>
                  <a:schemeClr val="bg1"/>
                </a:solidFill>
                <a:latin typeface="Haffer" pitchFamily="50" charset="0"/>
                <a:cs typeface="Haffer" pitchFamily="50" charset="0"/>
              </a:rPr>
              <a:t>Mail: price-it.sales@montelgroup.com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525586A4-6ED3-BE73-10AB-F9068D368B06}"/>
              </a:ext>
            </a:extLst>
          </p:cNvPr>
          <p:cNvSpPr txBox="1"/>
          <p:nvPr/>
        </p:nvSpPr>
        <p:spPr>
          <a:xfrm>
            <a:off x="530560" y="2813016"/>
            <a:ext cx="4038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 err="1">
                <a:solidFill>
                  <a:schemeClr val="bg1"/>
                </a:solidFill>
                <a:latin typeface="Haffer SemiBold" pitchFamily="50" charset="0"/>
                <a:cs typeface="Haffer SemiBold" pitchFamily="50" charset="0"/>
              </a:rPr>
              <a:t>Thank</a:t>
            </a:r>
            <a:r>
              <a:rPr lang="nb-NO" sz="4400" dirty="0">
                <a:solidFill>
                  <a:schemeClr val="bg1"/>
                </a:solidFill>
                <a:latin typeface="Haffer SemiBold" pitchFamily="50" charset="0"/>
                <a:cs typeface="Haffer SemiBold" pitchFamily="50" charset="0"/>
              </a:rPr>
              <a:t> </a:t>
            </a:r>
            <a:r>
              <a:rPr lang="nb-NO" sz="4400" dirty="0" err="1">
                <a:solidFill>
                  <a:schemeClr val="bg1"/>
                </a:solidFill>
                <a:latin typeface="Haffer SemiBold" pitchFamily="50" charset="0"/>
                <a:cs typeface="Haffer SemiBold" pitchFamily="50" charset="0"/>
              </a:rPr>
              <a:t>you</a:t>
            </a:r>
            <a:r>
              <a:rPr lang="nb-NO" sz="4400" dirty="0">
                <a:solidFill>
                  <a:schemeClr val="bg1"/>
                </a:solidFill>
                <a:latin typeface="Haffer SemiBold" pitchFamily="50" charset="0"/>
                <a:cs typeface="Haffer SemiBold" pitchFamily="50" charset="0"/>
              </a:rPr>
              <a:t> for </a:t>
            </a:r>
            <a:r>
              <a:rPr lang="nb-NO" sz="4400" dirty="0" err="1">
                <a:solidFill>
                  <a:schemeClr val="bg1"/>
                </a:solidFill>
                <a:latin typeface="Haffer SemiBold" pitchFamily="50" charset="0"/>
                <a:cs typeface="Haffer SemiBold" pitchFamily="50" charset="0"/>
              </a:rPr>
              <a:t>your</a:t>
            </a:r>
            <a:r>
              <a:rPr lang="nb-NO" sz="4400" dirty="0">
                <a:solidFill>
                  <a:schemeClr val="bg1"/>
                </a:solidFill>
                <a:latin typeface="Haffer SemiBold" pitchFamily="50" charset="0"/>
                <a:cs typeface="Haffer SemiBold" pitchFamily="50" charset="0"/>
              </a:rPr>
              <a:t> </a:t>
            </a:r>
            <a:r>
              <a:rPr lang="nb-NO" sz="4400" dirty="0" err="1">
                <a:solidFill>
                  <a:schemeClr val="bg1"/>
                </a:solidFill>
                <a:latin typeface="Haffer SemiBold" pitchFamily="50" charset="0"/>
                <a:cs typeface="Haffer SemiBold" pitchFamily="50" charset="0"/>
              </a:rPr>
              <a:t>attention</a:t>
            </a:r>
            <a:endParaRPr lang="nb-NO" sz="4400" dirty="0">
              <a:solidFill>
                <a:schemeClr val="bg1"/>
              </a:solidFill>
              <a:latin typeface="Haffer SemiBold" pitchFamily="50" charset="0"/>
              <a:cs typeface="Haffer Semi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153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00BFC7DD-C4D1-8756-1B56-13756838DF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2978" y="154047"/>
            <a:ext cx="8471189" cy="1239102"/>
          </a:xfrm>
        </p:spPr>
        <p:txBody>
          <a:bodyPr/>
          <a:lstStyle/>
          <a:p>
            <a:r>
              <a:rPr lang="nb-NO" dirty="0" err="1"/>
              <a:t>Timeline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C60A0BB-9440-A068-617D-9927AF6B08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2977" y="1717189"/>
            <a:ext cx="10125075" cy="4011613"/>
          </a:xfrm>
        </p:spPr>
        <p:txBody>
          <a:bodyPr/>
          <a:lstStyle/>
          <a:p>
            <a:r>
              <a:rPr lang="en-US" sz="1800" dirty="0"/>
              <a:t>Introduction to Montel Risk</a:t>
            </a:r>
          </a:p>
          <a:p>
            <a:r>
              <a:rPr lang="en-US" sz="1800" dirty="0"/>
              <a:t>What is a Price Forward Curve?</a:t>
            </a:r>
          </a:p>
          <a:p>
            <a:r>
              <a:rPr lang="en-US" sz="1800" dirty="0"/>
              <a:t>Introduction to the Markets</a:t>
            </a:r>
          </a:p>
          <a:p>
            <a:r>
              <a:rPr lang="en-US" sz="1800" dirty="0"/>
              <a:t>How is a PFC calculated?</a:t>
            </a:r>
          </a:p>
          <a:p>
            <a:r>
              <a:rPr lang="en-US" sz="1800" dirty="0"/>
              <a:t>Use Cases</a:t>
            </a:r>
          </a:p>
          <a:p>
            <a:r>
              <a:rPr lang="en-US" sz="1800" dirty="0"/>
              <a:t>Methodologies</a:t>
            </a:r>
          </a:p>
          <a:p>
            <a:r>
              <a:rPr lang="en-US" sz="1800" dirty="0"/>
              <a:t>Characteristics</a:t>
            </a:r>
          </a:p>
          <a:p>
            <a:r>
              <a:rPr lang="en-US" sz="1800" dirty="0"/>
              <a:t>FAQ</a:t>
            </a:r>
          </a:p>
          <a:p>
            <a:endParaRPr lang="nb-NO" sz="1800" dirty="0"/>
          </a:p>
        </p:txBody>
      </p:sp>
    </p:spTree>
    <p:extLst>
      <p:ext uri="{BB962C8B-B14F-4D97-AF65-F5344CB8AC3E}">
        <p14:creationId xmlns:p14="http://schemas.microsoft.com/office/powerpoint/2010/main" val="1820934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>
            <a:extLst>
              <a:ext uri="{FF2B5EF4-FFF2-40B4-BE49-F238E27FC236}">
                <a16:creationId xmlns:a16="http://schemas.microsoft.com/office/drawing/2014/main" id="{6E4E500D-1745-76E4-F382-0FA8898A113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28FA675-C04D-4D5C-B695-11FDEBA7B3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6578" y="154047"/>
            <a:ext cx="5694362" cy="1239102"/>
          </a:xfrm>
        </p:spPr>
        <p:txBody>
          <a:bodyPr/>
          <a:lstStyle/>
          <a:p>
            <a:r>
              <a:rPr lang="nb-NO" dirty="0"/>
              <a:t>Who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are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45AD2EC-C552-FEF6-9263-C8294866F4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6578" y="1717189"/>
            <a:ext cx="5694362" cy="401161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Montel Risk (former Price[it]) is an IT company founded in 2006 from a university spin-off that deals with pricing mechanisms in the field of energy trading transactions under risk.</a:t>
            </a:r>
          </a:p>
          <a:p>
            <a:pPr marL="0" indent="0">
              <a:buNone/>
            </a:pPr>
            <a:r>
              <a:rPr lang="en-US" sz="1800" dirty="0"/>
              <a:t>We are located in Halle (Saale) in Germany and belong to the Montel Group since 2017</a:t>
            </a:r>
          </a:p>
          <a:p>
            <a:pPr marL="0" indent="0">
              <a:buNone/>
            </a:pPr>
            <a:endParaRPr lang="nb-NO" sz="1800" dirty="0"/>
          </a:p>
        </p:txBody>
      </p:sp>
      <p:pic>
        <p:nvPicPr>
          <p:cNvPr id="5" name="Grafik 2" descr="Ein Bild, das Himmel, draußen, Gebäude, alt enthält.&#10;&#10;Automatisch generierte Beschreibung">
            <a:extLst>
              <a:ext uri="{FF2B5EF4-FFF2-40B4-BE49-F238E27FC236}">
                <a16:creationId xmlns:a16="http://schemas.microsoft.com/office/drawing/2014/main" id="{F8BE0F0F-F5E1-3E37-0A12-B99D0C617B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0" r="8365"/>
          <a:stretch/>
        </p:blipFill>
        <p:spPr>
          <a:xfrm>
            <a:off x="0" y="-1"/>
            <a:ext cx="498149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425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BC6FE1C5-ECF2-FE34-EA7A-49FD7493656F}"/>
              </a:ext>
            </a:extLst>
          </p:cNvPr>
          <p:cNvSpPr/>
          <p:nvPr/>
        </p:nvSpPr>
        <p:spPr>
          <a:xfrm>
            <a:off x="10134600" y="4305300"/>
            <a:ext cx="2057400" cy="2552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1">
            <a:extLst>
              <a:ext uri="{FF2B5EF4-FFF2-40B4-BE49-F238E27FC236}">
                <a16:creationId xmlns:a16="http://schemas.microsoft.com/office/drawing/2014/main" id="{75C46906-8C3B-C51A-5248-EDEBA59030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2978" y="154047"/>
            <a:ext cx="8471189" cy="1239102"/>
          </a:xfrm>
        </p:spPr>
        <p:txBody>
          <a:bodyPr/>
          <a:lstStyle/>
          <a:p>
            <a:r>
              <a:rPr lang="en-US" dirty="0"/>
              <a:t>What is a Price Forward Curve?</a:t>
            </a:r>
            <a:endParaRPr lang="nb-NO" dirty="0"/>
          </a:p>
        </p:txBody>
      </p:sp>
      <p:sp>
        <p:nvSpPr>
          <p:cNvPr id="10" name="Plassholder for tekst 3">
            <a:extLst>
              <a:ext uri="{FF2B5EF4-FFF2-40B4-BE49-F238E27FC236}">
                <a16:creationId xmlns:a16="http://schemas.microsoft.com/office/drawing/2014/main" id="{F109F30B-7F7F-885A-1CF8-F571BF7AC0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2977" y="1717188"/>
            <a:ext cx="10125075" cy="4011613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latin typeface="Haffer SemiBold" pitchFamily="50" charset="0"/>
                <a:cs typeface="Haffer SemiBold" pitchFamily="50" charset="0"/>
              </a:rPr>
              <a:t>First: The </a:t>
            </a:r>
            <a:r>
              <a:rPr lang="en-US" sz="1600" dirty="0" err="1">
                <a:latin typeface="Haffer SemiBold" pitchFamily="50" charset="0"/>
                <a:cs typeface="Haffer SemiBold" pitchFamily="50" charset="0"/>
              </a:rPr>
              <a:t>Spotmarket</a:t>
            </a:r>
            <a:r>
              <a:rPr lang="en-US" sz="1600" dirty="0">
                <a:latin typeface="Haffer SemiBold" pitchFamily="50" charset="0"/>
                <a:cs typeface="Haffer SemiBold" pitchFamily="50" charset="0"/>
              </a:rPr>
              <a:t>…</a:t>
            </a:r>
          </a:p>
          <a:p>
            <a:pPr marL="0" indent="0">
              <a:buNone/>
            </a:pPr>
            <a:r>
              <a:rPr lang="en-US" sz="1600" dirty="0"/>
              <a:t>… is a market to receive power (or Gas) -&gt; Every delivered unit is bought at the spot market in the end!</a:t>
            </a:r>
          </a:p>
          <a:p>
            <a:endParaRPr lang="nb-NO" sz="1600" dirty="0"/>
          </a:p>
        </p:txBody>
      </p:sp>
      <p:pic>
        <p:nvPicPr>
          <p:cNvPr id="11" name="Grafik 6">
            <a:extLst>
              <a:ext uri="{FF2B5EF4-FFF2-40B4-BE49-F238E27FC236}">
                <a16:creationId xmlns:a16="http://schemas.microsoft.com/office/drawing/2014/main" id="{C328A00B-EFAB-D35F-9819-2AB88CD7E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99" y="2431559"/>
            <a:ext cx="11772901" cy="3137881"/>
          </a:xfrm>
          <a:prstGeom prst="rect">
            <a:avLst/>
          </a:prstGeom>
        </p:spPr>
      </p:pic>
      <p:sp>
        <p:nvSpPr>
          <p:cNvPr id="12" name="Plassholder for tekst 3">
            <a:extLst>
              <a:ext uri="{FF2B5EF4-FFF2-40B4-BE49-F238E27FC236}">
                <a16:creationId xmlns:a16="http://schemas.microsoft.com/office/drawing/2014/main" id="{58285CAD-452F-D5E5-74A0-7A398F01EF38}"/>
              </a:ext>
            </a:extLst>
          </p:cNvPr>
          <p:cNvSpPr txBox="1">
            <a:spLocks/>
          </p:cNvSpPr>
          <p:nvPr/>
        </p:nvSpPr>
        <p:spPr>
          <a:xfrm>
            <a:off x="832976" y="5728801"/>
            <a:ext cx="10125075" cy="40116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Arial" panose="020B0604020202020204" pitchFamily="34" charset="0"/>
              <a:buChar char="•"/>
              <a:defRPr sz="2100" b="0" i="0" kern="1200" baseline="0">
                <a:solidFill>
                  <a:schemeClr val="tx1"/>
                </a:solidFill>
                <a:latin typeface="Haffer Light" pitchFamily="2" charset="77"/>
                <a:ea typeface="+mn-ea"/>
                <a:cs typeface="Haffer Light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Haffer Light" pitchFamily="2" charset="77"/>
                <a:ea typeface="+mn-ea"/>
                <a:cs typeface="Haffer Light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affer Light" pitchFamily="2" charset="77"/>
                <a:ea typeface="+mn-ea"/>
                <a:cs typeface="Haffer Light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affer Light" pitchFamily="2" charset="77"/>
                <a:ea typeface="+mn-ea"/>
                <a:cs typeface="Haffer Light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Haffer SemiBold" pitchFamily="50" charset="0"/>
                <a:cs typeface="Haffer SemiBold" pitchFamily="50" charset="0"/>
              </a:rPr>
              <a:t>Note 1: </a:t>
            </a:r>
            <a:r>
              <a:rPr lang="en-US" sz="1600" dirty="0"/>
              <a:t>Power can be bought only 1 Day Ahead before delivery -&gt; Spot Prices are embedding a lot of price risk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Haffer SemiBold" pitchFamily="50" charset="0"/>
                <a:cs typeface="Haffer SemiBold" pitchFamily="50" charset="0"/>
              </a:rPr>
              <a:t>Note 2: </a:t>
            </a:r>
            <a:r>
              <a:rPr lang="en-US" sz="1600" dirty="0"/>
              <a:t>Spot prices embed a certain structure (e.g. weekends and night hours are cheaper than working hours)</a:t>
            </a:r>
          </a:p>
          <a:p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1949078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BC6FE1C5-ECF2-FE34-EA7A-49FD7493656F}"/>
              </a:ext>
            </a:extLst>
          </p:cNvPr>
          <p:cNvSpPr/>
          <p:nvPr/>
        </p:nvSpPr>
        <p:spPr>
          <a:xfrm>
            <a:off x="10134600" y="4305300"/>
            <a:ext cx="2057400" cy="2552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Plassholder for tekst 1">
            <a:extLst>
              <a:ext uri="{FF2B5EF4-FFF2-40B4-BE49-F238E27FC236}">
                <a16:creationId xmlns:a16="http://schemas.microsoft.com/office/drawing/2014/main" id="{6002231B-124B-BFA8-3F31-54728F544E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2978" y="154047"/>
            <a:ext cx="8471189" cy="1239102"/>
          </a:xfrm>
        </p:spPr>
        <p:txBody>
          <a:bodyPr/>
          <a:lstStyle/>
          <a:p>
            <a:r>
              <a:rPr lang="en-US" dirty="0"/>
              <a:t>What is a Price Forward Curve?</a:t>
            </a:r>
            <a:endParaRPr lang="nb-NO" dirty="0"/>
          </a:p>
        </p:txBody>
      </p:sp>
      <p:sp>
        <p:nvSpPr>
          <p:cNvPr id="16" name="Plassholder for tekst 3">
            <a:extLst>
              <a:ext uri="{FF2B5EF4-FFF2-40B4-BE49-F238E27FC236}">
                <a16:creationId xmlns:a16="http://schemas.microsoft.com/office/drawing/2014/main" id="{CDF6C8F6-C88B-720D-8E62-4F561B296B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2977" y="1717188"/>
            <a:ext cx="10125075" cy="4011613"/>
          </a:xfrm>
        </p:spPr>
        <p:txBody>
          <a:bodyPr/>
          <a:lstStyle/>
          <a:p>
            <a:pPr marL="0" indent="0">
              <a:spcBef>
                <a:spcPts val="300"/>
              </a:spcBef>
              <a:buNone/>
            </a:pPr>
            <a:r>
              <a:rPr lang="en-US" sz="1600" dirty="0">
                <a:latin typeface="Haffer SemiBold" pitchFamily="50" charset="0"/>
                <a:cs typeface="Haffer SemiBold" pitchFamily="50" charset="0"/>
              </a:rPr>
              <a:t>Second: The Futures Market… </a:t>
            </a:r>
            <a:br>
              <a:rPr lang="en-US" sz="1600" dirty="0">
                <a:latin typeface="Haffer SemiBold" pitchFamily="50" charset="0"/>
                <a:cs typeface="Haffer SemiBold" pitchFamily="50" charset="0"/>
              </a:rPr>
            </a:br>
            <a:r>
              <a:rPr lang="en-US" sz="1600" dirty="0"/>
              <a:t>… enables you to eliminate these risks!</a:t>
            </a:r>
          </a:p>
          <a:p>
            <a:pPr marL="0" indent="0">
              <a:spcBef>
                <a:spcPts val="300"/>
              </a:spcBef>
              <a:buNone/>
            </a:pPr>
            <a:endParaRPr lang="en-US" sz="1600" dirty="0"/>
          </a:p>
          <a:p>
            <a:pPr>
              <a:spcBef>
                <a:spcPts val="300"/>
              </a:spcBef>
            </a:pPr>
            <a:r>
              <a:rPr lang="en-US" sz="1600" dirty="0"/>
              <a:t>What kind of product is a FUTURES? -&gt; If you buy a futures contract …</a:t>
            </a:r>
          </a:p>
          <a:p>
            <a:pPr marL="0" indent="0">
              <a:spcBef>
                <a:spcPts val="300"/>
              </a:spcBef>
              <a:buNone/>
            </a:pPr>
            <a:endParaRPr lang="en-US" sz="1600" dirty="0"/>
          </a:p>
          <a:p>
            <a:pPr marL="0" indent="0">
              <a:spcBef>
                <a:spcPts val="300"/>
              </a:spcBef>
              <a:buNone/>
            </a:pPr>
            <a:r>
              <a:rPr lang="en-US" sz="1600" dirty="0"/>
              <a:t>	… you will get power from the spot market over a specified time 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600" dirty="0"/>
              <a:t>	in the future (e.g. Q2)</a:t>
            </a:r>
          </a:p>
          <a:p>
            <a:pPr marL="0" indent="0">
              <a:spcBef>
                <a:spcPts val="300"/>
              </a:spcBef>
              <a:buNone/>
            </a:pPr>
            <a:endParaRPr lang="en-US" sz="1600" dirty="0"/>
          </a:p>
          <a:p>
            <a:pPr marL="0" indent="0">
              <a:spcBef>
                <a:spcPts val="300"/>
              </a:spcBef>
              <a:buNone/>
            </a:pPr>
            <a:r>
              <a:rPr lang="en-US" sz="1600" dirty="0"/>
              <a:t>	… you will get the same amount of power over the whole time 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600" dirty="0"/>
              <a:t>	(e.g. 1 MW, flat for a whole year)</a:t>
            </a:r>
          </a:p>
          <a:p>
            <a:pPr marL="0" indent="0">
              <a:spcBef>
                <a:spcPts val="300"/>
              </a:spcBef>
              <a:buNone/>
            </a:pPr>
            <a:endParaRPr lang="en-US" sz="1600" dirty="0"/>
          </a:p>
          <a:p>
            <a:pPr marL="0" indent="0">
              <a:spcBef>
                <a:spcPts val="300"/>
              </a:spcBef>
              <a:buNone/>
            </a:pPr>
            <a:r>
              <a:rPr lang="en-US" sz="1600" dirty="0"/>
              <a:t>	… you will have to pay a fixed (average) price for this NOW</a:t>
            </a:r>
          </a:p>
          <a:p>
            <a:pPr marL="0" indent="0">
              <a:spcBef>
                <a:spcPts val="300"/>
              </a:spcBef>
              <a:buNone/>
            </a:pPr>
            <a:endParaRPr lang="en-US" sz="1600" dirty="0"/>
          </a:p>
          <a:p>
            <a:pPr marL="0" indent="0">
              <a:spcBef>
                <a:spcPts val="300"/>
              </a:spcBef>
              <a:buNone/>
            </a:pPr>
            <a:r>
              <a:rPr lang="en-US" sz="1600" dirty="0"/>
              <a:t>There is no risk anymore concerning the spot prices for the delivery period of the futures contract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600" dirty="0">
                <a:latin typeface="Haffer SemiBold" pitchFamily="50" charset="0"/>
                <a:cs typeface="Haffer SemiBold" pitchFamily="50" charset="0"/>
              </a:rPr>
              <a:t>-&gt; A Future is a kind of price insurance</a:t>
            </a:r>
          </a:p>
          <a:p>
            <a:pPr marL="0" indent="0">
              <a:spcBef>
                <a:spcPts val="300"/>
              </a:spcBef>
              <a:buNone/>
            </a:pPr>
            <a:endParaRPr lang="en-US" sz="1600" dirty="0"/>
          </a:p>
          <a:p>
            <a:pPr marL="0" indent="0">
              <a:spcBef>
                <a:spcPts val="300"/>
              </a:spcBef>
              <a:buNone/>
            </a:pPr>
            <a:r>
              <a:rPr lang="en-US" sz="1600" dirty="0">
                <a:latin typeface="Haffer SemiBold" pitchFamily="50" charset="0"/>
                <a:cs typeface="Haffer SemiBold" pitchFamily="50" charset="0"/>
              </a:rPr>
              <a:t>Remarks:</a:t>
            </a:r>
          </a:p>
          <a:p>
            <a:pPr>
              <a:spcBef>
                <a:spcPts val="300"/>
              </a:spcBef>
            </a:pPr>
            <a:r>
              <a:rPr lang="en-US" sz="1600" dirty="0"/>
              <a:t>Because the futures contract deals with spot delivery, the spot is called the “Underlying“ of the contract</a:t>
            </a:r>
          </a:p>
          <a:p>
            <a:pPr>
              <a:spcBef>
                <a:spcPts val="300"/>
              </a:spcBef>
            </a:pPr>
            <a:r>
              <a:rPr lang="en-US" sz="1600" dirty="0"/>
              <a:t>The price is given by the market who surely takes an average over the single expected prices for all hours</a:t>
            </a:r>
          </a:p>
          <a:p>
            <a:endParaRPr lang="nb-NO" sz="1600" dirty="0"/>
          </a:p>
        </p:txBody>
      </p:sp>
      <p:pic>
        <p:nvPicPr>
          <p:cNvPr id="17" name="Grafik 5">
            <a:extLst>
              <a:ext uri="{FF2B5EF4-FFF2-40B4-BE49-F238E27FC236}">
                <a16:creationId xmlns:a16="http://schemas.microsoft.com/office/drawing/2014/main" id="{34F54AA6-0632-9F85-C811-048B79AA4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00" y="1556791"/>
            <a:ext cx="4244514" cy="2224646"/>
          </a:xfrm>
          <a:prstGeom prst="rect">
            <a:avLst/>
          </a:prstGeom>
        </p:spPr>
      </p:pic>
      <p:pic>
        <p:nvPicPr>
          <p:cNvPr id="18" name="Grafik 2">
            <a:extLst>
              <a:ext uri="{FF2B5EF4-FFF2-40B4-BE49-F238E27FC236}">
                <a16:creationId xmlns:a16="http://schemas.microsoft.com/office/drawing/2014/main" id="{B0452EF0-A497-FC3F-CC9B-309839AAF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1523" y="3429000"/>
            <a:ext cx="1807525" cy="154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90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77B830B-272E-C15D-068C-54DB740D857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37577" y="1515385"/>
            <a:ext cx="4607349" cy="3840511"/>
          </a:xfrm>
        </p:spPr>
        <p:txBody>
          <a:bodyPr vert="horz" lIns="82953" tIns="41476" rIns="82953" bIns="41476" rtlCol="0" anchor="t">
            <a:normAutofit/>
          </a:bodyPr>
          <a:lstStyle/>
          <a:p>
            <a:pPr marL="0" indent="0">
              <a:buNone/>
            </a:pPr>
            <a:endParaRPr lang="en-US" sz="1633" dirty="0">
              <a:latin typeface="Haffer Light" pitchFamily="50" charset="0"/>
              <a:cs typeface="Haffer Light" pitchFamily="50" charset="0"/>
            </a:endParaRPr>
          </a:p>
          <a:p>
            <a:pPr marL="0" indent="0">
              <a:buNone/>
            </a:pPr>
            <a:r>
              <a:rPr lang="en-US" sz="1633" b="1" dirty="0">
                <a:latin typeface="Haffer SemiBold" pitchFamily="50" charset="0"/>
                <a:cs typeface="Haffer SemiBold" pitchFamily="50" charset="0"/>
              </a:rPr>
              <a:t>Every hour the customer wants a different amount </a:t>
            </a:r>
            <a:br>
              <a:rPr lang="en-US" sz="1633" b="1" dirty="0">
                <a:latin typeface="Haffer SemiBold" pitchFamily="50" charset="0"/>
                <a:cs typeface="Haffer SemiBold" pitchFamily="50" charset="0"/>
              </a:rPr>
            </a:br>
            <a:r>
              <a:rPr lang="en-US" sz="1633" b="1" dirty="0">
                <a:latin typeface="Haffer SemiBold" pitchFamily="50" charset="0"/>
                <a:cs typeface="Haffer SemiBold" pitchFamily="50" charset="0"/>
              </a:rPr>
              <a:t>of power!</a:t>
            </a:r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en-US" sz="1633" dirty="0">
                <a:latin typeface="Haffer Light" pitchFamily="50" charset="0"/>
                <a:cs typeface="Haffer Light" pitchFamily="50" charset="0"/>
              </a:rPr>
              <a:t>Proposition: utility wants to get the customer while bear as less risk as possible </a:t>
            </a:r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en-US" sz="1633" dirty="0">
                <a:latin typeface="Haffer Light" pitchFamily="50" charset="0"/>
                <a:cs typeface="Haffer Light" pitchFamily="50" charset="0"/>
              </a:rPr>
              <a:t>Two steps are necessary to continue</a:t>
            </a:r>
          </a:p>
          <a:p>
            <a:pPr marL="829544" lvl="2" indent="-259232"/>
            <a:r>
              <a:rPr lang="en-US" sz="1361" dirty="0">
                <a:latin typeface="Haffer Light" pitchFamily="50" charset="0"/>
                <a:cs typeface="Haffer Light" pitchFamily="50" charset="0"/>
              </a:rPr>
              <a:t>One needs a value of the schedule (price basis for customer &amp; basis for hedging)</a:t>
            </a:r>
          </a:p>
          <a:p>
            <a:pPr marL="829544" lvl="2" indent="-259232"/>
            <a:r>
              <a:rPr lang="en-US" sz="1361" dirty="0">
                <a:latin typeface="Haffer Light" pitchFamily="50" charset="0"/>
                <a:cs typeface="Haffer Light" pitchFamily="50" charset="0"/>
              </a:rPr>
              <a:t>apply </a:t>
            </a:r>
            <a:r>
              <a:rPr lang="en-US" sz="1361" b="1" dirty="0">
                <a:latin typeface="Haffer Light" pitchFamily="50" charset="0"/>
                <a:cs typeface="Haffer Light" pitchFamily="50" charset="0"/>
              </a:rPr>
              <a:t>value neutral hedging </a:t>
            </a:r>
            <a:r>
              <a:rPr lang="en-US" sz="1361" dirty="0">
                <a:latin typeface="Haffer Light" pitchFamily="50" charset="0"/>
                <a:cs typeface="Haffer Light" pitchFamily="50" charset="0"/>
              </a:rPr>
              <a:t>by the procurement to generate margin</a:t>
            </a:r>
            <a:br>
              <a:rPr lang="en-US" sz="1361" dirty="0">
                <a:latin typeface="Haffer Light" pitchFamily="50" charset="0"/>
                <a:cs typeface="Haffer Light" pitchFamily="50" charset="0"/>
              </a:rPr>
            </a:br>
            <a:r>
              <a:rPr lang="en-US" sz="1361" dirty="0">
                <a:latin typeface="Haffer Light" pitchFamily="50" charset="0"/>
                <a:cs typeface="Haffer Light" pitchFamily="50" charset="0"/>
                <a:sym typeface="Wingdings" panose="05000000000000000000" pitchFamily="2" charset="2"/>
              </a:rPr>
              <a:t> </a:t>
            </a:r>
            <a:r>
              <a:rPr lang="en-US" sz="1361" dirty="0">
                <a:latin typeface="Haffer Light" pitchFamily="50" charset="0"/>
                <a:cs typeface="Haffer Light" pitchFamily="50" charset="0"/>
              </a:rPr>
              <a:t>buy at the futures markets a certain number of futures contracts for an amount of money which is identical with the overall </a:t>
            </a:r>
            <a:r>
              <a:rPr lang="en-US" sz="1361" b="1" dirty="0">
                <a:latin typeface="Haffer Light" pitchFamily="50" charset="0"/>
                <a:cs typeface="Haffer Light" pitchFamily="50" charset="0"/>
              </a:rPr>
              <a:t>value</a:t>
            </a:r>
            <a:r>
              <a:rPr lang="en-US" sz="1361" dirty="0">
                <a:latin typeface="Haffer Light" pitchFamily="50" charset="0"/>
                <a:cs typeface="Haffer Light" pitchFamily="50" charset="0"/>
              </a:rPr>
              <a:t> of the schedule</a:t>
            </a:r>
            <a:endParaRPr lang="en-US" sz="1633" dirty="0">
              <a:latin typeface="Haffer Light" pitchFamily="50" charset="0"/>
              <a:cs typeface="Haffer Light" pitchFamily="50" charset="0"/>
            </a:endParaRPr>
          </a:p>
          <a:p>
            <a:pPr marL="0" indent="0">
              <a:buNone/>
            </a:pPr>
            <a:endParaRPr lang="en-US" sz="1633" dirty="0">
              <a:latin typeface="Haffer Light" pitchFamily="50" charset="0"/>
              <a:cs typeface="Haffer Light" pitchFamily="50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0475360-F0C8-2E37-39FB-AB6F37405211}"/>
              </a:ext>
            </a:extLst>
          </p:cNvPr>
          <p:cNvSpPr txBox="1"/>
          <p:nvPr/>
        </p:nvSpPr>
        <p:spPr>
          <a:xfrm>
            <a:off x="837576" y="682954"/>
            <a:ext cx="12065064" cy="846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33" b="1" dirty="0">
                <a:latin typeface="Haffer SemiBold" pitchFamily="50" charset="0"/>
                <a:cs typeface="Haffer SemiBold" pitchFamily="50" charset="0"/>
              </a:rPr>
              <a:t>Third: The typical Power Utility</a:t>
            </a:r>
            <a:r>
              <a:rPr lang="en-US" sz="1633" dirty="0">
                <a:latin typeface="Haffer SemiBold" pitchFamily="50" charset="0"/>
                <a:cs typeface="Haffer SemiBold" pitchFamily="50" charset="0"/>
              </a:rPr>
              <a:t>…</a:t>
            </a:r>
          </a:p>
          <a:p>
            <a:endParaRPr lang="en-US" sz="1633" dirty="0">
              <a:latin typeface="Haffer SemiBold" pitchFamily="50" charset="0"/>
              <a:cs typeface="Haffer SemiBold" pitchFamily="50" charset="0"/>
            </a:endParaRPr>
          </a:p>
          <a:p>
            <a:r>
              <a:rPr lang="en-US" sz="1633" b="1" dirty="0">
                <a:latin typeface="Haffer SemiBold" pitchFamily="50" charset="0"/>
                <a:cs typeface="Haffer SemiBold" pitchFamily="50" charset="0"/>
              </a:rPr>
              <a:t>… sells power (or Gas) to its customers. </a:t>
            </a:r>
            <a:r>
              <a:rPr lang="en-US" sz="1633" dirty="0">
                <a:latin typeface="Haffer Light" pitchFamily="50" charset="0"/>
                <a:cs typeface="Haffer Light" pitchFamily="50" charset="0"/>
              </a:rPr>
              <a:t>The customers come along with a schedule in hourly resolution like this one: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3B09B18-9310-D172-6075-FB9CDFDA27DE}"/>
              </a:ext>
            </a:extLst>
          </p:cNvPr>
          <p:cNvSpPr txBox="1"/>
          <p:nvPr/>
        </p:nvSpPr>
        <p:spPr>
          <a:xfrm>
            <a:off x="935111" y="5373188"/>
            <a:ext cx="11827581" cy="1013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33" b="1" dirty="0">
                <a:latin typeface="Haffer SemiBold" pitchFamily="50" charset="0"/>
                <a:cs typeface="Haffer SemiBold" pitchFamily="50" charset="0"/>
              </a:rPr>
              <a:t>From the futures market they only knows the average price for the delivery period , but… </a:t>
            </a:r>
          </a:p>
          <a:p>
            <a:r>
              <a:rPr lang="en-US" sz="1633" b="1" dirty="0">
                <a:latin typeface="Haffer SemiBold" pitchFamily="50" charset="0"/>
                <a:cs typeface="Haffer SemiBold" pitchFamily="50" charset="0"/>
              </a:rPr>
              <a:t>…not the futures price for every single hour -&gt; </a:t>
            </a:r>
            <a:r>
              <a:rPr lang="en-US" sz="1633" b="1" u="sng" dirty="0">
                <a:latin typeface="Haffer Light" pitchFamily="50" charset="0"/>
                <a:cs typeface="Haffer Light" pitchFamily="50" charset="0"/>
              </a:rPr>
              <a:t>They need a </a:t>
            </a:r>
            <a:r>
              <a:rPr lang="en-US" sz="2722" b="1" u="sng" dirty="0">
                <a:latin typeface="Haffer SemiBold" pitchFamily="50" charset="0"/>
                <a:cs typeface="Haffer SemiBold" pitchFamily="50" charset="0"/>
              </a:rPr>
              <a:t>PFC</a:t>
            </a:r>
            <a:r>
              <a:rPr lang="en-US" sz="1633" b="1" u="sng" dirty="0">
                <a:latin typeface="Haffer Light" pitchFamily="50" charset="0"/>
                <a:cs typeface="Haffer Light" pitchFamily="50" charset="0"/>
              </a:rPr>
              <a:t> to value the schedule!</a:t>
            </a:r>
            <a:endParaRPr lang="de-DE" sz="1633" b="1" u="sng" dirty="0">
              <a:latin typeface="Haffer Light" pitchFamily="50" charset="0"/>
              <a:cs typeface="Haffer Light" pitchFamily="50" charset="0"/>
            </a:endParaRPr>
          </a:p>
          <a:p>
            <a:endParaRPr lang="en-US" sz="1633" dirty="0">
              <a:latin typeface="Haffer Light" pitchFamily="50" charset="0"/>
              <a:cs typeface="Haffer Light" pitchFamily="50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250485D-A4B6-6F33-E739-2415E79BA95B}"/>
              </a:ext>
            </a:extLst>
          </p:cNvPr>
          <p:cNvSpPr txBox="1"/>
          <p:nvPr/>
        </p:nvSpPr>
        <p:spPr>
          <a:xfrm>
            <a:off x="935111" y="6128809"/>
            <a:ext cx="11744179" cy="553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9232" indent="-259232">
              <a:buFont typeface="Arial" panose="020B0604020202020204" pitchFamily="34" charset="0"/>
              <a:buChar char="•"/>
            </a:pPr>
            <a:r>
              <a:rPr lang="en-US" sz="1633" dirty="0">
                <a:latin typeface="Haffer Light" pitchFamily="50" charset="0"/>
                <a:cs typeface="Haffer Light" pitchFamily="50" charset="0"/>
              </a:rPr>
              <a:t>Now the utility can price and close the deal with the customer</a:t>
            </a:r>
          </a:p>
          <a:p>
            <a:pPr marL="829544" lvl="2" indent="-259232"/>
            <a:r>
              <a:rPr lang="en-US" sz="1361" b="1" dirty="0">
                <a:latin typeface="Haffer SemiBold" pitchFamily="50" charset="0"/>
                <a:cs typeface="Haffer SemiBold" pitchFamily="50" charset="0"/>
              </a:rPr>
              <a:t>Note</a:t>
            </a:r>
            <a:r>
              <a:rPr lang="en-US" sz="1361" dirty="0">
                <a:latin typeface="Haffer Light" pitchFamily="50" charset="0"/>
                <a:cs typeface="Haffer Light" pitchFamily="50" charset="0"/>
              </a:rPr>
              <a:t>: price is known; strategy to avoid risk is implemented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DABD57AA-2927-91E2-E14C-674A79384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579" y="2221956"/>
            <a:ext cx="6749045" cy="312065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D13C340-427F-910C-6796-0F717B584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177" y="2295445"/>
            <a:ext cx="6667849" cy="306045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1373657-5EB6-ACBA-8836-5A956C166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4926" y="2208242"/>
            <a:ext cx="6722083" cy="3097184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3D3BFE4D-D0F3-D985-C26C-EA9550E37FA0}"/>
              </a:ext>
            </a:extLst>
          </p:cNvPr>
          <p:cNvSpPr/>
          <p:nvPr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AC93C4F5-2FA8-D160-A02F-2F06D8860D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38368" y="223863"/>
            <a:ext cx="422816" cy="42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1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3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BC6FE1C5-ECF2-FE34-EA7A-49FD7493656F}"/>
              </a:ext>
            </a:extLst>
          </p:cNvPr>
          <p:cNvSpPr/>
          <p:nvPr/>
        </p:nvSpPr>
        <p:spPr>
          <a:xfrm>
            <a:off x="10134600" y="4305300"/>
            <a:ext cx="2057400" cy="2552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Plassholder for tekst 1">
            <a:extLst>
              <a:ext uri="{FF2B5EF4-FFF2-40B4-BE49-F238E27FC236}">
                <a16:creationId xmlns:a16="http://schemas.microsoft.com/office/drawing/2014/main" id="{6002231B-124B-BFA8-3F31-54728F544E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2978" y="154047"/>
            <a:ext cx="8471189" cy="1239102"/>
          </a:xfrm>
        </p:spPr>
        <p:txBody>
          <a:bodyPr/>
          <a:lstStyle/>
          <a:p>
            <a:r>
              <a:rPr lang="en-US" dirty="0"/>
              <a:t>What is a Price Forward Curve?</a:t>
            </a:r>
            <a:endParaRPr lang="nb-NO" dirty="0"/>
          </a:p>
        </p:txBody>
      </p:sp>
      <p:sp>
        <p:nvSpPr>
          <p:cNvPr id="16" name="Plassholder for tekst 3">
            <a:extLst>
              <a:ext uri="{FF2B5EF4-FFF2-40B4-BE49-F238E27FC236}">
                <a16:creationId xmlns:a16="http://schemas.microsoft.com/office/drawing/2014/main" id="{CDF6C8F6-C88B-720D-8E62-4F561B296B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2977" y="1717188"/>
            <a:ext cx="10125075" cy="401161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1600" dirty="0">
                <a:latin typeface="Haffer SemiBold" pitchFamily="50" charset="0"/>
                <a:cs typeface="Haffer SemiBold" pitchFamily="50" charset="0"/>
              </a:rPr>
              <a:t>Summary: </a:t>
            </a:r>
            <a:r>
              <a:rPr lang="en-US" sz="1600" dirty="0">
                <a:latin typeface="Haffer Light" pitchFamily="50" charset="0"/>
                <a:cs typeface="Haffer Light" pitchFamily="50" charset="0"/>
              </a:rPr>
              <a:t>A PFC fits to these schedules of consumption or production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600" dirty="0">
                <a:latin typeface="Haffer Light" pitchFamily="50" charset="0"/>
                <a:cs typeface="Haffer Light" pitchFamily="50" charset="0"/>
              </a:rPr>
              <a:t>The customers can easily calculate their amount of Power (or Gas) to buy or to sell or to rate/evaluate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600" dirty="0">
                <a:latin typeface="Haffer Light" pitchFamily="50" charset="0"/>
                <a:cs typeface="Haffer Light" pitchFamily="50" charset="0"/>
              </a:rPr>
              <a:t>PFCs want to show the futures market as an hourly structure (like Spot), which isn’t possible at the energy markets</a:t>
            </a:r>
          </a:p>
          <a:p>
            <a:endParaRPr lang="nb-NO" sz="16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Haffer SemiBold" pitchFamily="50" charset="0"/>
                <a:cs typeface="Haffer SemiBold" pitchFamily="50" charset="0"/>
              </a:rPr>
              <a:t>Use cases for our customers e.g.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Haffer Light" pitchFamily="50" charset="0"/>
                <a:cs typeface="Haffer Light" pitchFamily="50" charset="0"/>
              </a:rPr>
              <a:t>value a schedule (or asset) at actual market prices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Haffer Light" pitchFamily="50" charset="0"/>
                <a:cs typeface="Haffer Light" pitchFamily="50" charset="0"/>
              </a:rPr>
              <a:t>hedge the financial risk from this schedule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Haffer Light" pitchFamily="50" charset="0"/>
                <a:cs typeface="Haffer Light" pitchFamily="50" charset="0"/>
              </a:rPr>
              <a:t>value its (hourly) exposure at the </a:t>
            </a:r>
            <a:r>
              <a:rPr lang="en-US" sz="1600" dirty="0" err="1">
                <a:latin typeface="Haffer Light" pitchFamily="50" charset="0"/>
                <a:cs typeface="Haffer Light" pitchFamily="50" charset="0"/>
              </a:rPr>
              <a:t>spotmarket</a:t>
            </a:r>
            <a:r>
              <a:rPr lang="en-US" sz="1600" dirty="0">
                <a:latin typeface="Haffer Light" pitchFamily="50" charset="0"/>
                <a:cs typeface="Haffer Light" pitchFamily="50" charset="0"/>
              </a:rPr>
              <a:t> with actual price expectations</a:t>
            </a:r>
          </a:p>
          <a:p>
            <a:pPr marL="0" indent="0">
              <a:buNone/>
            </a:pPr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504769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lipse 11">
            <a:extLst>
              <a:ext uri="{FF2B5EF4-FFF2-40B4-BE49-F238E27FC236}">
                <a16:creationId xmlns:a16="http://schemas.microsoft.com/office/drawing/2014/main" id="{CE85B7FE-A603-99DC-6BE6-CF7FD3FA69D5}"/>
              </a:ext>
            </a:extLst>
          </p:cNvPr>
          <p:cNvSpPr/>
          <p:nvPr/>
        </p:nvSpPr>
        <p:spPr>
          <a:xfrm>
            <a:off x="11568419" y="260236"/>
            <a:ext cx="362714" cy="3500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081BE2B4-4DA9-0052-1051-2420D7B66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8368" y="223863"/>
            <a:ext cx="422816" cy="422816"/>
          </a:xfrm>
          <a:prstGeom prst="rect">
            <a:avLst/>
          </a:prstGeom>
        </p:spPr>
      </p:pic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3C0149C8-CE8B-E7C4-43BE-25410D1874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52800" y="172880"/>
            <a:ext cx="5219041" cy="204720"/>
          </a:xfrm>
        </p:spPr>
        <p:txBody>
          <a:bodyPr/>
          <a:lstStyle/>
          <a:p>
            <a:r>
              <a:rPr lang="nb-NO" dirty="0"/>
              <a:t>MONTEL RISK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2C8BA50-4644-2B59-1C92-30187CD271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5677" y="154047"/>
            <a:ext cx="8094933" cy="1239102"/>
          </a:xfrm>
        </p:spPr>
        <p:txBody>
          <a:bodyPr/>
          <a:lstStyle/>
          <a:p>
            <a:r>
              <a:rPr lang="en-US" dirty="0"/>
              <a:t>What is a Price Forward Curve?</a:t>
            </a:r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8AC91D6-3BF1-9D23-5B8F-C46BCA10C7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52800" y="1717188"/>
            <a:ext cx="8953500" cy="4011613"/>
          </a:xfrm>
        </p:spPr>
        <p:txBody>
          <a:bodyPr/>
          <a:lstStyle/>
          <a:p>
            <a:pPr marL="0" indent="0">
              <a:spcBef>
                <a:spcPts val="300"/>
              </a:spcBef>
              <a:buNone/>
            </a:pPr>
            <a:r>
              <a:rPr lang="en-US" sz="1600" dirty="0">
                <a:latin typeface="Haffer SemiBold" pitchFamily="50" charset="0"/>
                <a:cs typeface="Haffer SemiBold" pitchFamily="50" charset="0"/>
              </a:rPr>
              <a:t>Definition: 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600" dirty="0"/>
              <a:t>A Transformation of actual </a:t>
            </a:r>
            <a:r>
              <a:rPr lang="en-US" sz="1600" dirty="0" err="1"/>
              <a:t>futuresprices</a:t>
            </a:r>
            <a:r>
              <a:rPr lang="en-US" sz="1600" dirty="0"/>
              <a:t> for all delivery periods into one unique timeseries for several years (1-10 years)</a:t>
            </a:r>
          </a:p>
          <a:p>
            <a:pPr>
              <a:spcBef>
                <a:spcPts val="300"/>
              </a:spcBef>
            </a:pPr>
            <a:r>
              <a:rPr lang="en-US" sz="1600" dirty="0"/>
              <a:t>which comes along in the same resolution as the underlying (spot market) and schedules</a:t>
            </a:r>
          </a:p>
          <a:p>
            <a:pPr>
              <a:spcBef>
                <a:spcPts val="300"/>
              </a:spcBef>
            </a:pPr>
            <a:endParaRPr lang="en-US" sz="1600" dirty="0"/>
          </a:p>
          <a:p>
            <a:pPr marL="0" indent="0">
              <a:spcBef>
                <a:spcPts val="300"/>
              </a:spcBef>
              <a:buNone/>
            </a:pPr>
            <a:r>
              <a:rPr lang="en-US" sz="1600" dirty="0"/>
              <a:t>which “decodes” the average futures prices in the needed time resolution</a:t>
            </a:r>
          </a:p>
          <a:p>
            <a:pPr>
              <a:spcBef>
                <a:spcPts val="300"/>
              </a:spcBef>
            </a:pPr>
            <a:r>
              <a:rPr lang="en-US" sz="1600" dirty="0"/>
              <a:t>Power: Hourly (HPFC) / Quarterly (QPFC)</a:t>
            </a:r>
          </a:p>
          <a:p>
            <a:pPr>
              <a:spcBef>
                <a:spcPts val="300"/>
              </a:spcBef>
            </a:pPr>
            <a:r>
              <a:rPr lang="en-US" sz="1600" dirty="0"/>
              <a:t>Gas: Daily (DPFC)</a:t>
            </a:r>
          </a:p>
          <a:p>
            <a:pPr>
              <a:spcBef>
                <a:spcPts val="300"/>
              </a:spcBef>
            </a:pPr>
            <a:r>
              <a:rPr lang="en-US" sz="1600" dirty="0"/>
              <a:t>CO2: Daily (DPFC)</a:t>
            </a:r>
          </a:p>
          <a:p>
            <a:pPr>
              <a:spcBef>
                <a:spcPts val="300"/>
              </a:spcBef>
            </a:pPr>
            <a:endParaRPr lang="en-US" sz="1600" dirty="0"/>
          </a:p>
          <a:p>
            <a:pPr marL="0" indent="0">
              <a:spcBef>
                <a:spcPts val="300"/>
              </a:spcBef>
              <a:buNone/>
            </a:pPr>
            <a:r>
              <a:rPr lang="en-US" sz="1600" dirty="0">
                <a:latin typeface="Haffer SemiBold" pitchFamily="50" charset="0"/>
                <a:cs typeface="Haffer SemiBold" pitchFamily="50" charset="0"/>
              </a:rPr>
              <a:t>A PFC answers these questions:</a:t>
            </a:r>
          </a:p>
          <a:p>
            <a:pPr>
              <a:spcBef>
                <a:spcPts val="300"/>
              </a:spcBef>
            </a:pPr>
            <a:endParaRPr lang="en-US" sz="1600" dirty="0"/>
          </a:p>
          <a:p>
            <a:pPr>
              <a:spcBef>
                <a:spcPts val="300"/>
              </a:spcBef>
            </a:pPr>
            <a:r>
              <a:rPr lang="en-US" sz="1600" dirty="0"/>
              <a:t>How much is my Outcome/Income/Portfolio of Power (or Gas) worth?</a:t>
            </a:r>
          </a:p>
          <a:p>
            <a:pPr>
              <a:spcBef>
                <a:spcPts val="300"/>
              </a:spcBef>
            </a:pPr>
            <a:r>
              <a:rPr lang="en-US" sz="1600" dirty="0"/>
              <a:t>based on historical price information (what does energy typically cost on a Monday at noon in November?)</a:t>
            </a:r>
          </a:p>
          <a:p>
            <a:pPr>
              <a:spcBef>
                <a:spcPts val="300"/>
              </a:spcBef>
            </a:pPr>
            <a:r>
              <a:rPr lang="en-US" sz="1600" dirty="0"/>
              <a:t>How much risk is in my open positions? (Left/unhedged Volumes)</a:t>
            </a:r>
          </a:p>
          <a:p>
            <a:pPr>
              <a:spcBef>
                <a:spcPts val="300"/>
              </a:spcBef>
            </a:pPr>
            <a:r>
              <a:rPr lang="en-US" sz="1600" dirty="0"/>
              <a:t>Which specific contract is responsible for my current risk at the most?</a:t>
            </a:r>
          </a:p>
          <a:p>
            <a:endParaRPr lang="nb-NO" dirty="0"/>
          </a:p>
        </p:txBody>
      </p:sp>
      <p:pic>
        <p:nvPicPr>
          <p:cNvPr id="6" name="Grafik 2" descr="Ein Bild, das Berg, Gras, Himmel, draußen enthält.&#10;&#10;Automatisch generierte Beschreibung">
            <a:extLst>
              <a:ext uri="{FF2B5EF4-FFF2-40B4-BE49-F238E27FC236}">
                <a16:creationId xmlns:a16="http://schemas.microsoft.com/office/drawing/2014/main" id="{D09FB3FF-AC61-26BE-285B-BAE5F61FAE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6" t="-4" r="53215" b="-1"/>
          <a:stretch/>
        </p:blipFill>
        <p:spPr>
          <a:xfrm>
            <a:off x="-18374" y="347"/>
            <a:ext cx="3079347" cy="685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4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BC6FE1C5-ECF2-FE34-EA7A-49FD7493656F}"/>
              </a:ext>
            </a:extLst>
          </p:cNvPr>
          <p:cNvSpPr/>
          <p:nvPr/>
        </p:nvSpPr>
        <p:spPr>
          <a:xfrm>
            <a:off x="10134600" y="4305300"/>
            <a:ext cx="2057400" cy="2552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F364A8D2-44AB-3997-2A12-66DE17A0E672}"/>
              </a:ext>
            </a:extLst>
          </p:cNvPr>
          <p:cNvSpPr/>
          <p:nvPr/>
        </p:nvSpPr>
        <p:spPr>
          <a:xfrm>
            <a:off x="-228600" y="0"/>
            <a:ext cx="406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584A735C-5486-AD15-282A-FF3A6BF5A77C}"/>
              </a:ext>
            </a:extLst>
          </p:cNvPr>
          <p:cNvSpPr/>
          <p:nvPr/>
        </p:nvSpPr>
        <p:spPr>
          <a:xfrm>
            <a:off x="-228600" y="2818212"/>
            <a:ext cx="4165600" cy="4039788"/>
          </a:xfrm>
          <a:prstGeom prst="rect">
            <a:avLst/>
          </a:prstGeom>
          <a:solidFill>
            <a:srgbClr val="0179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EB5D3ECA-6556-0E70-AF18-EDDC369374AB}"/>
              </a:ext>
            </a:extLst>
          </p:cNvPr>
          <p:cNvSpPr/>
          <p:nvPr/>
        </p:nvSpPr>
        <p:spPr>
          <a:xfrm>
            <a:off x="3937000" y="2818212"/>
            <a:ext cx="4165600" cy="4039788"/>
          </a:xfrm>
          <a:prstGeom prst="rect">
            <a:avLst/>
          </a:prstGeom>
          <a:solidFill>
            <a:srgbClr val="01A192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05B27F63-627B-19C2-F054-B5FE2E9B7A3B}"/>
              </a:ext>
            </a:extLst>
          </p:cNvPr>
          <p:cNvSpPr/>
          <p:nvPr/>
        </p:nvSpPr>
        <p:spPr>
          <a:xfrm>
            <a:off x="8102600" y="2818212"/>
            <a:ext cx="4089400" cy="4039788"/>
          </a:xfrm>
          <a:prstGeom prst="rect">
            <a:avLst/>
          </a:prstGeom>
          <a:solidFill>
            <a:srgbClr val="01A192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5" name="Plassholder for tekst 1">
            <a:extLst>
              <a:ext uri="{FF2B5EF4-FFF2-40B4-BE49-F238E27FC236}">
                <a16:creationId xmlns:a16="http://schemas.microsoft.com/office/drawing/2014/main" id="{6002231B-124B-BFA8-3F31-54728F544E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2978" y="154047"/>
            <a:ext cx="8471189" cy="1239102"/>
          </a:xfrm>
        </p:spPr>
        <p:txBody>
          <a:bodyPr/>
          <a:lstStyle/>
          <a:p>
            <a:r>
              <a:rPr lang="en-US" dirty="0"/>
              <a:t>Introduction to the Markets</a:t>
            </a:r>
            <a:endParaRPr lang="nb-NO" dirty="0"/>
          </a:p>
        </p:txBody>
      </p:sp>
      <p:sp>
        <p:nvSpPr>
          <p:cNvPr id="16" name="Plassholder for tekst 3">
            <a:extLst>
              <a:ext uri="{FF2B5EF4-FFF2-40B4-BE49-F238E27FC236}">
                <a16:creationId xmlns:a16="http://schemas.microsoft.com/office/drawing/2014/main" id="{CDF6C8F6-C88B-720D-8E62-4F561B296B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2977" y="1717188"/>
            <a:ext cx="10125075" cy="401161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1600" dirty="0">
                <a:latin typeface="Haffer Light" pitchFamily="50" charset="0"/>
                <a:cs typeface="Haffer Light" pitchFamily="50" charset="0"/>
              </a:rPr>
              <a:t>Why do the PFCs/markets look like that?</a:t>
            </a:r>
            <a:br>
              <a:rPr lang="en-US" sz="1600" dirty="0">
                <a:latin typeface="Haffer SemiBold" pitchFamily="50" charset="0"/>
                <a:cs typeface="Haffer SemiBold" pitchFamily="50" charset="0"/>
              </a:rPr>
            </a:br>
            <a:r>
              <a:rPr lang="en-US" sz="1600" dirty="0">
                <a:latin typeface="Haffer SemiBold" pitchFamily="50" charset="0"/>
                <a:cs typeface="Haffer SemiBold" pitchFamily="50" charset="0"/>
              </a:rPr>
              <a:t>Answer: </a:t>
            </a:r>
            <a:r>
              <a:rPr lang="en-US" sz="1600" dirty="0">
                <a:latin typeface="Haffer Light" pitchFamily="50" charset="0"/>
                <a:cs typeface="Haffer Light" pitchFamily="50" charset="0"/>
              </a:rPr>
              <a:t>Power isn‘t storable, Gas partially (28% of required gas in Germany), CO2 certificates, Coal and Oil are storable</a:t>
            </a:r>
            <a:endParaRPr lang="nb-NO" sz="1600" dirty="0">
              <a:latin typeface="Haffer Light" pitchFamily="50" charset="0"/>
              <a:cs typeface="Haffer Light" pitchFamily="50" charset="0"/>
            </a:endParaRPr>
          </a:p>
        </p:txBody>
      </p:sp>
      <p:sp>
        <p:nvSpPr>
          <p:cNvPr id="2" name="Textplatzhalter 4">
            <a:extLst>
              <a:ext uri="{FF2B5EF4-FFF2-40B4-BE49-F238E27FC236}">
                <a16:creationId xmlns:a16="http://schemas.microsoft.com/office/drawing/2014/main" id="{E03ADB47-F334-DEBE-D935-5CEAEA1BDD86}"/>
              </a:ext>
            </a:extLst>
          </p:cNvPr>
          <p:cNvSpPr txBox="1">
            <a:spLocks/>
          </p:cNvSpPr>
          <p:nvPr/>
        </p:nvSpPr>
        <p:spPr>
          <a:xfrm>
            <a:off x="1368413" y="3188717"/>
            <a:ext cx="1250974" cy="3705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400" dirty="0">
                <a:solidFill>
                  <a:schemeClr val="bg1"/>
                </a:solidFill>
                <a:latin typeface="Haffer Light" pitchFamily="50" charset="0"/>
                <a:cs typeface="Haffer Light" pitchFamily="50" charset="0"/>
              </a:rPr>
              <a:t>Power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AFC8971F-5DB2-180B-A58B-D5ABE55E29B1}"/>
              </a:ext>
            </a:extLst>
          </p:cNvPr>
          <p:cNvSpPr txBox="1">
            <a:spLocks/>
          </p:cNvSpPr>
          <p:nvPr/>
        </p:nvSpPr>
        <p:spPr>
          <a:xfrm>
            <a:off x="5313065" y="3188717"/>
            <a:ext cx="1413470" cy="3705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400" dirty="0">
                <a:solidFill>
                  <a:schemeClr val="bg1"/>
                </a:solidFill>
                <a:latin typeface="Haffer Light" pitchFamily="50" charset="0"/>
                <a:cs typeface="Haffer Light" pitchFamily="50" charset="0"/>
              </a:rPr>
              <a:t>Gas</a:t>
            </a:r>
          </a:p>
        </p:txBody>
      </p:sp>
      <p:sp>
        <p:nvSpPr>
          <p:cNvPr id="5" name="Textplatzhalter 12">
            <a:extLst>
              <a:ext uri="{FF2B5EF4-FFF2-40B4-BE49-F238E27FC236}">
                <a16:creationId xmlns:a16="http://schemas.microsoft.com/office/drawing/2014/main" id="{DAAD8233-2656-BBB0-625E-936F2DE895B1}"/>
              </a:ext>
            </a:extLst>
          </p:cNvPr>
          <p:cNvSpPr txBox="1">
            <a:spLocks/>
          </p:cNvSpPr>
          <p:nvPr/>
        </p:nvSpPr>
        <p:spPr>
          <a:xfrm>
            <a:off x="9187200" y="3132094"/>
            <a:ext cx="2035391" cy="3705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400" dirty="0">
                <a:solidFill>
                  <a:schemeClr val="bg1"/>
                </a:solidFill>
                <a:latin typeface="Haffer Light" pitchFamily="50" charset="0"/>
                <a:cs typeface="Haffer Light" pitchFamily="50" charset="0"/>
              </a:rPr>
              <a:t>CO2 / COAL</a:t>
            </a:r>
          </a:p>
        </p:txBody>
      </p:sp>
      <p:pic>
        <p:nvPicPr>
          <p:cNvPr id="6" name="Grafik 14">
            <a:extLst>
              <a:ext uri="{FF2B5EF4-FFF2-40B4-BE49-F238E27FC236}">
                <a16:creationId xmlns:a16="http://schemas.microsoft.com/office/drawing/2014/main" id="{DDCBA6AB-55D0-D6B8-429B-FE2509A59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584" y="3897889"/>
            <a:ext cx="3534891" cy="1830912"/>
          </a:xfrm>
          <a:prstGeom prst="rect">
            <a:avLst/>
          </a:prstGeom>
        </p:spPr>
      </p:pic>
      <p:pic>
        <p:nvPicPr>
          <p:cNvPr id="7" name="Grafik 16">
            <a:extLst>
              <a:ext uri="{FF2B5EF4-FFF2-40B4-BE49-F238E27FC236}">
                <a16:creationId xmlns:a16="http://schemas.microsoft.com/office/drawing/2014/main" id="{65FB6BED-E973-9EF2-F422-C4072BA48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63" y="3897889"/>
            <a:ext cx="3493288" cy="1830912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7B2EC907-11D3-2E84-FC61-73DFD03896FB}"/>
              </a:ext>
            </a:extLst>
          </p:cNvPr>
          <p:cNvGrpSpPr/>
          <p:nvPr/>
        </p:nvGrpSpPr>
        <p:grpSpPr>
          <a:xfrm>
            <a:off x="8453843" y="3814447"/>
            <a:ext cx="3308482" cy="1997796"/>
            <a:chOff x="9074018" y="3994775"/>
            <a:chExt cx="3308482" cy="1997796"/>
          </a:xfrm>
        </p:grpSpPr>
        <p:pic>
          <p:nvPicPr>
            <p:cNvPr id="8" name="Grafik 18">
              <a:extLst>
                <a:ext uri="{FF2B5EF4-FFF2-40B4-BE49-F238E27FC236}">
                  <a16:creationId xmlns:a16="http://schemas.microsoft.com/office/drawing/2014/main" id="{EC636AF6-A7C2-33EE-310A-0472D5FFB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74018" y="3994775"/>
              <a:ext cx="2768749" cy="1533995"/>
            </a:xfrm>
            <a:prstGeom prst="rect">
              <a:avLst/>
            </a:prstGeom>
          </p:spPr>
        </p:pic>
        <p:pic>
          <p:nvPicPr>
            <p:cNvPr id="9" name="Picture 1" descr="A graph with green lines and numbers&#10;&#10;Description automatically generated">
              <a:extLst>
                <a:ext uri="{FF2B5EF4-FFF2-40B4-BE49-F238E27FC236}">
                  <a16:creationId xmlns:a16="http://schemas.microsoft.com/office/drawing/2014/main" id="{B6528491-A964-D9EF-9816-E6A3486C6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12487" y="4452527"/>
              <a:ext cx="2770013" cy="15400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3465835"/>
      </p:ext>
    </p:extLst>
  </p:cSld>
  <p:clrMapOvr>
    <a:masterClrMapping/>
  </p:clrMapOvr>
</p:sld>
</file>

<file path=ppt/theme/theme1.xml><?xml version="1.0" encoding="utf-8"?>
<a:theme xmlns:a="http://schemas.openxmlformats.org/drawingml/2006/main" name="Montel Content">
  <a:themeElements>
    <a:clrScheme name="Montel">
      <a:dk1>
        <a:srgbClr val="022E33"/>
      </a:dk1>
      <a:lt1>
        <a:srgbClr val="FFFFFF"/>
      </a:lt1>
      <a:dk2>
        <a:srgbClr val="01796F"/>
      </a:dk2>
      <a:lt2>
        <a:srgbClr val="E7EAEB"/>
      </a:lt2>
      <a:accent1>
        <a:srgbClr val="C1BEFA"/>
      </a:accent1>
      <a:accent2>
        <a:srgbClr val="FBE5C3"/>
      </a:accent2>
      <a:accent3>
        <a:srgbClr val="F3AA47"/>
      </a:accent3>
      <a:accent4>
        <a:srgbClr val="613EF5"/>
      </a:accent4>
      <a:accent5>
        <a:srgbClr val="B3EBE3"/>
      </a:accent5>
      <a:accent6>
        <a:srgbClr val="000000"/>
      </a:accent6>
      <a:hlink>
        <a:srgbClr val="33776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telGroup Powerpoint Template.pptx" id="{B63AC46B-BA58-4C12-828F-9E33E173EF36}" vid="{A29A9F82-5E85-4C72-BDCD-B29217A0A36E}"/>
    </a:ext>
  </a:extLst>
</a:theme>
</file>

<file path=ppt/theme/theme10.xml><?xml version="1.0" encoding="utf-8"?>
<a:theme xmlns:a="http://schemas.openxmlformats.org/drawingml/2006/main" name="Montel Market data">
  <a:themeElements>
    <a:clrScheme name="Montel">
      <a:dk1>
        <a:srgbClr val="022E33"/>
      </a:dk1>
      <a:lt1>
        <a:srgbClr val="FFFFFF"/>
      </a:lt1>
      <a:dk2>
        <a:srgbClr val="33776F"/>
      </a:dk2>
      <a:lt2>
        <a:srgbClr val="E7EAEB"/>
      </a:lt2>
      <a:accent1>
        <a:srgbClr val="C1BEFA"/>
      </a:accent1>
      <a:accent2>
        <a:srgbClr val="FBE5C3"/>
      </a:accent2>
      <a:accent3>
        <a:srgbClr val="F3AA47"/>
      </a:accent3>
      <a:accent4>
        <a:srgbClr val="613EF5"/>
      </a:accent4>
      <a:accent5>
        <a:srgbClr val="B3EBE3"/>
      </a:accent5>
      <a:accent6>
        <a:srgbClr val="000000"/>
      </a:accent6>
      <a:hlink>
        <a:srgbClr val="33776F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telGroup Powerpoint Template.pptx" id="{B63AC46B-BA58-4C12-828F-9E33E173EF36}" vid="{AF4C7411-31CB-4E20-BB93-7F99C53BBB3E}"/>
    </a:ext>
  </a:extLst>
</a:theme>
</file>

<file path=ppt/theme/theme11.xml><?xml version="1.0" encoding="utf-8"?>
<a:theme xmlns:a="http://schemas.openxmlformats.org/drawingml/2006/main" name="Montel Publications">
  <a:themeElements>
    <a:clrScheme name="Montel">
      <a:dk1>
        <a:srgbClr val="022E33"/>
      </a:dk1>
      <a:lt1>
        <a:srgbClr val="FFFFFF"/>
      </a:lt1>
      <a:dk2>
        <a:srgbClr val="33776F"/>
      </a:dk2>
      <a:lt2>
        <a:srgbClr val="E7EAEB"/>
      </a:lt2>
      <a:accent1>
        <a:srgbClr val="C1BEFA"/>
      </a:accent1>
      <a:accent2>
        <a:srgbClr val="FBE5C3"/>
      </a:accent2>
      <a:accent3>
        <a:srgbClr val="F3AA47"/>
      </a:accent3>
      <a:accent4>
        <a:srgbClr val="613EF5"/>
      </a:accent4>
      <a:accent5>
        <a:srgbClr val="B3EBE3"/>
      </a:accent5>
      <a:accent6>
        <a:srgbClr val="000000"/>
      </a:accent6>
      <a:hlink>
        <a:srgbClr val="33776F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telGroup Powerpoint Template.pptx" id="{B63AC46B-BA58-4C12-828F-9E33E173EF36}" vid="{99FD93C3-8925-410C-8A2F-6272CE58374C}"/>
    </a:ext>
  </a:extLst>
</a:theme>
</file>

<file path=ppt/theme/theme12.xml><?xml version="1.0" encoding="utf-8"?>
<a:theme xmlns:a="http://schemas.openxmlformats.org/drawingml/2006/main" name="Montel Marketplace">
  <a:themeElements>
    <a:clrScheme name="Montel">
      <a:dk1>
        <a:srgbClr val="022E33"/>
      </a:dk1>
      <a:lt1>
        <a:srgbClr val="FFFFFF"/>
      </a:lt1>
      <a:dk2>
        <a:srgbClr val="33776F"/>
      </a:dk2>
      <a:lt2>
        <a:srgbClr val="E7EAEB"/>
      </a:lt2>
      <a:accent1>
        <a:srgbClr val="C1BEFA"/>
      </a:accent1>
      <a:accent2>
        <a:srgbClr val="FBE5C3"/>
      </a:accent2>
      <a:accent3>
        <a:srgbClr val="F3AA47"/>
      </a:accent3>
      <a:accent4>
        <a:srgbClr val="613EF5"/>
      </a:accent4>
      <a:accent5>
        <a:srgbClr val="B3EBE3"/>
      </a:accent5>
      <a:accent6>
        <a:srgbClr val="000000"/>
      </a:accent6>
      <a:hlink>
        <a:srgbClr val="33776F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telGroup Powerpoint Template.pptx" id="{B63AC46B-BA58-4C12-828F-9E33E173EF36}" vid="{9F9DE30C-8B5B-498F-AD12-D6FED958A0DC}"/>
    </a:ext>
  </a:extLst>
</a:theme>
</file>

<file path=ppt/theme/theme1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Graphics">
  <a:themeElements>
    <a:clrScheme name="Montel - Green shades">
      <a:dk1>
        <a:srgbClr val="000000"/>
      </a:dk1>
      <a:lt1>
        <a:srgbClr val="FFFFFF"/>
      </a:lt1>
      <a:dk2>
        <a:srgbClr val="022E33"/>
      </a:dk2>
      <a:lt2>
        <a:srgbClr val="E6EAEB"/>
      </a:lt2>
      <a:accent1>
        <a:srgbClr val="10796F"/>
      </a:accent1>
      <a:accent2>
        <a:srgbClr val="B5EBE3"/>
      </a:accent2>
      <a:accent3>
        <a:srgbClr val="102C32"/>
      </a:accent3>
      <a:accent4>
        <a:srgbClr val="E6EAEB"/>
      </a:accent4>
      <a:accent5>
        <a:srgbClr val="10796F"/>
      </a:accent5>
      <a:accent6>
        <a:srgbClr val="B5EBE3"/>
      </a:accent6>
      <a:hlink>
        <a:srgbClr val="10796F"/>
      </a:hlink>
      <a:folHlink>
        <a:srgbClr val="E6EAE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telGroup Powerpoint Template.pptx" id="{B63AC46B-BA58-4C12-828F-9E33E173EF36}" vid="{C10C1939-891E-4B40-8C04-102FFE144063}"/>
    </a:ext>
  </a:extLst>
</a:theme>
</file>

<file path=ppt/theme/theme3.xml><?xml version="1.0" encoding="utf-8"?>
<a:theme xmlns:a="http://schemas.openxmlformats.org/drawingml/2006/main" name="Montel content - Dark Background">
  <a:themeElements>
    <a:clrScheme name="Montel">
      <a:dk1>
        <a:srgbClr val="022E33"/>
      </a:dk1>
      <a:lt1>
        <a:srgbClr val="FFFFFF"/>
      </a:lt1>
      <a:dk2>
        <a:srgbClr val="01796F"/>
      </a:dk2>
      <a:lt2>
        <a:srgbClr val="E7EAEB"/>
      </a:lt2>
      <a:accent1>
        <a:srgbClr val="C1BEFA"/>
      </a:accent1>
      <a:accent2>
        <a:srgbClr val="FBE5C3"/>
      </a:accent2>
      <a:accent3>
        <a:srgbClr val="F3AA47"/>
      </a:accent3>
      <a:accent4>
        <a:srgbClr val="613EF5"/>
      </a:accent4>
      <a:accent5>
        <a:srgbClr val="B3EBE3"/>
      </a:accent5>
      <a:accent6>
        <a:srgbClr val="000000"/>
      </a:accent6>
      <a:hlink>
        <a:srgbClr val="33776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telGroup Powerpoint Template.pptx" id="{B63AC46B-BA58-4C12-828F-9E33E173EF36}" vid="{720A9EAD-7A84-4912-811D-E4FA5344935E}"/>
    </a:ext>
  </a:extLst>
</a:theme>
</file>

<file path=ppt/theme/theme4.xml><?xml version="1.0" encoding="utf-8"?>
<a:theme xmlns:a="http://schemas.openxmlformats.org/drawingml/2006/main" name="Montel News">
  <a:themeElements>
    <a:clrScheme name="Montel">
      <a:dk1>
        <a:srgbClr val="022E33"/>
      </a:dk1>
      <a:lt1>
        <a:srgbClr val="FFFFFF"/>
      </a:lt1>
      <a:dk2>
        <a:srgbClr val="33776F"/>
      </a:dk2>
      <a:lt2>
        <a:srgbClr val="E7EAEB"/>
      </a:lt2>
      <a:accent1>
        <a:srgbClr val="C1BEFA"/>
      </a:accent1>
      <a:accent2>
        <a:srgbClr val="FBE5C3"/>
      </a:accent2>
      <a:accent3>
        <a:srgbClr val="F3AA47"/>
      </a:accent3>
      <a:accent4>
        <a:srgbClr val="613EF5"/>
      </a:accent4>
      <a:accent5>
        <a:srgbClr val="B3EBE3"/>
      </a:accent5>
      <a:accent6>
        <a:srgbClr val="000000"/>
      </a:accent6>
      <a:hlink>
        <a:srgbClr val="33776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telGroup Powerpoint Template.pptx" id="{B63AC46B-BA58-4C12-828F-9E33E173EF36}" vid="{3C031C4A-4470-46D3-A254-F2614F1C477E}"/>
    </a:ext>
  </a:extLst>
</a:theme>
</file>

<file path=ppt/theme/theme5.xml><?xml version="1.0" encoding="utf-8"?>
<a:theme xmlns:a="http://schemas.openxmlformats.org/drawingml/2006/main" name="Montel Advisory">
  <a:themeElements>
    <a:clrScheme name="Montel">
      <a:dk1>
        <a:srgbClr val="022E33"/>
      </a:dk1>
      <a:lt1>
        <a:srgbClr val="FFFFFF"/>
      </a:lt1>
      <a:dk2>
        <a:srgbClr val="33776F"/>
      </a:dk2>
      <a:lt2>
        <a:srgbClr val="E7EAEB"/>
      </a:lt2>
      <a:accent1>
        <a:srgbClr val="C1BEFA"/>
      </a:accent1>
      <a:accent2>
        <a:srgbClr val="FBE5C3"/>
      </a:accent2>
      <a:accent3>
        <a:srgbClr val="F3AA47"/>
      </a:accent3>
      <a:accent4>
        <a:srgbClr val="613EF5"/>
      </a:accent4>
      <a:accent5>
        <a:srgbClr val="B3EBE3"/>
      </a:accent5>
      <a:accent6>
        <a:srgbClr val="000000"/>
      </a:accent6>
      <a:hlink>
        <a:srgbClr val="33776F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telGroup Powerpoint Template.pptx" id="{B63AC46B-BA58-4C12-828F-9E33E173EF36}" vid="{0362BB65-9F50-4E29-A02C-3B077641140B}"/>
    </a:ext>
  </a:extLst>
</a:theme>
</file>

<file path=ppt/theme/theme6.xml><?xml version="1.0" encoding="utf-8"?>
<a:theme xmlns:a="http://schemas.openxmlformats.org/drawingml/2006/main" name="Montel Marketing services">
  <a:themeElements>
    <a:clrScheme name="Montel">
      <a:dk1>
        <a:srgbClr val="022E33"/>
      </a:dk1>
      <a:lt1>
        <a:srgbClr val="FFFFFF"/>
      </a:lt1>
      <a:dk2>
        <a:srgbClr val="33776F"/>
      </a:dk2>
      <a:lt2>
        <a:srgbClr val="E7EAEB"/>
      </a:lt2>
      <a:accent1>
        <a:srgbClr val="C1BEFA"/>
      </a:accent1>
      <a:accent2>
        <a:srgbClr val="FBE5C3"/>
      </a:accent2>
      <a:accent3>
        <a:srgbClr val="F3AA47"/>
      </a:accent3>
      <a:accent4>
        <a:srgbClr val="613EF5"/>
      </a:accent4>
      <a:accent5>
        <a:srgbClr val="B3EBE3"/>
      </a:accent5>
      <a:accent6>
        <a:srgbClr val="000000"/>
      </a:accent6>
      <a:hlink>
        <a:srgbClr val="33776F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telGroup Powerpoint Template.pptx" id="{B63AC46B-BA58-4C12-828F-9E33E173EF36}" vid="{EABB0666-4BE8-4CD1-8582-BCE2D2D3D3A3}"/>
    </a:ext>
  </a:extLst>
</a:theme>
</file>

<file path=ppt/theme/theme7.xml><?xml version="1.0" encoding="utf-8"?>
<a:theme xmlns:a="http://schemas.openxmlformats.org/drawingml/2006/main" name="Montel Risk management">
  <a:themeElements>
    <a:clrScheme name="Montel">
      <a:dk1>
        <a:srgbClr val="022E33"/>
      </a:dk1>
      <a:lt1>
        <a:srgbClr val="FFFFFF"/>
      </a:lt1>
      <a:dk2>
        <a:srgbClr val="33776F"/>
      </a:dk2>
      <a:lt2>
        <a:srgbClr val="E7EAEB"/>
      </a:lt2>
      <a:accent1>
        <a:srgbClr val="C1BEFA"/>
      </a:accent1>
      <a:accent2>
        <a:srgbClr val="FBE5C3"/>
      </a:accent2>
      <a:accent3>
        <a:srgbClr val="F3AA47"/>
      </a:accent3>
      <a:accent4>
        <a:srgbClr val="613EF5"/>
      </a:accent4>
      <a:accent5>
        <a:srgbClr val="B3EBE3"/>
      </a:accent5>
      <a:accent6>
        <a:srgbClr val="000000"/>
      </a:accent6>
      <a:hlink>
        <a:srgbClr val="33776F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telGroup Powerpoint Template.pptx" id="{B63AC46B-BA58-4C12-828F-9E33E173EF36}" vid="{7B62FE04-A48E-4D46-B7ED-A69EED6CDB4F}"/>
    </a:ext>
  </a:extLst>
</a:theme>
</file>

<file path=ppt/theme/theme8.xml><?xml version="1.0" encoding="utf-8"?>
<a:theme xmlns:a="http://schemas.openxmlformats.org/drawingml/2006/main" name="Montel Events">
  <a:themeElements>
    <a:clrScheme name="Montel">
      <a:dk1>
        <a:srgbClr val="022E33"/>
      </a:dk1>
      <a:lt1>
        <a:srgbClr val="FFFFFF"/>
      </a:lt1>
      <a:dk2>
        <a:srgbClr val="33776F"/>
      </a:dk2>
      <a:lt2>
        <a:srgbClr val="E7EAEB"/>
      </a:lt2>
      <a:accent1>
        <a:srgbClr val="C1BEFA"/>
      </a:accent1>
      <a:accent2>
        <a:srgbClr val="FBE5C3"/>
      </a:accent2>
      <a:accent3>
        <a:srgbClr val="F3AA47"/>
      </a:accent3>
      <a:accent4>
        <a:srgbClr val="613EF5"/>
      </a:accent4>
      <a:accent5>
        <a:srgbClr val="B3EBE3"/>
      </a:accent5>
      <a:accent6>
        <a:srgbClr val="000000"/>
      </a:accent6>
      <a:hlink>
        <a:srgbClr val="33776F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telGroup Powerpoint Template.pptx" id="{B63AC46B-BA58-4C12-828F-9E33E173EF36}" vid="{A72CF295-5ED9-48AA-9615-D693B1DBF513}"/>
    </a:ext>
  </a:extLst>
</a:theme>
</file>

<file path=ppt/theme/theme9.xml><?xml version="1.0" encoding="utf-8"?>
<a:theme xmlns:a="http://schemas.openxmlformats.org/drawingml/2006/main" name="Montel Analysis">
  <a:themeElements>
    <a:clrScheme name="Montel">
      <a:dk1>
        <a:srgbClr val="022E33"/>
      </a:dk1>
      <a:lt1>
        <a:srgbClr val="FFFFFF"/>
      </a:lt1>
      <a:dk2>
        <a:srgbClr val="33776F"/>
      </a:dk2>
      <a:lt2>
        <a:srgbClr val="E7EAEB"/>
      </a:lt2>
      <a:accent1>
        <a:srgbClr val="C1BEFA"/>
      </a:accent1>
      <a:accent2>
        <a:srgbClr val="FBE5C3"/>
      </a:accent2>
      <a:accent3>
        <a:srgbClr val="F3AA47"/>
      </a:accent3>
      <a:accent4>
        <a:srgbClr val="613EF5"/>
      </a:accent4>
      <a:accent5>
        <a:srgbClr val="B3EBE3"/>
      </a:accent5>
      <a:accent6>
        <a:srgbClr val="000000"/>
      </a:accent6>
      <a:hlink>
        <a:srgbClr val="33776F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telGroup Powerpoint Template.pptx" id="{B63AC46B-BA58-4C12-828F-9E33E173EF36}" vid="{9FA4C3DC-9C42-44EE-B503-60C7AB2C6A3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wner xmlns="3789b4e6-85d6-45ae-bdc3-e9d01246750e" xsi:nil="true"/>
    <lcf76f155ced4ddcb4097134ff3c332f xmlns="3789b4e6-85d6-45ae-bdc3-e9d01246750e">
      <Terms xmlns="http://schemas.microsoft.com/office/infopath/2007/PartnerControls"/>
    </lcf76f155ced4ddcb4097134ff3c332f>
    <TaxCatchAll xmlns="af6e6f5c-2a63-49d6-bf76-8f8ed4e7286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37DB5CAE381FE4EB3F2C744BF1CE3CA" ma:contentTypeVersion="21" ma:contentTypeDescription="Opprett et nytt dokument." ma:contentTypeScope="" ma:versionID="6d670a23c485209d3baaf90cc6adf475">
  <xsd:schema xmlns:xsd="http://www.w3.org/2001/XMLSchema" xmlns:xs="http://www.w3.org/2001/XMLSchema" xmlns:p="http://schemas.microsoft.com/office/2006/metadata/properties" xmlns:ns2="3789b4e6-85d6-45ae-bdc3-e9d01246750e" xmlns:ns3="af6e6f5c-2a63-49d6-bf76-8f8ed4e72864" targetNamespace="http://schemas.microsoft.com/office/2006/metadata/properties" ma:root="true" ma:fieldsID="ac94bc1a530636bce586beca34044527" ns2:_="" ns3:_="">
    <xsd:import namespace="3789b4e6-85d6-45ae-bdc3-e9d01246750e"/>
    <xsd:import namespace="af6e6f5c-2a63-49d6-bf76-8f8ed4e728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Owne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89b4e6-85d6-45ae-bdc3-e9d0124675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Owner" ma:index="20" nillable="true" ma:displayName="Owner" ma:description="The person who established the doc" ma:format="Dropdown" ma:internalName="Owner">
      <xsd:simpleType>
        <xsd:restriction base="dms:Text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ildemerkelapper" ma:readOnly="false" ma:fieldId="{5cf76f15-5ced-4ddc-b409-7134ff3c332f}" ma:taxonomyMulti="true" ma:sspId="68bc7ffa-3213-4f12-8306-c357232cb2b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6e6f5c-2a63-49d6-bf76-8f8ed4e7286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8b4ad60e-9041-47f1-8ae4-7e5136e2c06b}" ma:internalName="TaxCatchAll" ma:showField="CatchAllData" ma:web="af6e6f5c-2a63-49d6-bf76-8f8ed4e7286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B645D2-AA6E-481B-B73E-94C8C2D1208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3038DB8-7713-43E3-8B48-DAA49E3104F6}">
  <ds:schemaRefs>
    <ds:schemaRef ds:uri="http://schemas.microsoft.com/office/2006/metadata/properties"/>
    <ds:schemaRef ds:uri="http://schemas.microsoft.com/office/infopath/2007/PartnerControls"/>
    <ds:schemaRef ds:uri="3789b4e6-85d6-45ae-bdc3-e9d01246750e"/>
    <ds:schemaRef ds:uri="af6e6f5c-2a63-49d6-bf76-8f8ed4e72864"/>
  </ds:schemaRefs>
</ds:datastoreItem>
</file>

<file path=customXml/itemProps3.xml><?xml version="1.0" encoding="utf-8"?>
<ds:datastoreItem xmlns:ds="http://schemas.openxmlformats.org/officeDocument/2006/customXml" ds:itemID="{9003A0E4-2E18-4248-B846-F0ED9B34C7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89b4e6-85d6-45ae-bdc3-e9d01246750e"/>
    <ds:schemaRef ds:uri="af6e6f5c-2a63-49d6-bf76-8f8ed4e7286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MontelGroup Powerpoint Template</Template>
  <TotalTime>0</TotalTime>
  <Words>2515</Words>
  <Application>Microsoft Office PowerPoint</Application>
  <PresentationFormat>Widescreen</PresentationFormat>
  <Paragraphs>306</Paragraphs>
  <Slides>18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Montel Content</vt:lpstr>
      <vt:lpstr>Graphics</vt:lpstr>
      <vt:lpstr>Montel content - Dark Background</vt:lpstr>
      <vt:lpstr>Montel News</vt:lpstr>
      <vt:lpstr>Montel Advisory</vt:lpstr>
      <vt:lpstr>Montel Marketing services</vt:lpstr>
      <vt:lpstr>Montel Risk management</vt:lpstr>
      <vt:lpstr>Montel Events</vt:lpstr>
      <vt:lpstr>Montel Analysis</vt:lpstr>
      <vt:lpstr>Montel Market data</vt:lpstr>
      <vt:lpstr>Montel Publications</vt:lpstr>
      <vt:lpstr>Montel Marketplace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Elisabeth Helene Coll</dc:creator>
  <cp:lastModifiedBy>Daniel Gehardt</cp:lastModifiedBy>
  <cp:revision>5</cp:revision>
  <dcterms:created xsi:type="dcterms:W3CDTF">2024-09-03T10:39:04Z</dcterms:created>
  <dcterms:modified xsi:type="dcterms:W3CDTF">2024-09-05T13:16:53Z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0x010100537DB5CAE381FE4EB3F2C744BF1CE3CA</vt:lpwstr>
  </property>
</Properties>
</file>